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1"/>
  </p:notesMasterIdLst>
  <p:handoutMasterIdLst>
    <p:handoutMasterId r:id="rId52"/>
  </p:handoutMasterIdLst>
  <p:sldIdLst>
    <p:sldId id="402" r:id="rId2"/>
    <p:sldId id="404" r:id="rId3"/>
    <p:sldId id="257" r:id="rId4"/>
    <p:sldId id="330" r:id="rId5"/>
    <p:sldId id="361" r:id="rId6"/>
    <p:sldId id="294" r:id="rId7"/>
    <p:sldId id="269" r:id="rId8"/>
    <p:sldId id="369" r:id="rId9"/>
    <p:sldId id="368" r:id="rId10"/>
    <p:sldId id="259" r:id="rId11"/>
    <p:sldId id="260" r:id="rId12"/>
    <p:sldId id="261" r:id="rId13"/>
    <p:sldId id="262" r:id="rId14"/>
    <p:sldId id="296" r:id="rId15"/>
    <p:sldId id="316" r:id="rId16"/>
    <p:sldId id="299" r:id="rId17"/>
    <p:sldId id="317" r:id="rId18"/>
    <p:sldId id="304" r:id="rId19"/>
    <p:sldId id="362" r:id="rId20"/>
    <p:sldId id="363" r:id="rId21"/>
    <p:sldId id="264" r:id="rId22"/>
    <p:sldId id="265" r:id="rId23"/>
    <p:sldId id="266" r:id="rId24"/>
    <p:sldId id="357" r:id="rId25"/>
    <p:sldId id="307" r:id="rId26"/>
    <p:sldId id="309" r:id="rId27"/>
    <p:sldId id="310" r:id="rId28"/>
    <p:sldId id="397" r:id="rId29"/>
    <p:sldId id="341" r:id="rId30"/>
    <p:sldId id="359" r:id="rId31"/>
    <p:sldId id="364" r:id="rId32"/>
    <p:sldId id="319" r:id="rId33"/>
    <p:sldId id="365" r:id="rId34"/>
    <p:sldId id="360" r:id="rId35"/>
    <p:sldId id="342" r:id="rId36"/>
    <p:sldId id="275" r:id="rId37"/>
    <p:sldId id="343" r:id="rId38"/>
    <p:sldId id="277" r:id="rId39"/>
    <p:sldId id="280" r:id="rId40"/>
    <p:sldId id="400" r:id="rId41"/>
    <p:sldId id="401" r:id="rId42"/>
    <p:sldId id="344" r:id="rId43"/>
    <p:sldId id="278" r:id="rId44"/>
    <p:sldId id="281" r:id="rId45"/>
    <p:sldId id="282" r:id="rId46"/>
    <p:sldId id="405" r:id="rId47"/>
    <p:sldId id="284" r:id="rId48"/>
    <p:sldId id="395" r:id="rId49"/>
    <p:sldId id="396" r:id="rId50"/>
  </p:sldIdLst>
  <p:sldSz cx="9144000" cy="6858000" type="screen4x3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0033CC"/>
    <a:srgbClr val="FF6600"/>
    <a:srgbClr val="7E8594"/>
    <a:srgbClr val="66FF33"/>
    <a:srgbClr val="FFFFFF"/>
    <a:srgbClr val="66FFFF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8" autoAdjust="0"/>
    <p:restoredTop sz="99612" autoAdjust="0"/>
  </p:normalViewPr>
  <p:slideViewPr>
    <p:cSldViewPr>
      <p:cViewPr>
        <p:scale>
          <a:sx n="50" d="100"/>
          <a:sy n="50" d="100"/>
        </p:scale>
        <p:origin x="-9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36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41A27-D1C2-49F2-8339-0FBABD4C8718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6F2D74E-47AD-45C4-B0A0-71EAE483DA3B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20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rPr>
            <a:t>RECEITAS</a:t>
          </a:r>
        </a:p>
        <a:p>
          <a:r>
            <a:rPr lang="pt-BR" sz="20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rPr>
            <a:t>PRÓPRIAS</a:t>
          </a:r>
          <a:endParaRPr lang="pt-BR" sz="2000" b="1" cap="none" spc="0" dirty="0">
            <a:ln w="1905"/>
            <a:solidFill>
              <a:srgbClr val="FF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 Black"/>
          </a:endParaRPr>
        </a:p>
      </dgm:t>
    </dgm:pt>
    <dgm:pt modelId="{CCDBAAE7-99AE-4098-BEDE-33655A7BCD2D}" type="parTrans" cxnId="{EF0981AB-BB29-4B04-B407-69FDDAE1DCFA}">
      <dgm:prSet/>
      <dgm:spPr/>
      <dgm:t>
        <a:bodyPr/>
        <a:lstStyle/>
        <a:p>
          <a:endParaRPr lang="pt-BR"/>
        </a:p>
      </dgm:t>
    </dgm:pt>
    <dgm:pt modelId="{BFDB9A41-1AE8-41B4-B6C6-292E1627200E}" type="sibTrans" cxnId="{EF0981AB-BB29-4B04-B407-69FDDAE1DCFA}">
      <dgm:prSet/>
      <dgm:spPr/>
      <dgm:t>
        <a:bodyPr/>
        <a:lstStyle/>
        <a:p>
          <a:endParaRPr lang="pt-BR"/>
        </a:p>
      </dgm:t>
    </dgm:pt>
    <dgm:pt modelId="{9C783151-47D2-4DCA-B444-54514ECFBD1D}">
      <dgm:prSet phldrT="[Texto]" custT="1"/>
      <dgm:spPr/>
      <dgm:t>
        <a:bodyPr/>
        <a:lstStyle/>
        <a:p>
          <a:r>
            <a:rPr lang="pt-BR" sz="2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Taxas</a:t>
          </a:r>
          <a:endParaRPr lang="pt-BR" sz="20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gm:t>
    </dgm:pt>
    <dgm:pt modelId="{4B5E21D5-422D-4D5E-836E-875E1816B527}" type="parTrans" cxnId="{005873D6-21D6-44CF-98AB-1755C4C7C0BE}">
      <dgm:prSet custT="1"/>
      <dgm:spPr>
        <a:solidFill>
          <a:srgbClr val="FF0000"/>
        </a:solidFill>
      </dgm:spPr>
      <dgm:t>
        <a:bodyPr/>
        <a:lstStyle/>
        <a:p>
          <a:endParaRPr lang="pt-BR" sz="2000"/>
        </a:p>
      </dgm:t>
    </dgm:pt>
    <dgm:pt modelId="{FDBBE563-9C51-418D-A22E-3D1F8165642C}" type="sibTrans" cxnId="{005873D6-21D6-44CF-98AB-1755C4C7C0BE}">
      <dgm:prSet/>
      <dgm:spPr/>
      <dgm:t>
        <a:bodyPr/>
        <a:lstStyle/>
        <a:p>
          <a:endParaRPr lang="pt-BR"/>
        </a:p>
      </dgm:t>
    </dgm:pt>
    <dgm:pt modelId="{24E7DA09-53DD-45A2-B972-4C2C15034BC3}">
      <dgm:prSet phldrT="[Texto]" custT="1"/>
      <dgm:spPr/>
      <dgm:t>
        <a:bodyPr/>
        <a:lstStyle/>
        <a:p>
          <a:r>
            <a:rPr lang="pt-BR" sz="2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ITBI</a:t>
          </a:r>
          <a:endParaRPr lang="pt-BR" sz="20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gm:t>
    </dgm:pt>
    <dgm:pt modelId="{262402C6-30E2-41F5-B255-C658E32EEDE4}" type="parTrans" cxnId="{9FB4726E-8DA6-46CF-B429-D5A18627A467}">
      <dgm:prSet custT="1"/>
      <dgm:spPr>
        <a:solidFill>
          <a:srgbClr val="FF0000"/>
        </a:solidFill>
      </dgm:spPr>
      <dgm:t>
        <a:bodyPr/>
        <a:lstStyle/>
        <a:p>
          <a:endParaRPr lang="pt-BR" sz="2000" dirty="0"/>
        </a:p>
      </dgm:t>
    </dgm:pt>
    <dgm:pt modelId="{548E6B0A-383C-4BF2-B817-C220AB5669CA}" type="sibTrans" cxnId="{9FB4726E-8DA6-46CF-B429-D5A18627A467}">
      <dgm:prSet/>
      <dgm:spPr/>
      <dgm:t>
        <a:bodyPr/>
        <a:lstStyle/>
        <a:p>
          <a:endParaRPr lang="pt-BR"/>
        </a:p>
      </dgm:t>
    </dgm:pt>
    <dgm:pt modelId="{38603693-DF2D-4B95-8220-C69F7A0E4578}">
      <dgm:prSet phldrT="[Texto]" custT="1"/>
      <dgm:spPr/>
      <dgm:t>
        <a:bodyPr/>
        <a:lstStyle/>
        <a:p>
          <a:r>
            <a:rPr lang="pt-BR" sz="2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IPTU</a:t>
          </a:r>
          <a:endParaRPr lang="pt-BR" sz="20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4274AB2F-71E0-4791-88D6-6F8FE2931571}" type="parTrans" cxnId="{13ED1613-0515-4121-87C6-A96FE51A5387}">
      <dgm:prSet custT="1"/>
      <dgm:spPr>
        <a:solidFill>
          <a:srgbClr val="FF0000"/>
        </a:solidFill>
      </dgm:spPr>
      <dgm:t>
        <a:bodyPr/>
        <a:lstStyle/>
        <a:p>
          <a:endParaRPr lang="pt-BR" sz="2000"/>
        </a:p>
      </dgm:t>
    </dgm:pt>
    <dgm:pt modelId="{2CFE8D9F-6A4D-4C0C-B7DE-D9EAAA084ECA}" type="sibTrans" cxnId="{13ED1613-0515-4121-87C6-A96FE51A5387}">
      <dgm:prSet/>
      <dgm:spPr/>
      <dgm:t>
        <a:bodyPr/>
        <a:lstStyle/>
        <a:p>
          <a:endParaRPr lang="pt-BR"/>
        </a:p>
      </dgm:t>
    </dgm:pt>
    <dgm:pt modelId="{F034EFA7-79D4-4E5E-A679-DA649383FD89}">
      <dgm:prSet custT="1"/>
      <dgm:spPr/>
      <dgm:t>
        <a:bodyPr/>
        <a:lstStyle/>
        <a:p>
          <a:r>
            <a:rPr lang="pt-BR" sz="2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Juros</a:t>
          </a:r>
          <a:r>
            <a:rPr lang="pt-BR" sz="2000" dirty="0" smtClean="0">
              <a:ln w="12700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 </a:t>
          </a:r>
          <a:r>
            <a:rPr lang="pt-BR" sz="200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e </a:t>
          </a:r>
          <a:r>
            <a:rPr lang="pt-BR" sz="2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multas</a:t>
          </a:r>
          <a:endParaRPr lang="pt-BR" sz="20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gm:t>
    </dgm:pt>
    <dgm:pt modelId="{93262EE3-92D3-4926-A221-45387A123B49}" type="parTrans" cxnId="{C1F8C075-4CEA-4B98-9A3A-818D74D38276}">
      <dgm:prSet custT="1"/>
      <dgm:spPr>
        <a:solidFill>
          <a:srgbClr val="FF0000"/>
        </a:solidFill>
      </dgm:spPr>
      <dgm:t>
        <a:bodyPr/>
        <a:lstStyle/>
        <a:p>
          <a:endParaRPr lang="pt-BR" sz="2000"/>
        </a:p>
      </dgm:t>
    </dgm:pt>
    <dgm:pt modelId="{5D8E5DEE-4F17-4ED2-BF1D-36775B606A4F}" type="sibTrans" cxnId="{C1F8C075-4CEA-4B98-9A3A-818D74D38276}">
      <dgm:prSet/>
      <dgm:spPr/>
      <dgm:t>
        <a:bodyPr/>
        <a:lstStyle/>
        <a:p>
          <a:endParaRPr lang="pt-BR"/>
        </a:p>
      </dgm:t>
    </dgm:pt>
    <dgm:pt modelId="{38A109BD-0123-40B7-89BB-C1EDDBF6E30A}">
      <dgm:prSet custT="1"/>
      <dgm:spPr/>
      <dgm:t>
        <a:bodyPr/>
        <a:lstStyle/>
        <a:p>
          <a:r>
            <a:rPr lang="pt-BR" sz="2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ISSQN</a:t>
          </a:r>
          <a:endParaRPr lang="pt-BR" sz="20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gm:t>
    </dgm:pt>
    <dgm:pt modelId="{354CA158-976F-47A0-AB70-7A352394CAE6}" type="parTrans" cxnId="{737BDD37-0992-4E4F-B5DE-3BA1B29894CC}">
      <dgm:prSet custT="1"/>
      <dgm:spPr>
        <a:solidFill>
          <a:srgbClr val="FF0000"/>
        </a:solidFill>
      </dgm:spPr>
      <dgm:t>
        <a:bodyPr/>
        <a:lstStyle/>
        <a:p>
          <a:endParaRPr lang="pt-BR" sz="2000"/>
        </a:p>
      </dgm:t>
    </dgm:pt>
    <dgm:pt modelId="{B1C2935B-42DF-482F-A90B-CF86AEB6935B}" type="sibTrans" cxnId="{737BDD37-0992-4E4F-B5DE-3BA1B29894CC}">
      <dgm:prSet/>
      <dgm:spPr/>
      <dgm:t>
        <a:bodyPr/>
        <a:lstStyle/>
        <a:p>
          <a:endParaRPr lang="pt-BR"/>
        </a:p>
      </dgm:t>
    </dgm:pt>
    <dgm:pt modelId="{48C8A5DF-9E1E-4AF9-9AB3-ABC6DE4ADE7B}">
      <dgm:prSet custT="1"/>
      <dgm:spPr/>
      <dgm:t>
        <a:bodyPr/>
        <a:lstStyle/>
        <a:p>
          <a:r>
            <a:rPr lang="pt-BR" sz="2000" b="1" cap="none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Dívida</a:t>
          </a:r>
          <a:r>
            <a:rPr lang="pt-BR" sz="200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 </a:t>
          </a:r>
          <a:r>
            <a:rPr lang="pt-BR" sz="2000" b="1" cap="none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Ativa</a:t>
          </a:r>
          <a:endParaRPr lang="pt-BR" sz="20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gm:t>
    </dgm:pt>
    <dgm:pt modelId="{BDDBCE9B-3407-44FD-96CF-DE436706DD62}" type="sibTrans" cxnId="{B03DB0DA-F9C9-4656-9EBB-23CFCD6981B4}">
      <dgm:prSet/>
      <dgm:spPr/>
      <dgm:t>
        <a:bodyPr/>
        <a:lstStyle/>
        <a:p>
          <a:endParaRPr lang="pt-BR"/>
        </a:p>
      </dgm:t>
    </dgm:pt>
    <dgm:pt modelId="{00CF3117-AB22-4EDB-B02C-2B72E7A0A313}" type="parTrans" cxnId="{B03DB0DA-F9C9-4656-9EBB-23CFCD6981B4}">
      <dgm:prSet custT="1"/>
      <dgm:spPr>
        <a:solidFill>
          <a:srgbClr val="FF0000"/>
        </a:solidFill>
      </dgm:spPr>
      <dgm:t>
        <a:bodyPr/>
        <a:lstStyle/>
        <a:p>
          <a:endParaRPr lang="pt-BR" sz="2000"/>
        </a:p>
      </dgm:t>
    </dgm:pt>
    <dgm:pt modelId="{7BA1513C-C08F-436A-8785-601F6D4642CA}" type="pres">
      <dgm:prSet presAssocID="{4B641A27-D1C2-49F2-8339-0FBABD4C871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A9F9632-034D-473D-9F98-833851AECE12}" type="pres">
      <dgm:prSet presAssocID="{D6F2D74E-47AD-45C4-B0A0-71EAE483DA3B}" presName="centerShape" presStyleLbl="node0" presStyleIdx="0" presStyleCnt="1" custScaleX="158611" custScaleY="140297"/>
      <dgm:spPr/>
      <dgm:t>
        <a:bodyPr/>
        <a:lstStyle/>
        <a:p>
          <a:endParaRPr lang="pt-BR"/>
        </a:p>
      </dgm:t>
    </dgm:pt>
    <dgm:pt modelId="{3117A83B-6685-4CD3-9894-F9B9687313CB}" type="pres">
      <dgm:prSet presAssocID="{354CA158-976F-47A0-AB70-7A352394CAE6}" presName="parTrans" presStyleLbl="sibTrans2D1" presStyleIdx="0" presStyleCnt="6" custScaleX="331316" custScaleY="164160" custLinFactNeighborX="-5336" custLinFactNeighborY="50620"/>
      <dgm:spPr/>
      <dgm:t>
        <a:bodyPr/>
        <a:lstStyle/>
        <a:p>
          <a:endParaRPr lang="pt-BR"/>
        </a:p>
      </dgm:t>
    </dgm:pt>
    <dgm:pt modelId="{3F9A09E0-D87E-4D90-9442-00511F221777}" type="pres">
      <dgm:prSet presAssocID="{354CA158-976F-47A0-AB70-7A352394CAE6}" presName="connectorText" presStyleLbl="sibTrans2D1" presStyleIdx="0" presStyleCnt="6"/>
      <dgm:spPr/>
      <dgm:t>
        <a:bodyPr/>
        <a:lstStyle/>
        <a:p>
          <a:endParaRPr lang="pt-BR"/>
        </a:p>
      </dgm:t>
    </dgm:pt>
    <dgm:pt modelId="{54C5D70C-3D41-4610-827C-812D56D44CD8}" type="pres">
      <dgm:prSet presAssocID="{38A109BD-0123-40B7-89BB-C1EDDBF6E30A}" presName="node" presStyleLbl="node1" presStyleIdx="0" presStyleCnt="6" custScaleX="101971" custScaleY="82167" custRadScaleRad="104540" custRadScaleInc="130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2651B8-D6E2-498F-855E-6A216A949905}" type="pres">
      <dgm:prSet presAssocID="{93262EE3-92D3-4926-A221-45387A123B49}" presName="parTrans" presStyleLbl="sibTrans2D1" presStyleIdx="1" presStyleCnt="6" custScaleX="177633" custScaleY="187962"/>
      <dgm:spPr/>
      <dgm:t>
        <a:bodyPr/>
        <a:lstStyle/>
        <a:p>
          <a:endParaRPr lang="pt-BR"/>
        </a:p>
      </dgm:t>
    </dgm:pt>
    <dgm:pt modelId="{137EE640-CAEF-4E65-AAD5-87C6438D029D}" type="pres">
      <dgm:prSet presAssocID="{93262EE3-92D3-4926-A221-45387A123B49}" presName="connectorText" presStyleLbl="sibTrans2D1" presStyleIdx="1" presStyleCnt="6"/>
      <dgm:spPr/>
      <dgm:t>
        <a:bodyPr/>
        <a:lstStyle/>
        <a:p>
          <a:endParaRPr lang="pt-BR"/>
        </a:p>
      </dgm:t>
    </dgm:pt>
    <dgm:pt modelId="{2A8F11E0-1AAD-4DA5-B956-2D117F3F639B}" type="pres">
      <dgm:prSet presAssocID="{F034EFA7-79D4-4E5E-A679-DA649383FD89}" presName="node" presStyleLbl="node1" presStyleIdx="1" presStyleCnt="6" custScaleX="107924" custScaleY="91193" custRadScaleRad="137369" custRadScaleInc="272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BA4B81-3479-4080-80FB-ACF4B08D59CF}" type="pres">
      <dgm:prSet presAssocID="{4B5E21D5-422D-4D5E-836E-875E1816B527}" presName="parTrans" presStyleLbl="sibTrans2D1" presStyleIdx="2" presStyleCnt="6" custScaleX="276645" custScaleY="168012" custLinFactNeighborX="-55658" custLinFactNeighborY="-8463"/>
      <dgm:spPr/>
      <dgm:t>
        <a:bodyPr/>
        <a:lstStyle/>
        <a:p>
          <a:endParaRPr lang="pt-BR"/>
        </a:p>
      </dgm:t>
    </dgm:pt>
    <dgm:pt modelId="{D9985E59-ADA2-4C4A-AA2C-8290A8A41162}" type="pres">
      <dgm:prSet presAssocID="{4B5E21D5-422D-4D5E-836E-875E1816B527}" presName="connectorText" presStyleLbl="sibTrans2D1" presStyleIdx="2" presStyleCnt="6"/>
      <dgm:spPr/>
      <dgm:t>
        <a:bodyPr/>
        <a:lstStyle/>
        <a:p>
          <a:endParaRPr lang="pt-BR"/>
        </a:p>
      </dgm:t>
    </dgm:pt>
    <dgm:pt modelId="{58A22DA9-CAE3-4348-9630-A1F73841D46C}" type="pres">
      <dgm:prSet presAssocID="{9C783151-47D2-4DCA-B444-54514ECFBD1D}" presName="node" presStyleLbl="node1" presStyleIdx="2" presStyleCnt="6" custScaleX="107924" custScaleY="91193" custRadScaleRad="123158" custRadScaleInc="-17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B84D21-7F39-4B34-A4A8-4F498FD37FDA}" type="pres">
      <dgm:prSet presAssocID="{00CF3117-AB22-4EDB-B02C-2B72E7A0A313}" presName="parTrans" presStyleLbl="sibTrans2D1" presStyleIdx="3" presStyleCnt="6" custScaleX="485775" custScaleY="178955" custLinFactNeighborX="-3543" custLinFactNeighborY="-20598"/>
      <dgm:spPr/>
      <dgm:t>
        <a:bodyPr/>
        <a:lstStyle/>
        <a:p>
          <a:endParaRPr lang="pt-BR"/>
        </a:p>
      </dgm:t>
    </dgm:pt>
    <dgm:pt modelId="{A1369A96-CEC0-4EE9-9768-62EAB127B31C}" type="pres">
      <dgm:prSet presAssocID="{00CF3117-AB22-4EDB-B02C-2B72E7A0A313}" presName="connectorText" presStyleLbl="sibTrans2D1" presStyleIdx="3" presStyleCnt="6"/>
      <dgm:spPr/>
      <dgm:t>
        <a:bodyPr/>
        <a:lstStyle/>
        <a:p>
          <a:endParaRPr lang="pt-BR"/>
        </a:p>
      </dgm:t>
    </dgm:pt>
    <dgm:pt modelId="{CB5E4D96-1008-41FC-BFF5-A6097D714CC6}" type="pres">
      <dgm:prSet presAssocID="{48C8A5DF-9E1E-4AF9-9AB3-ABC6DE4ADE7B}" presName="node" presStyleLbl="node1" presStyleIdx="3" presStyleCnt="6" custScaleX="107924" custScaleY="91193" custRadScaleRad="96269" custRadScaleInc="-116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A3CDA1-426D-4984-90D7-542DF0B42AEF}" type="pres">
      <dgm:prSet presAssocID="{262402C6-30E2-41F5-B255-C658E32EEDE4}" presName="parTrans" presStyleLbl="sibTrans2D1" presStyleIdx="4" presStyleCnt="6" custScaleX="266039" custScaleY="164160"/>
      <dgm:spPr/>
      <dgm:t>
        <a:bodyPr/>
        <a:lstStyle/>
        <a:p>
          <a:endParaRPr lang="pt-BR"/>
        </a:p>
      </dgm:t>
    </dgm:pt>
    <dgm:pt modelId="{740A0F11-7E01-4A5B-AFE7-FC6F9D7A0B2E}" type="pres">
      <dgm:prSet presAssocID="{262402C6-30E2-41F5-B255-C658E32EEDE4}" presName="connectorText" presStyleLbl="sibTrans2D1" presStyleIdx="4" presStyleCnt="6"/>
      <dgm:spPr/>
      <dgm:t>
        <a:bodyPr/>
        <a:lstStyle/>
        <a:p>
          <a:endParaRPr lang="pt-BR"/>
        </a:p>
      </dgm:t>
    </dgm:pt>
    <dgm:pt modelId="{3343BD6E-E17B-48BC-AC24-8009F9B73FE6}" type="pres">
      <dgm:prSet presAssocID="{24E7DA09-53DD-45A2-B972-4C2C15034BC3}" presName="node" presStyleLbl="node1" presStyleIdx="4" presStyleCnt="6" custScaleX="107924" custScaleY="91193" custRadScaleRad="121840" custRadScaleInc="128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AFD7C8-CD7B-4EC1-8DA2-F3E9CCDEC992}" type="pres">
      <dgm:prSet presAssocID="{4274AB2F-71E0-4791-88D6-6F8FE2931571}" presName="parTrans" presStyleLbl="sibTrans2D1" presStyleIdx="5" presStyleCnt="6" custScaleX="331313" custScaleY="164160" custLinFactNeighborX="61613" custLinFactNeighborY="18802"/>
      <dgm:spPr/>
      <dgm:t>
        <a:bodyPr/>
        <a:lstStyle/>
        <a:p>
          <a:endParaRPr lang="pt-BR"/>
        </a:p>
      </dgm:t>
    </dgm:pt>
    <dgm:pt modelId="{976F14D1-D548-4A53-863F-977DEC6C420C}" type="pres">
      <dgm:prSet presAssocID="{4274AB2F-71E0-4791-88D6-6F8FE2931571}" presName="connectorText" presStyleLbl="sibTrans2D1" presStyleIdx="5" presStyleCnt="6"/>
      <dgm:spPr/>
      <dgm:t>
        <a:bodyPr/>
        <a:lstStyle/>
        <a:p>
          <a:endParaRPr lang="pt-BR"/>
        </a:p>
      </dgm:t>
    </dgm:pt>
    <dgm:pt modelId="{239A13FC-AD0A-469E-BE9F-D083D06FB292}" type="pres">
      <dgm:prSet presAssocID="{38603693-DF2D-4B95-8220-C69F7A0E4578}" presName="node" presStyleLbl="node1" presStyleIdx="5" presStyleCnt="6" custScaleX="107924" custScaleY="91193" custRadScaleRad="116077" custRadScaleInc="-32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EDC928A-9D97-4D60-BF77-3C87744D18C8}" type="presOf" srcId="{24E7DA09-53DD-45A2-B972-4C2C15034BC3}" destId="{3343BD6E-E17B-48BC-AC24-8009F9B73FE6}" srcOrd="0" destOrd="0" presId="urn:microsoft.com/office/officeart/2005/8/layout/radial5"/>
    <dgm:cxn modelId="{B03DB0DA-F9C9-4656-9EBB-23CFCD6981B4}" srcId="{D6F2D74E-47AD-45C4-B0A0-71EAE483DA3B}" destId="{48C8A5DF-9E1E-4AF9-9AB3-ABC6DE4ADE7B}" srcOrd="3" destOrd="0" parTransId="{00CF3117-AB22-4EDB-B02C-2B72E7A0A313}" sibTransId="{BDDBCE9B-3407-44FD-96CF-DE436706DD62}"/>
    <dgm:cxn modelId="{A3E1F8E2-4570-4406-BC4B-C03554EAB653}" type="presOf" srcId="{262402C6-30E2-41F5-B255-C658E32EEDE4}" destId="{740A0F11-7E01-4A5B-AFE7-FC6F9D7A0B2E}" srcOrd="1" destOrd="0" presId="urn:microsoft.com/office/officeart/2005/8/layout/radial5"/>
    <dgm:cxn modelId="{C1F8C075-4CEA-4B98-9A3A-818D74D38276}" srcId="{D6F2D74E-47AD-45C4-B0A0-71EAE483DA3B}" destId="{F034EFA7-79D4-4E5E-A679-DA649383FD89}" srcOrd="1" destOrd="0" parTransId="{93262EE3-92D3-4926-A221-45387A123B49}" sibTransId="{5D8E5DEE-4F17-4ED2-BF1D-36775B606A4F}"/>
    <dgm:cxn modelId="{9FB4726E-8DA6-46CF-B429-D5A18627A467}" srcId="{D6F2D74E-47AD-45C4-B0A0-71EAE483DA3B}" destId="{24E7DA09-53DD-45A2-B972-4C2C15034BC3}" srcOrd="4" destOrd="0" parTransId="{262402C6-30E2-41F5-B255-C658E32EEDE4}" sibTransId="{548E6B0A-383C-4BF2-B817-C220AB5669CA}"/>
    <dgm:cxn modelId="{13ED1613-0515-4121-87C6-A96FE51A5387}" srcId="{D6F2D74E-47AD-45C4-B0A0-71EAE483DA3B}" destId="{38603693-DF2D-4B95-8220-C69F7A0E4578}" srcOrd="5" destOrd="0" parTransId="{4274AB2F-71E0-4791-88D6-6F8FE2931571}" sibTransId="{2CFE8D9F-6A4D-4C0C-B7DE-D9EAAA084ECA}"/>
    <dgm:cxn modelId="{EF0981AB-BB29-4B04-B407-69FDDAE1DCFA}" srcId="{4B641A27-D1C2-49F2-8339-0FBABD4C8718}" destId="{D6F2D74E-47AD-45C4-B0A0-71EAE483DA3B}" srcOrd="0" destOrd="0" parTransId="{CCDBAAE7-99AE-4098-BEDE-33655A7BCD2D}" sibTransId="{BFDB9A41-1AE8-41B4-B6C6-292E1627200E}"/>
    <dgm:cxn modelId="{DF5C7515-A68D-4E4A-AF91-CC32DDC00ED9}" type="presOf" srcId="{38A109BD-0123-40B7-89BB-C1EDDBF6E30A}" destId="{54C5D70C-3D41-4610-827C-812D56D44CD8}" srcOrd="0" destOrd="0" presId="urn:microsoft.com/office/officeart/2005/8/layout/radial5"/>
    <dgm:cxn modelId="{E85A2E52-9D77-4302-8701-E68EEF161397}" type="presOf" srcId="{F034EFA7-79D4-4E5E-A679-DA649383FD89}" destId="{2A8F11E0-1AAD-4DA5-B956-2D117F3F639B}" srcOrd="0" destOrd="0" presId="urn:microsoft.com/office/officeart/2005/8/layout/radial5"/>
    <dgm:cxn modelId="{005873D6-21D6-44CF-98AB-1755C4C7C0BE}" srcId="{D6F2D74E-47AD-45C4-B0A0-71EAE483DA3B}" destId="{9C783151-47D2-4DCA-B444-54514ECFBD1D}" srcOrd="2" destOrd="0" parTransId="{4B5E21D5-422D-4D5E-836E-875E1816B527}" sibTransId="{FDBBE563-9C51-418D-A22E-3D1F8165642C}"/>
    <dgm:cxn modelId="{AB240DED-D022-4BC3-8F7C-77651FEB76B9}" type="presOf" srcId="{4B641A27-D1C2-49F2-8339-0FBABD4C8718}" destId="{7BA1513C-C08F-436A-8785-601F6D4642CA}" srcOrd="0" destOrd="0" presId="urn:microsoft.com/office/officeart/2005/8/layout/radial5"/>
    <dgm:cxn modelId="{24E0C24E-4898-42A4-83EB-205B722F8782}" type="presOf" srcId="{4B5E21D5-422D-4D5E-836E-875E1816B527}" destId="{D9985E59-ADA2-4C4A-AA2C-8290A8A41162}" srcOrd="1" destOrd="0" presId="urn:microsoft.com/office/officeart/2005/8/layout/radial5"/>
    <dgm:cxn modelId="{E976D2D4-4C4E-4520-B9A2-40B50FD151A9}" type="presOf" srcId="{48C8A5DF-9E1E-4AF9-9AB3-ABC6DE4ADE7B}" destId="{CB5E4D96-1008-41FC-BFF5-A6097D714CC6}" srcOrd="0" destOrd="0" presId="urn:microsoft.com/office/officeart/2005/8/layout/radial5"/>
    <dgm:cxn modelId="{EDCD16D1-09A2-4C1F-B59E-2B8F051E92A8}" type="presOf" srcId="{D6F2D74E-47AD-45C4-B0A0-71EAE483DA3B}" destId="{8A9F9632-034D-473D-9F98-833851AECE12}" srcOrd="0" destOrd="0" presId="urn:microsoft.com/office/officeart/2005/8/layout/radial5"/>
    <dgm:cxn modelId="{1CCBF5C1-AB8C-4FED-83DD-CB24655355F4}" type="presOf" srcId="{4B5E21D5-422D-4D5E-836E-875E1816B527}" destId="{EABA4B81-3479-4080-80FB-ACF4B08D59CF}" srcOrd="0" destOrd="0" presId="urn:microsoft.com/office/officeart/2005/8/layout/radial5"/>
    <dgm:cxn modelId="{AC7212EF-5C13-4EE9-8F26-331126B826D4}" type="presOf" srcId="{38603693-DF2D-4B95-8220-C69F7A0E4578}" destId="{239A13FC-AD0A-469E-BE9F-D083D06FB292}" srcOrd="0" destOrd="0" presId="urn:microsoft.com/office/officeart/2005/8/layout/radial5"/>
    <dgm:cxn modelId="{AABECAB0-DD98-4688-A312-B5668F68B351}" type="presOf" srcId="{4274AB2F-71E0-4791-88D6-6F8FE2931571}" destId="{96AFD7C8-CD7B-4EC1-8DA2-F3E9CCDEC992}" srcOrd="0" destOrd="0" presId="urn:microsoft.com/office/officeart/2005/8/layout/radial5"/>
    <dgm:cxn modelId="{B36CCB8E-0C9C-4DD8-B50E-EA79197880D4}" type="presOf" srcId="{93262EE3-92D3-4926-A221-45387A123B49}" destId="{E32651B8-D6E2-498F-855E-6A216A949905}" srcOrd="0" destOrd="0" presId="urn:microsoft.com/office/officeart/2005/8/layout/radial5"/>
    <dgm:cxn modelId="{737BDD37-0992-4E4F-B5DE-3BA1B29894CC}" srcId="{D6F2D74E-47AD-45C4-B0A0-71EAE483DA3B}" destId="{38A109BD-0123-40B7-89BB-C1EDDBF6E30A}" srcOrd="0" destOrd="0" parTransId="{354CA158-976F-47A0-AB70-7A352394CAE6}" sibTransId="{B1C2935B-42DF-482F-A90B-CF86AEB6935B}"/>
    <dgm:cxn modelId="{39C9D889-A9AA-4314-B4E8-E1DACC8AE552}" type="presOf" srcId="{262402C6-30E2-41F5-B255-C658E32EEDE4}" destId="{53A3CDA1-426D-4984-90D7-542DF0B42AEF}" srcOrd="0" destOrd="0" presId="urn:microsoft.com/office/officeart/2005/8/layout/radial5"/>
    <dgm:cxn modelId="{8F57A638-A62A-4604-95FA-D0A7696AF285}" type="presOf" srcId="{00CF3117-AB22-4EDB-B02C-2B72E7A0A313}" destId="{24B84D21-7F39-4B34-A4A8-4F498FD37FDA}" srcOrd="0" destOrd="0" presId="urn:microsoft.com/office/officeart/2005/8/layout/radial5"/>
    <dgm:cxn modelId="{D80129F8-124B-45E9-B3D1-27C267615465}" type="presOf" srcId="{354CA158-976F-47A0-AB70-7A352394CAE6}" destId="{3F9A09E0-D87E-4D90-9442-00511F221777}" srcOrd="1" destOrd="0" presId="urn:microsoft.com/office/officeart/2005/8/layout/radial5"/>
    <dgm:cxn modelId="{A36F6A7F-9D67-46E1-8A02-30517A4ED6B9}" type="presOf" srcId="{00CF3117-AB22-4EDB-B02C-2B72E7A0A313}" destId="{A1369A96-CEC0-4EE9-9768-62EAB127B31C}" srcOrd="1" destOrd="0" presId="urn:microsoft.com/office/officeart/2005/8/layout/radial5"/>
    <dgm:cxn modelId="{73FD6E29-7628-4F0B-A4B9-0B9CE01CB13F}" type="presOf" srcId="{9C783151-47D2-4DCA-B444-54514ECFBD1D}" destId="{58A22DA9-CAE3-4348-9630-A1F73841D46C}" srcOrd="0" destOrd="0" presId="urn:microsoft.com/office/officeart/2005/8/layout/radial5"/>
    <dgm:cxn modelId="{034BB455-BA4B-433D-8D92-E9A3B895EAA9}" type="presOf" srcId="{4274AB2F-71E0-4791-88D6-6F8FE2931571}" destId="{976F14D1-D548-4A53-863F-977DEC6C420C}" srcOrd="1" destOrd="0" presId="urn:microsoft.com/office/officeart/2005/8/layout/radial5"/>
    <dgm:cxn modelId="{6EB1D526-BFE0-474E-8CFE-DBD6379E284C}" type="presOf" srcId="{354CA158-976F-47A0-AB70-7A352394CAE6}" destId="{3117A83B-6685-4CD3-9894-F9B9687313CB}" srcOrd="0" destOrd="0" presId="urn:microsoft.com/office/officeart/2005/8/layout/radial5"/>
    <dgm:cxn modelId="{86DC5387-2581-4896-9E82-A77AC5A71B7C}" type="presOf" srcId="{93262EE3-92D3-4926-A221-45387A123B49}" destId="{137EE640-CAEF-4E65-AAD5-87C6438D029D}" srcOrd="1" destOrd="0" presId="urn:microsoft.com/office/officeart/2005/8/layout/radial5"/>
    <dgm:cxn modelId="{7A2FB97A-EA5F-49BC-ACAC-A6AE43BC57EC}" type="presParOf" srcId="{7BA1513C-C08F-436A-8785-601F6D4642CA}" destId="{8A9F9632-034D-473D-9F98-833851AECE12}" srcOrd="0" destOrd="0" presId="urn:microsoft.com/office/officeart/2005/8/layout/radial5"/>
    <dgm:cxn modelId="{2E2B942D-7C54-4969-A9B4-E52749CD1CBE}" type="presParOf" srcId="{7BA1513C-C08F-436A-8785-601F6D4642CA}" destId="{3117A83B-6685-4CD3-9894-F9B9687313CB}" srcOrd="1" destOrd="0" presId="urn:microsoft.com/office/officeart/2005/8/layout/radial5"/>
    <dgm:cxn modelId="{BA4D46A7-83F1-45A8-9B3D-B39D620291CB}" type="presParOf" srcId="{3117A83B-6685-4CD3-9894-F9B9687313CB}" destId="{3F9A09E0-D87E-4D90-9442-00511F221777}" srcOrd="0" destOrd="0" presId="urn:microsoft.com/office/officeart/2005/8/layout/radial5"/>
    <dgm:cxn modelId="{3FF7D191-C2C7-4E60-9AE5-11D9AC3DDE7C}" type="presParOf" srcId="{7BA1513C-C08F-436A-8785-601F6D4642CA}" destId="{54C5D70C-3D41-4610-827C-812D56D44CD8}" srcOrd="2" destOrd="0" presId="urn:microsoft.com/office/officeart/2005/8/layout/radial5"/>
    <dgm:cxn modelId="{6C9EF8D8-F12B-4A43-811F-F71E04F9734B}" type="presParOf" srcId="{7BA1513C-C08F-436A-8785-601F6D4642CA}" destId="{E32651B8-D6E2-498F-855E-6A216A949905}" srcOrd="3" destOrd="0" presId="urn:microsoft.com/office/officeart/2005/8/layout/radial5"/>
    <dgm:cxn modelId="{56DA0E1D-35FB-49AA-887C-62A303722EC1}" type="presParOf" srcId="{E32651B8-D6E2-498F-855E-6A216A949905}" destId="{137EE640-CAEF-4E65-AAD5-87C6438D029D}" srcOrd="0" destOrd="0" presId="urn:microsoft.com/office/officeart/2005/8/layout/radial5"/>
    <dgm:cxn modelId="{1379978B-CCBD-4F7E-909E-CADA8C7E383C}" type="presParOf" srcId="{7BA1513C-C08F-436A-8785-601F6D4642CA}" destId="{2A8F11E0-1AAD-4DA5-B956-2D117F3F639B}" srcOrd="4" destOrd="0" presId="urn:microsoft.com/office/officeart/2005/8/layout/radial5"/>
    <dgm:cxn modelId="{AA884BC6-CF6F-4AD4-9343-82999E0C148B}" type="presParOf" srcId="{7BA1513C-C08F-436A-8785-601F6D4642CA}" destId="{EABA4B81-3479-4080-80FB-ACF4B08D59CF}" srcOrd="5" destOrd="0" presId="urn:microsoft.com/office/officeart/2005/8/layout/radial5"/>
    <dgm:cxn modelId="{0799A304-4644-44E9-B314-288F8ED10113}" type="presParOf" srcId="{EABA4B81-3479-4080-80FB-ACF4B08D59CF}" destId="{D9985E59-ADA2-4C4A-AA2C-8290A8A41162}" srcOrd="0" destOrd="0" presId="urn:microsoft.com/office/officeart/2005/8/layout/radial5"/>
    <dgm:cxn modelId="{07B230B5-2EC3-4221-84B4-1D52304CA4ED}" type="presParOf" srcId="{7BA1513C-C08F-436A-8785-601F6D4642CA}" destId="{58A22DA9-CAE3-4348-9630-A1F73841D46C}" srcOrd="6" destOrd="0" presId="urn:microsoft.com/office/officeart/2005/8/layout/radial5"/>
    <dgm:cxn modelId="{4996A287-479F-4561-BB5F-93368AB0337D}" type="presParOf" srcId="{7BA1513C-C08F-436A-8785-601F6D4642CA}" destId="{24B84D21-7F39-4B34-A4A8-4F498FD37FDA}" srcOrd="7" destOrd="0" presId="urn:microsoft.com/office/officeart/2005/8/layout/radial5"/>
    <dgm:cxn modelId="{C9ADE7CE-1468-4A80-AD0C-768B0AB49FF3}" type="presParOf" srcId="{24B84D21-7F39-4B34-A4A8-4F498FD37FDA}" destId="{A1369A96-CEC0-4EE9-9768-62EAB127B31C}" srcOrd="0" destOrd="0" presId="urn:microsoft.com/office/officeart/2005/8/layout/radial5"/>
    <dgm:cxn modelId="{A0F6A32C-5C85-4931-9E8B-311B50C8D0DF}" type="presParOf" srcId="{7BA1513C-C08F-436A-8785-601F6D4642CA}" destId="{CB5E4D96-1008-41FC-BFF5-A6097D714CC6}" srcOrd="8" destOrd="0" presId="urn:microsoft.com/office/officeart/2005/8/layout/radial5"/>
    <dgm:cxn modelId="{D5E79510-167A-441E-BEBA-13F5F2B64968}" type="presParOf" srcId="{7BA1513C-C08F-436A-8785-601F6D4642CA}" destId="{53A3CDA1-426D-4984-90D7-542DF0B42AEF}" srcOrd="9" destOrd="0" presId="urn:microsoft.com/office/officeart/2005/8/layout/radial5"/>
    <dgm:cxn modelId="{5F923C89-6EB1-4F61-BD0E-BA5A2FF0D6A8}" type="presParOf" srcId="{53A3CDA1-426D-4984-90D7-542DF0B42AEF}" destId="{740A0F11-7E01-4A5B-AFE7-FC6F9D7A0B2E}" srcOrd="0" destOrd="0" presId="urn:microsoft.com/office/officeart/2005/8/layout/radial5"/>
    <dgm:cxn modelId="{A2BBD144-0EF2-4304-A74A-D3C3B6FC46FB}" type="presParOf" srcId="{7BA1513C-C08F-436A-8785-601F6D4642CA}" destId="{3343BD6E-E17B-48BC-AC24-8009F9B73FE6}" srcOrd="10" destOrd="0" presId="urn:microsoft.com/office/officeart/2005/8/layout/radial5"/>
    <dgm:cxn modelId="{D36601B8-BC35-4C05-B601-E23A71B92CA8}" type="presParOf" srcId="{7BA1513C-C08F-436A-8785-601F6D4642CA}" destId="{96AFD7C8-CD7B-4EC1-8DA2-F3E9CCDEC992}" srcOrd="11" destOrd="0" presId="urn:microsoft.com/office/officeart/2005/8/layout/radial5"/>
    <dgm:cxn modelId="{227E1B04-8C1B-4DEE-A429-B5D5F54BB166}" type="presParOf" srcId="{96AFD7C8-CD7B-4EC1-8DA2-F3E9CCDEC992}" destId="{976F14D1-D548-4A53-863F-977DEC6C420C}" srcOrd="0" destOrd="0" presId="urn:microsoft.com/office/officeart/2005/8/layout/radial5"/>
    <dgm:cxn modelId="{BC778B95-0BCC-4F07-8C62-F2858C108F29}" type="presParOf" srcId="{7BA1513C-C08F-436A-8785-601F6D4642CA}" destId="{239A13FC-AD0A-469E-BE9F-D083D06FB29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BD62CD-F526-45DC-87CF-088AD4D1CB5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E975B2F-71FF-46FF-9F46-BB35E6823127}">
      <dgm:prSet phldrT="[Texto]" custT="1"/>
      <dgm:spPr/>
      <dgm:t>
        <a:bodyPr anchor="ctr"/>
        <a:lstStyle/>
        <a:p>
          <a:pPr algn="ctr"/>
          <a:r>
            <a:rPr lang="pt-BR" sz="3200" dirty="0" err="1" smtClean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Fundeb</a:t>
          </a:r>
          <a:endParaRPr lang="pt-BR" sz="2400" dirty="0"/>
        </a:p>
      </dgm:t>
    </dgm:pt>
    <dgm:pt modelId="{D6A523CC-CEB6-488B-8A85-D650455DD56B}" type="parTrans" cxnId="{4FBE8CCF-DBF7-4199-9459-A0218F2339B3}">
      <dgm:prSet/>
      <dgm:spPr/>
      <dgm:t>
        <a:bodyPr/>
        <a:lstStyle/>
        <a:p>
          <a:endParaRPr lang="pt-BR"/>
        </a:p>
      </dgm:t>
    </dgm:pt>
    <dgm:pt modelId="{B080F59C-D1E0-4890-B250-44BA31EFB8F4}" type="sibTrans" cxnId="{4FBE8CCF-DBF7-4199-9459-A0218F2339B3}">
      <dgm:prSet/>
      <dgm:spPr/>
      <dgm:t>
        <a:bodyPr/>
        <a:lstStyle/>
        <a:p>
          <a:endParaRPr lang="pt-BR"/>
        </a:p>
      </dgm:t>
    </dgm:pt>
    <dgm:pt modelId="{ECA0F187-BF28-4B74-9DA8-7896D3302C2B}">
      <dgm:prSet phldrT="[Texto]" custT="1"/>
      <dgm:spPr/>
      <dgm:t>
        <a:bodyPr anchor="ctr"/>
        <a:lstStyle/>
        <a:p>
          <a:pPr algn="ctr"/>
          <a:r>
            <a:rPr lang="pt-BR" sz="2800" dirty="0" smtClean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Op. </a:t>
          </a:r>
          <a:r>
            <a:rPr lang="pt-BR" sz="2800" dirty="0" smtClean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Crédito</a:t>
          </a:r>
        </a:p>
        <a:p>
          <a:pPr algn="ctr"/>
          <a:endParaRPr lang="pt-BR" sz="2800" dirty="0" smtClean="0">
            <a:ln w="12700">
              <a:noFill/>
              <a:round/>
              <a:headEnd/>
              <a:tailEnd/>
            </a:ln>
            <a:effectLst>
              <a:outerShdw dist="45791" dir="2021404" algn="ctr" rotWithShape="0">
                <a:srgbClr val="9999FF"/>
              </a:outerShdw>
            </a:effectLst>
            <a:latin typeface="Arial Black"/>
          </a:endParaRPr>
        </a:p>
        <a:p>
          <a:pPr algn="ctr"/>
          <a:r>
            <a:rPr lang="pt-BR" sz="2800" dirty="0" smtClean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Convênios</a:t>
          </a:r>
          <a:endParaRPr lang="pt-BR" sz="2800" dirty="0"/>
        </a:p>
      </dgm:t>
    </dgm:pt>
    <dgm:pt modelId="{3E8A5436-9130-43F1-8C15-1664382D20E9}" type="parTrans" cxnId="{6139D443-C915-4F09-8BDA-9545F1CCE554}">
      <dgm:prSet/>
      <dgm:spPr/>
      <dgm:t>
        <a:bodyPr/>
        <a:lstStyle/>
        <a:p>
          <a:endParaRPr lang="pt-BR"/>
        </a:p>
      </dgm:t>
    </dgm:pt>
    <dgm:pt modelId="{7AD61608-72B4-4121-801D-FD3C3AE7C6C9}" type="sibTrans" cxnId="{6139D443-C915-4F09-8BDA-9545F1CCE554}">
      <dgm:prSet/>
      <dgm:spPr/>
      <dgm:t>
        <a:bodyPr/>
        <a:lstStyle/>
        <a:p>
          <a:endParaRPr lang="pt-BR"/>
        </a:p>
      </dgm:t>
    </dgm:pt>
    <dgm:pt modelId="{AB62C6F2-3DFA-4EBD-98E3-794DEB03C5D1}">
      <dgm:prSet phldrT="[Texto]"/>
      <dgm:spPr/>
      <dgm:t>
        <a:bodyPr anchor="ctr"/>
        <a:lstStyle/>
        <a:p>
          <a:pPr algn="l"/>
          <a:endParaRPr lang="pt-BR" sz="1600" dirty="0"/>
        </a:p>
      </dgm:t>
    </dgm:pt>
    <dgm:pt modelId="{DC70309E-F6C8-488B-94AB-C80F86A181E3}" type="parTrans" cxnId="{192F6219-BBF3-431A-A6BB-396BBC900C2C}">
      <dgm:prSet/>
      <dgm:spPr/>
      <dgm:t>
        <a:bodyPr/>
        <a:lstStyle/>
        <a:p>
          <a:endParaRPr lang="pt-BR"/>
        </a:p>
      </dgm:t>
    </dgm:pt>
    <dgm:pt modelId="{A552BF1A-3F75-480F-B79C-216D437ED4DA}" type="sibTrans" cxnId="{192F6219-BBF3-431A-A6BB-396BBC900C2C}">
      <dgm:prSet/>
      <dgm:spPr/>
      <dgm:t>
        <a:bodyPr/>
        <a:lstStyle/>
        <a:p>
          <a:endParaRPr lang="pt-BR"/>
        </a:p>
      </dgm:t>
    </dgm:pt>
    <dgm:pt modelId="{C5B1BD70-4ADB-4AF9-BAA1-DC9A3D5D2722}">
      <dgm:prSet/>
      <dgm:spPr/>
      <dgm:t>
        <a:bodyPr/>
        <a:lstStyle/>
        <a:p>
          <a:r>
            <a:rPr lang="pt-BR" dirty="0" smtClean="0">
              <a:ln w="12700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Estado</a:t>
          </a:r>
        </a:p>
        <a:p>
          <a:r>
            <a:rPr lang="pt-BR" dirty="0" smtClean="0">
              <a:ln w="12700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União  </a:t>
          </a:r>
          <a:endParaRPr lang="pt-BR" dirty="0">
            <a:solidFill>
              <a:srgbClr val="FF0000"/>
            </a:solidFill>
          </a:endParaRPr>
        </a:p>
      </dgm:t>
    </dgm:pt>
    <dgm:pt modelId="{1D2E92FF-892A-4903-925F-C8738B993E1E}" type="parTrans" cxnId="{96796719-2E86-47A0-B906-5FAF405CC8A3}">
      <dgm:prSet/>
      <dgm:spPr/>
      <dgm:t>
        <a:bodyPr/>
        <a:lstStyle/>
        <a:p>
          <a:endParaRPr lang="pt-BR"/>
        </a:p>
      </dgm:t>
    </dgm:pt>
    <dgm:pt modelId="{EDABB4BC-96C3-4DB5-B6D6-D6DF9D5D11E0}" type="sibTrans" cxnId="{96796719-2E86-47A0-B906-5FAF405CC8A3}">
      <dgm:prSet/>
      <dgm:spPr/>
      <dgm:t>
        <a:bodyPr/>
        <a:lstStyle/>
        <a:p>
          <a:endParaRPr lang="pt-BR"/>
        </a:p>
      </dgm:t>
    </dgm:pt>
    <dgm:pt modelId="{12137607-A4AD-460F-972B-90FA79D95624}" type="pres">
      <dgm:prSet presAssocID="{5BBD62CD-F526-45DC-87CF-088AD4D1CB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486577A-E509-4B90-A27E-6E9975AB9590}" type="pres">
      <dgm:prSet presAssocID="{8E975B2F-71FF-46FF-9F46-BB35E6823127}" presName="node" presStyleLbl="node1" presStyleIdx="0" presStyleCnt="3" custScaleX="1282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C6A07E-5E45-4043-9799-5479C8CB363B}" type="pres">
      <dgm:prSet presAssocID="{B080F59C-D1E0-4890-B250-44BA31EFB8F4}" presName="sibTrans" presStyleCnt="0"/>
      <dgm:spPr/>
    </dgm:pt>
    <dgm:pt modelId="{F45C29BF-698F-49D9-BA89-E8F7D4D5B0E4}" type="pres">
      <dgm:prSet presAssocID="{C5B1BD70-4ADB-4AF9-BAA1-DC9A3D5D272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58B92A-BC54-4BD4-996F-C61F988C4F55}" type="pres">
      <dgm:prSet presAssocID="{EDABB4BC-96C3-4DB5-B6D6-D6DF9D5D11E0}" presName="sibTrans" presStyleCnt="0"/>
      <dgm:spPr/>
    </dgm:pt>
    <dgm:pt modelId="{1875D77B-FC46-49C2-999A-C9A4836502D5}" type="pres">
      <dgm:prSet presAssocID="{ECA0F187-BF28-4B74-9DA8-7896D3302C2B}" presName="node" presStyleLbl="node1" presStyleIdx="2" presStyleCnt="3" custScaleX="116857" custLinFactNeighborY="177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09A7072-8DD0-462C-B2ED-23BE082ABD85}" type="presOf" srcId="{C5B1BD70-4ADB-4AF9-BAA1-DC9A3D5D2722}" destId="{F45C29BF-698F-49D9-BA89-E8F7D4D5B0E4}" srcOrd="0" destOrd="0" presId="urn:microsoft.com/office/officeart/2005/8/layout/hList6"/>
    <dgm:cxn modelId="{631F34D9-FF5A-41B2-B00A-BC88229C1732}" type="presOf" srcId="{8E975B2F-71FF-46FF-9F46-BB35E6823127}" destId="{9486577A-E509-4B90-A27E-6E9975AB9590}" srcOrd="0" destOrd="0" presId="urn:microsoft.com/office/officeart/2005/8/layout/hList6"/>
    <dgm:cxn modelId="{96796719-2E86-47A0-B906-5FAF405CC8A3}" srcId="{5BBD62CD-F526-45DC-87CF-088AD4D1CB54}" destId="{C5B1BD70-4ADB-4AF9-BAA1-DC9A3D5D2722}" srcOrd="1" destOrd="0" parTransId="{1D2E92FF-892A-4903-925F-C8738B993E1E}" sibTransId="{EDABB4BC-96C3-4DB5-B6D6-D6DF9D5D11E0}"/>
    <dgm:cxn modelId="{4FBE8CCF-DBF7-4199-9459-A0218F2339B3}" srcId="{5BBD62CD-F526-45DC-87CF-088AD4D1CB54}" destId="{8E975B2F-71FF-46FF-9F46-BB35E6823127}" srcOrd="0" destOrd="0" parTransId="{D6A523CC-CEB6-488B-8A85-D650455DD56B}" sibTransId="{B080F59C-D1E0-4890-B250-44BA31EFB8F4}"/>
    <dgm:cxn modelId="{7BFB09BC-9E83-4B37-8D0A-758B32B8ADEC}" type="presOf" srcId="{5BBD62CD-F526-45DC-87CF-088AD4D1CB54}" destId="{12137607-A4AD-460F-972B-90FA79D95624}" srcOrd="0" destOrd="0" presId="urn:microsoft.com/office/officeart/2005/8/layout/hList6"/>
    <dgm:cxn modelId="{6D47BCB3-7018-4A21-9D6F-53ACB4DDE04A}" type="presOf" srcId="{ECA0F187-BF28-4B74-9DA8-7896D3302C2B}" destId="{1875D77B-FC46-49C2-999A-C9A4836502D5}" srcOrd="0" destOrd="0" presId="urn:microsoft.com/office/officeart/2005/8/layout/hList6"/>
    <dgm:cxn modelId="{192F6219-BBF3-431A-A6BB-396BBC900C2C}" srcId="{8E975B2F-71FF-46FF-9F46-BB35E6823127}" destId="{AB62C6F2-3DFA-4EBD-98E3-794DEB03C5D1}" srcOrd="0" destOrd="0" parTransId="{DC70309E-F6C8-488B-94AB-C80F86A181E3}" sibTransId="{A552BF1A-3F75-480F-B79C-216D437ED4DA}"/>
    <dgm:cxn modelId="{CA6DBD89-0850-4AC2-A9CC-63F2F5A76523}" type="presOf" srcId="{AB62C6F2-3DFA-4EBD-98E3-794DEB03C5D1}" destId="{9486577A-E509-4B90-A27E-6E9975AB9590}" srcOrd="0" destOrd="1" presId="urn:microsoft.com/office/officeart/2005/8/layout/hList6"/>
    <dgm:cxn modelId="{6139D443-C915-4F09-8BDA-9545F1CCE554}" srcId="{5BBD62CD-F526-45DC-87CF-088AD4D1CB54}" destId="{ECA0F187-BF28-4B74-9DA8-7896D3302C2B}" srcOrd="2" destOrd="0" parTransId="{3E8A5436-9130-43F1-8C15-1664382D20E9}" sibTransId="{7AD61608-72B4-4121-801D-FD3C3AE7C6C9}"/>
    <dgm:cxn modelId="{AB1D923A-C90E-463D-9CC1-EF0AEA4FB2A6}" type="presParOf" srcId="{12137607-A4AD-460F-972B-90FA79D95624}" destId="{9486577A-E509-4B90-A27E-6E9975AB9590}" srcOrd="0" destOrd="0" presId="urn:microsoft.com/office/officeart/2005/8/layout/hList6"/>
    <dgm:cxn modelId="{E9B5ACBE-9EF0-4003-B0B3-57402E840185}" type="presParOf" srcId="{12137607-A4AD-460F-972B-90FA79D95624}" destId="{8DC6A07E-5E45-4043-9799-5479C8CB363B}" srcOrd="1" destOrd="0" presId="urn:microsoft.com/office/officeart/2005/8/layout/hList6"/>
    <dgm:cxn modelId="{56B82C17-B4CA-498A-850B-DAD06822D004}" type="presParOf" srcId="{12137607-A4AD-460F-972B-90FA79D95624}" destId="{F45C29BF-698F-49D9-BA89-E8F7D4D5B0E4}" srcOrd="2" destOrd="0" presId="urn:microsoft.com/office/officeart/2005/8/layout/hList6"/>
    <dgm:cxn modelId="{D4A12095-335D-4F5D-8C4D-B927E51A9DCF}" type="presParOf" srcId="{12137607-A4AD-460F-972B-90FA79D95624}" destId="{9158B92A-BC54-4BD4-996F-C61F988C4F55}" srcOrd="3" destOrd="0" presId="urn:microsoft.com/office/officeart/2005/8/layout/hList6"/>
    <dgm:cxn modelId="{B74D513D-C735-47A8-8BD7-28477A7B04AA}" type="presParOf" srcId="{12137607-A4AD-460F-972B-90FA79D95624}" destId="{1875D77B-FC46-49C2-999A-C9A4836502D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B0303F-5DE1-42A2-9D60-A76E94746416}" type="doc">
      <dgm:prSet loTypeId="urn:microsoft.com/office/officeart/2005/8/layout/cycle5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4D5058E-00BA-4681-A2B9-76C006F4AAB1}">
      <dgm:prSet phldrT="[Texto]"/>
      <dgm:spPr>
        <a:solidFill>
          <a:srgbClr val="0070C0"/>
        </a:solidFill>
      </dgm:spPr>
      <dgm:t>
        <a:bodyPr/>
        <a:lstStyle/>
        <a:p>
          <a:pPr algn="ctr"/>
          <a:r>
            <a:rPr lang="pt-BR" dirty="0" smtClean="0"/>
            <a:t>E</a:t>
          </a:r>
          <a:endParaRPr lang="pt-BR" b="1" dirty="0"/>
        </a:p>
      </dgm:t>
    </dgm:pt>
    <dgm:pt modelId="{96649DD9-CD16-4BCB-BC36-25F2E3435FC3}" type="parTrans" cxnId="{D449F552-F3CC-4757-A9ED-820BC889492B}">
      <dgm:prSet/>
      <dgm:spPr/>
      <dgm:t>
        <a:bodyPr/>
        <a:lstStyle/>
        <a:p>
          <a:pPr algn="ctr"/>
          <a:endParaRPr lang="pt-BR"/>
        </a:p>
      </dgm:t>
    </dgm:pt>
    <dgm:pt modelId="{E96B3038-9AE1-4BEA-8057-4F1A5F6C8AF4}" type="sibTrans" cxnId="{D449F552-F3CC-4757-A9ED-820BC889492B}">
      <dgm:prSet/>
      <dgm:spPr/>
      <dgm:t>
        <a:bodyPr/>
        <a:lstStyle/>
        <a:p>
          <a:pPr algn="ctr"/>
          <a:endParaRPr lang="pt-BR"/>
        </a:p>
      </dgm:t>
    </dgm:pt>
    <dgm:pt modelId="{B26CD9B4-3EEA-4F6C-96C3-647C67FCCFFC}">
      <dgm:prSet phldrT="[Texto]"/>
      <dgm:spPr>
        <a:solidFill>
          <a:srgbClr val="0070C0"/>
        </a:solidFill>
      </dgm:spPr>
      <dgm:t>
        <a:bodyPr/>
        <a:lstStyle/>
        <a:p>
          <a:pPr algn="ctr"/>
          <a:r>
            <a:rPr lang="pt-BR" b="1" dirty="0" smtClean="0"/>
            <a:t>DU</a:t>
          </a:r>
          <a:endParaRPr lang="pt-BR" b="1" dirty="0"/>
        </a:p>
      </dgm:t>
    </dgm:pt>
    <dgm:pt modelId="{C0072E2E-D80A-4499-969F-2B6247E4C62C}" type="parTrans" cxnId="{E20C2892-76AE-4CDE-8E3A-7742F8789AE4}">
      <dgm:prSet/>
      <dgm:spPr/>
      <dgm:t>
        <a:bodyPr/>
        <a:lstStyle/>
        <a:p>
          <a:pPr algn="ctr"/>
          <a:endParaRPr lang="pt-BR"/>
        </a:p>
      </dgm:t>
    </dgm:pt>
    <dgm:pt modelId="{4B32AFF6-A93A-4C49-A27F-4256AA3701C2}" type="sibTrans" cxnId="{E20C2892-76AE-4CDE-8E3A-7742F8789AE4}">
      <dgm:prSet/>
      <dgm:spPr/>
      <dgm:t>
        <a:bodyPr/>
        <a:lstStyle/>
        <a:p>
          <a:pPr algn="ctr"/>
          <a:endParaRPr lang="pt-BR"/>
        </a:p>
      </dgm:t>
    </dgm:pt>
    <dgm:pt modelId="{3FCF0BD2-F30F-4E6B-8583-B70FBEA023FC}">
      <dgm:prSet phldrT="[Texto]"/>
      <dgm:spPr>
        <a:solidFill>
          <a:srgbClr val="0070C0"/>
        </a:solidFill>
      </dgm:spPr>
      <dgm:t>
        <a:bodyPr/>
        <a:lstStyle/>
        <a:p>
          <a:pPr algn="ctr"/>
          <a:r>
            <a:rPr lang="pt-BR" b="1" dirty="0" smtClean="0"/>
            <a:t>CA</a:t>
          </a:r>
          <a:endParaRPr lang="pt-BR" b="1" dirty="0"/>
        </a:p>
      </dgm:t>
    </dgm:pt>
    <dgm:pt modelId="{48EC4783-33F6-4939-A2C9-2167B5FC77ED}" type="parTrans" cxnId="{7822F8A3-56A7-49F0-9DF9-EAC8AC5048D8}">
      <dgm:prSet/>
      <dgm:spPr/>
      <dgm:t>
        <a:bodyPr/>
        <a:lstStyle/>
        <a:p>
          <a:pPr algn="ctr"/>
          <a:endParaRPr lang="pt-BR"/>
        </a:p>
      </dgm:t>
    </dgm:pt>
    <dgm:pt modelId="{D9C2786E-DCAF-4351-860D-C040A91B3F03}" type="sibTrans" cxnId="{7822F8A3-56A7-49F0-9DF9-EAC8AC5048D8}">
      <dgm:prSet/>
      <dgm:spPr/>
      <dgm:t>
        <a:bodyPr/>
        <a:lstStyle/>
        <a:p>
          <a:pPr algn="ctr"/>
          <a:endParaRPr lang="pt-BR"/>
        </a:p>
      </dgm:t>
    </dgm:pt>
    <dgm:pt modelId="{61E7ED3F-CFF9-46FA-BA23-07AC972AE47E}">
      <dgm:prSet phldrT="[Texto]"/>
      <dgm:spPr>
        <a:solidFill>
          <a:srgbClr val="0070C0"/>
        </a:solidFill>
      </dgm:spPr>
      <dgm:t>
        <a:bodyPr/>
        <a:lstStyle/>
        <a:p>
          <a:pPr algn="ctr"/>
          <a:r>
            <a:rPr lang="pt-BR" b="1" dirty="0" smtClean="0"/>
            <a:t>ÇÃO</a:t>
          </a:r>
          <a:endParaRPr lang="pt-BR" b="1" dirty="0"/>
        </a:p>
      </dgm:t>
    </dgm:pt>
    <dgm:pt modelId="{029BA862-BDE9-4024-A901-49BB0707EA23}" type="parTrans" cxnId="{DC2C91BC-1C16-476F-AE4A-69631D922422}">
      <dgm:prSet/>
      <dgm:spPr/>
      <dgm:t>
        <a:bodyPr/>
        <a:lstStyle/>
        <a:p>
          <a:pPr algn="ctr"/>
          <a:endParaRPr lang="pt-BR"/>
        </a:p>
      </dgm:t>
    </dgm:pt>
    <dgm:pt modelId="{C808C157-9C89-446A-A518-6744439299A8}" type="sibTrans" cxnId="{DC2C91BC-1C16-476F-AE4A-69631D922422}">
      <dgm:prSet/>
      <dgm:spPr/>
      <dgm:t>
        <a:bodyPr/>
        <a:lstStyle/>
        <a:p>
          <a:pPr algn="ctr"/>
          <a:endParaRPr lang="pt-BR"/>
        </a:p>
      </dgm:t>
    </dgm:pt>
    <dgm:pt modelId="{BB33A032-2B40-4B59-B1B2-702637B42033}" type="pres">
      <dgm:prSet presAssocID="{36B0303F-5DE1-42A2-9D60-A76E947464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8D0F438-E97B-4F59-8CBB-91DAE5C0094E}" type="pres">
      <dgm:prSet presAssocID="{04D5058E-00BA-4681-A2B9-76C006F4AAB1}" presName="node" presStyleLbl="node1" presStyleIdx="0" presStyleCnt="4" custRadScaleRad="137022" custRadScaleInc="1435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5EE339-E8A6-4E52-80F8-60EF02AC30B0}" type="pres">
      <dgm:prSet presAssocID="{04D5058E-00BA-4681-A2B9-76C006F4AAB1}" presName="spNode" presStyleCnt="0"/>
      <dgm:spPr/>
    </dgm:pt>
    <dgm:pt modelId="{048BC6AC-A367-45C4-90AB-AF5F7BFB8DDD}" type="pres">
      <dgm:prSet presAssocID="{E96B3038-9AE1-4BEA-8057-4F1A5F6C8AF4}" presName="sibTrans" presStyleLbl="sibTrans1D1" presStyleIdx="0" presStyleCnt="4"/>
      <dgm:spPr/>
      <dgm:t>
        <a:bodyPr/>
        <a:lstStyle/>
        <a:p>
          <a:endParaRPr lang="pt-BR"/>
        </a:p>
      </dgm:t>
    </dgm:pt>
    <dgm:pt modelId="{492A92F9-A131-493D-A8C7-36E221296051}" type="pres">
      <dgm:prSet presAssocID="{B26CD9B4-3EEA-4F6C-96C3-647C67FCCFFC}" presName="node" presStyleLbl="node1" presStyleIdx="1" presStyleCnt="4" custRadScaleRad="102750" custRadScaleInc="-614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2C3A6B-E4AF-4221-A6D9-BE7DD6D423B6}" type="pres">
      <dgm:prSet presAssocID="{B26CD9B4-3EEA-4F6C-96C3-647C67FCCFFC}" presName="spNode" presStyleCnt="0"/>
      <dgm:spPr/>
    </dgm:pt>
    <dgm:pt modelId="{A2EDF939-66CF-4AE9-B5CA-26DF60129706}" type="pres">
      <dgm:prSet presAssocID="{4B32AFF6-A93A-4C49-A27F-4256AA3701C2}" presName="sibTrans" presStyleLbl="sibTrans1D1" presStyleIdx="1" presStyleCnt="4"/>
      <dgm:spPr/>
      <dgm:t>
        <a:bodyPr/>
        <a:lstStyle/>
        <a:p>
          <a:endParaRPr lang="pt-BR"/>
        </a:p>
      </dgm:t>
    </dgm:pt>
    <dgm:pt modelId="{FD69D964-BF5C-4375-B0B8-7A3120129FF6}" type="pres">
      <dgm:prSet presAssocID="{3FCF0BD2-F30F-4E6B-8583-B70FBEA023FC}" presName="node" presStyleLbl="node1" presStyleIdx="2" presStyleCnt="4" custRadScaleRad="106341" custRadScaleInc="-2369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942B8F-9EB7-47B6-9C28-BDEF67889052}" type="pres">
      <dgm:prSet presAssocID="{3FCF0BD2-F30F-4E6B-8583-B70FBEA023FC}" presName="spNode" presStyleCnt="0"/>
      <dgm:spPr/>
    </dgm:pt>
    <dgm:pt modelId="{EEF8BFAD-1859-4EB2-B72F-60E939AE90B1}" type="pres">
      <dgm:prSet presAssocID="{D9C2786E-DCAF-4351-860D-C040A91B3F03}" presName="sibTrans" presStyleLbl="sibTrans1D1" presStyleIdx="2" presStyleCnt="4"/>
      <dgm:spPr/>
      <dgm:t>
        <a:bodyPr/>
        <a:lstStyle/>
        <a:p>
          <a:endParaRPr lang="pt-BR"/>
        </a:p>
      </dgm:t>
    </dgm:pt>
    <dgm:pt modelId="{68402BE6-0F1F-44E0-A0E2-CD1355B3E89B}" type="pres">
      <dgm:prSet presAssocID="{61E7ED3F-CFF9-46FA-BA23-07AC972AE47E}" presName="node" presStyleLbl="node1" presStyleIdx="3" presStyleCnt="4" custRadScaleRad="143804" custRadScaleInc="-4479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E95051-525E-47BF-B06E-A639ECBC2A60}" type="pres">
      <dgm:prSet presAssocID="{61E7ED3F-CFF9-46FA-BA23-07AC972AE47E}" presName="spNode" presStyleCnt="0"/>
      <dgm:spPr/>
    </dgm:pt>
    <dgm:pt modelId="{1B272795-5CE6-4074-BAA8-000F27185D56}" type="pres">
      <dgm:prSet presAssocID="{C808C157-9C89-446A-A518-6744439299A8}" presName="sibTrans" presStyleLbl="sibTrans1D1" presStyleIdx="3" presStyleCnt="4"/>
      <dgm:spPr/>
      <dgm:t>
        <a:bodyPr/>
        <a:lstStyle/>
        <a:p>
          <a:endParaRPr lang="pt-BR"/>
        </a:p>
      </dgm:t>
    </dgm:pt>
  </dgm:ptLst>
  <dgm:cxnLst>
    <dgm:cxn modelId="{7822F8A3-56A7-49F0-9DF9-EAC8AC5048D8}" srcId="{36B0303F-5DE1-42A2-9D60-A76E94746416}" destId="{3FCF0BD2-F30F-4E6B-8583-B70FBEA023FC}" srcOrd="2" destOrd="0" parTransId="{48EC4783-33F6-4939-A2C9-2167B5FC77ED}" sibTransId="{D9C2786E-DCAF-4351-860D-C040A91B3F03}"/>
    <dgm:cxn modelId="{3A171427-3B09-4474-A0D9-486DAF3FC686}" type="presOf" srcId="{D9C2786E-DCAF-4351-860D-C040A91B3F03}" destId="{EEF8BFAD-1859-4EB2-B72F-60E939AE90B1}" srcOrd="0" destOrd="0" presId="urn:microsoft.com/office/officeart/2005/8/layout/cycle5"/>
    <dgm:cxn modelId="{A9259F21-E473-4AE4-B4A0-69A682B83096}" type="presOf" srcId="{61E7ED3F-CFF9-46FA-BA23-07AC972AE47E}" destId="{68402BE6-0F1F-44E0-A0E2-CD1355B3E89B}" srcOrd="0" destOrd="0" presId="urn:microsoft.com/office/officeart/2005/8/layout/cycle5"/>
    <dgm:cxn modelId="{B4BC0219-0631-475B-B86A-6FE0CF8C0A01}" type="presOf" srcId="{3FCF0BD2-F30F-4E6B-8583-B70FBEA023FC}" destId="{FD69D964-BF5C-4375-B0B8-7A3120129FF6}" srcOrd="0" destOrd="0" presId="urn:microsoft.com/office/officeart/2005/8/layout/cycle5"/>
    <dgm:cxn modelId="{E20C2892-76AE-4CDE-8E3A-7742F8789AE4}" srcId="{36B0303F-5DE1-42A2-9D60-A76E94746416}" destId="{B26CD9B4-3EEA-4F6C-96C3-647C67FCCFFC}" srcOrd="1" destOrd="0" parTransId="{C0072E2E-D80A-4499-969F-2B6247E4C62C}" sibTransId="{4B32AFF6-A93A-4C49-A27F-4256AA3701C2}"/>
    <dgm:cxn modelId="{0A17F955-8E90-4E8A-A0F4-2C5B2CBDC2D9}" type="presOf" srcId="{C808C157-9C89-446A-A518-6744439299A8}" destId="{1B272795-5CE6-4074-BAA8-000F27185D56}" srcOrd="0" destOrd="0" presId="urn:microsoft.com/office/officeart/2005/8/layout/cycle5"/>
    <dgm:cxn modelId="{25FFBAED-CE2C-41D7-9EC8-E7696F6EC9A9}" type="presOf" srcId="{E96B3038-9AE1-4BEA-8057-4F1A5F6C8AF4}" destId="{048BC6AC-A367-45C4-90AB-AF5F7BFB8DDD}" srcOrd="0" destOrd="0" presId="urn:microsoft.com/office/officeart/2005/8/layout/cycle5"/>
    <dgm:cxn modelId="{F142724B-B984-4F00-911D-2A6AAE434A35}" type="presOf" srcId="{B26CD9B4-3EEA-4F6C-96C3-647C67FCCFFC}" destId="{492A92F9-A131-493D-A8C7-36E221296051}" srcOrd="0" destOrd="0" presId="urn:microsoft.com/office/officeart/2005/8/layout/cycle5"/>
    <dgm:cxn modelId="{5D548263-A229-461F-92EE-87014EBC6C01}" type="presOf" srcId="{36B0303F-5DE1-42A2-9D60-A76E94746416}" destId="{BB33A032-2B40-4B59-B1B2-702637B42033}" srcOrd="0" destOrd="0" presId="urn:microsoft.com/office/officeart/2005/8/layout/cycle5"/>
    <dgm:cxn modelId="{DC2C91BC-1C16-476F-AE4A-69631D922422}" srcId="{36B0303F-5DE1-42A2-9D60-A76E94746416}" destId="{61E7ED3F-CFF9-46FA-BA23-07AC972AE47E}" srcOrd="3" destOrd="0" parTransId="{029BA862-BDE9-4024-A901-49BB0707EA23}" sibTransId="{C808C157-9C89-446A-A518-6744439299A8}"/>
    <dgm:cxn modelId="{D449F552-F3CC-4757-A9ED-820BC889492B}" srcId="{36B0303F-5DE1-42A2-9D60-A76E94746416}" destId="{04D5058E-00BA-4681-A2B9-76C006F4AAB1}" srcOrd="0" destOrd="0" parTransId="{96649DD9-CD16-4BCB-BC36-25F2E3435FC3}" sibTransId="{E96B3038-9AE1-4BEA-8057-4F1A5F6C8AF4}"/>
    <dgm:cxn modelId="{A0E2AAF1-034F-4A12-83C7-6DC148E8CE6A}" type="presOf" srcId="{4B32AFF6-A93A-4C49-A27F-4256AA3701C2}" destId="{A2EDF939-66CF-4AE9-B5CA-26DF60129706}" srcOrd="0" destOrd="0" presId="urn:microsoft.com/office/officeart/2005/8/layout/cycle5"/>
    <dgm:cxn modelId="{3E5324C0-70C5-4A09-A6B1-CA2670E17F5B}" type="presOf" srcId="{04D5058E-00BA-4681-A2B9-76C006F4AAB1}" destId="{98D0F438-E97B-4F59-8CBB-91DAE5C0094E}" srcOrd="0" destOrd="0" presId="urn:microsoft.com/office/officeart/2005/8/layout/cycle5"/>
    <dgm:cxn modelId="{75C48A65-DD1A-42DC-A5FA-8D723A8DCD80}" type="presParOf" srcId="{BB33A032-2B40-4B59-B1B2-702637B42033}" destId="{98D0F438-E97B-4F59-8CBB-91DAE5C0094E}" srcOrd="0" destOrd="0" presId="urn:microsoft.com/office/officeart/2005/8/layout/cycle5"/>
    <dgm:cxn modelId="{129F769B-BD44-4305-975F-05CDF9C4EB06}" type="presParOf" srcId="{BB33A032-2B40-4B59-B1B2-702637B42033}" destId="{6F5EE339-E8A6-4E52-80F8-60EF02AC30B0}" srcOrd="1" destOrd="0" presId="urn:microsoft.com/office/officeart/2005/8/layout/cycle5"/>
    <dgm:cxn modelId="{CD9F75D9-7443-4D26-A09F-2AE685754428}" type="presParOf" srcId="{BB33A032-2B40-4B59-B1B2-702637B42033}" destId="{048BC6AC-A367-45C4-90AB-AF5F7BFB8DDD}" srcOrd="2" destOrd="0" presId="urn:microsoft.com/office/officeart/2005/8/layout/cycle5"/>
    <dgm:cxn modelId="{25EECF3F-C9C6-4230-8E16-5EFEA8F10C65}" type="presParOf" srcId="{BB33A032-2B40-4B59-B1B2-702637B42033}" destId="{492A92F9-A131-493D-A8C7-36E221296051}" srcOrd="3" destOrd="0" presId="urn:microsoft.com/office/officeart/2005/8/layout/cycle5"/>
    <dgm:cxn modelId="{C4A8BB92-BD1A-4996-9DA1-406982118893}" type="presParOf" srcId="{BB33A032-2B40-4B59-B1B2-702637B42033}" destId="{302C3A6B-E4AF-4221-A6D9-BE7DD6D423B6}" srcOrd="4" destOrd="0" presId="urn:microsoft.com/office/officeart/2005/8/layout/cycle5"/>
    <dgm:cxn modelId="{F1384201-040F-4FEE-AE27-20AD9AC0C7EA}" type="presParOf" srcId="{BB33A032-2B40-4B59-B1B2-702637B42033}" destId="{A2EDF939-66CF-4AE9-B5CA-26DF60129706}" srcOrd="5" destOrd="0" presId="urn:microsoft.com/office/officeart/2005/8/layout/cycle5"/>
    <dgm:cxn modelId="{66D26ACE-EE76-4C89-A1DF-B5A8F4F835D4}" type="presParOf" srcId="{BB33A032-2B40-4B59-B1B2-702637B42033}" destId="{FD69D964-BF5C-4375-B0B8-7A3120129FF6}" srcOrd="6" destOrd="0" presId="urn:microsoft.com/office/officeart/2005/8/layout/cycle5"/>
    <dgm:cxn modelId="{D54D48A5-F9E4-450B-A5E8-5B296ABBDAA2}" type="presParOf" srcId="{BB33A032-2B40-4B59-B1B2-702637B42033}" destId="{EF942B8F-9EB7-47B6-9C28-BDEF67889052}" srcOrd="7" destOrd="0" presId="urn:microsoft.com/office/officeart/2005/8/layout/cycle5"/>
    <dgm:cxn modelId="{FF156E64-258D-4126-B61C-786342C68F91}" type="presParOf" srcId="{BB33A032-2B40-4B59-B1B2-702637B42033}" destId="{EEF8BFAD-1859-4EB2-B72F-60E939AE90B1}" srcOrd="8" destOrd="0" presId="urn:microsoft.com/office/officeart/2005/8/layout/cycle5"/>
    <dgm:cxn modelId="{AD50F900-3D82-4BB3-BDD9-AECF3B745376}" type="presParOf" srcId="{BB33A032-2B40-4B59-B1B2-702637B42033}" destId="{68402BE6-0F1F-44E0-A0E2-CD1355B3E89B}" srcOrd="9" destOrd="0" presId="urn:microsoft.com/office/officeart/2005/8/layout/cycle5"/>
    <dgm:cxn modelId="{1820831B-1BD6-4274-9370-3C8741CC3E15}" type="presParOf" srcId="{BB33A032-2B40-4B59-B1B2-702637B42033}" destId="{2CE95051-525E-47BF-B06E-A639ECBC2A60}" srcOrd="10" destOrd="0" presId="urn:microsoft.com/office/officeart/2005/8/layout/cycle5"/>
    <dgm:cxn modelId="{A7EDF08F-B061-4810-A72D-C08FF3220687}" type="presParOf" srcId="{BB33A032-2B40-4B59-B1B2-702637B42033}" destId="{1B272795-5CE6-4074-BAA8-000F27185D56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F9632-034D-473D-9F98-833851AECE12}">
      <dsp:nvSpPr>
        <dsp:cNvPr id="0" name=""/>
        <dsp:cNvSpPr/>
      </dsp:nvSpPr>
      <dsp:spPr>
        <a:xfrm>
          <a:off x="3302088" y="1819729"/>
          <a:ext cx="2451031" cy="216802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rPr>
            <a:t>RECEITAS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rPr>
            <a:t>PRÓPRIAS</a:t>
          </a:r>
          <a:endParaRPr lang="pt-BR" sz="2000" b="1" kern="1200" cap="none" spc="0" dirty="0">
            <a:ln w="1905"/>
            <a:solidFill>
              <a:srgbClr val="FF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 Black"/>
          </a:endParaRPr>
        </a:p>
      </dsp:txBody>
      <dsp:txXfrm>
        <a:off x="3661033" y="2137229"/>
        <a:ext cx="1733141" cy="1533023"/>
      </dsp:txXfrm>
    </dsp:sp>
    <dsp:sp modelId="{3117A83B-6685-4CD3-9894-F9B9687313CB}">
      <dsp:nvSpPr>
        <dsp:cNvPr id="0" name=""/>
        <dsp:cNvSpPr/>
      </dsp:nvSpPr>
      <dsp:spPr>
        <a:xfrm rot="16434900">
          <a:off x="4129633" y="1394841"/>
          <a:ext cx="949267" cy="86250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4250175" y="1696416"/>
        <a:ext cx="690516" cy="517503"/>
      </dsp:txXfrm>
    </dsp:sp>
    <dsp:sp modelId="{54C5D70C-3D41-4610-827C-812D56D44CD8}">
      <dsp:nvSpPr>
        <dsp:cNvPr id="0" name=""/>
        <dsp:cNvSpPr/>
      </dsp:nvSpPr>
      <dsp:spPr>
        <a:xfrm>
          <a:off x="3894061" y="13606"/>
          <a:ext cx="1575768" cy="1269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ISSQN</a:t>
          </a:r>
          <a:endParaRPr lang="pt-BR" sz="2000" b="1" kern="1200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sp:txBody>
      <dsp:txXfrm>
        <a:off x="4124827" y="199554"/>
        <a:ext cx="1114236" cy="897838"/>
      </dsp:txXfrm>
    </dsp:sp>
    <dsp:sp modelId="{E32651B8-D6E2-498F-855E-6A216A949905}">
      <dsp:nvSpPr>
        <dsp:cNvPr id="0" name=""/>
        <dsp:cNvSpPr/>
      </dsp:nvSpPr>
      <dsp:spPr>
        <a:xfrm rot="20291256">
          <a:off x="5624593" y="1790804"/>
          <a:ext cx="900075" cy="98756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5634259" y="2038482"/>
        <a:ext cx="630053" cy="592538"/>
      </dsp:txXfrm>
    </dsp:sp>
    <dsp:sp modelId="{2A8F11E0-1AAD-4DA5-B956-2D117F3F639B}">
      <dsp:nvSpPr>
        <dsp:cNvPr id="0" name=""/>
        <dsp:cNvSpPr/>
      </dsp:nvSpPr>
      <dsp:spPr>
        <a:xfrm>
          <a:off x="6451483" y="1095415"/>
          <a:ext cx="1667760" cy="1409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Juros</a:t>
          </a:r>
          <a:r>
            <a:rPr lang="pt-BR" sz="2000" kern="1200" dirty="0" smtClean="0">
              <a:ln w="12700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 </a:t>
          </a:r>
          <a:r>
            <a:rPr lang="pt-BR" sz="2000" kern="120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e </a:t>
          </a:r>
          <a:r>
            <a:rPr lang="pt-BR" sz="2000" b="1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multas</a:t>
          </a:r>
          <a:endParaRPr lang="pt-BR" sz="2000" b="1" kern="1200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sp:txBody>
      <dsp:txXfrm>
        <a:off x="6695721" y="1301790"/>
        <a:ext cx="1179284" cy="996464"/>
      </dsp:txXfrm>
    </dsp:sp>
    <dsp:sp modelId="{EABA4B81-3479-4080-80FB-ACF4B08D59CF}">
      <dsp:nvSpPr>
        <dsp:cNvPr id="0" name=""/>
        <dsp:cNvSpPr/>
      </dsp:nvSpPr>
      <dsp:spPr>
        <a:xfrm rot="1485324">
          <a:off x="5226223" y="3053130"/>
          <a:ext cx="968286" cy="88274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5238391" y="3174232"/>
        <a:ext cx="703463" cy="529646"/>
      </dsp:txXfrm>
    </dsp:sp>
    <dsp:sp modelId="{58A22DA9-CAE3-4348-9630-A1F73841D46C}">
      <dsp:nvSpPr>
        <dsp:cNvPr id="0" name=""/>
        <dsp:cNvSpPr/>
      </dsp:nvSpPr>
      <dsp:spPr>
        <a:xfrm>
          <a:off x="6112123" y="3314307"/>
          <a:ext cx="1667760" cy="1409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Taxas</a:t>
          </a:r>
          <a:endParaRPr lang="pt-BR" sz="2000" b="1" kern="1200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sp:txBody>
      <dsp:txXfrm>
        <a:off x="6356361" y="3520682"/>
        <a:ext cx="1179284" cy="996464"/>
      </dsp:txXfrm>
    </dsp:sp>
    <dsp:sp modelId="{24B84D21-7F39-4B34-A4A8-4F498FD37FDA}">
      <dsp:nvSpPr>
        <dsp:cNvPr id="0" name=""/>
        <dsp:cNvSpPr/>
      </dsp:nvSpPr>
      <dsp:spPr>
        <a:xfrm rot="5191200">
          <a:off x="4220309" y="3549333"/>
          <a:ext cx="752472" cy="94023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4326329" y="3624718"/>
        <a:ext cx="526730" cy="564143"/>
      </dsp:txXfrm>
    </dsp:sp>
    <dsp:sp modelId="{CB5E4D96-1008-41FC-BFF5-A6097D714CC6}">
      <dsp:nvSpPr>
        <dsp:cNvPr id="0" name=""/>
        <dsp:cNvSpPr/>
      </dsp:nvSpPr>
      <dsp:spPr>
        <a:xfrm>
          <a:off x="3820082" y="4276987"/>
          <a:ext cx="1667760" cy="1409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Dívida</a:t>
          </a:r>
          <a:r>
            <a:rPr lang="pt-BR" sz="2000" kern="120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 </a:t>
          </a:r>
          <a:r>
            <a:rPr lang="pt-BR" sz="2000" b="1" kern="1200" cap="none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Ativa</a:t>
          </a:r>
          <a:endParaRPr lang="pt-BR" sz="2000" b="1" kern="1200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sp:txBody>
      <dsp:txXfrm>
        <a:off x="4064320" y="4483362"/>
        <a:ext cx="1179284" cy="996464"/>
      </dsp:txXfrm>
    </dsp:sp>
    <dsp:sp modelId="{53A3CDA1-426D-4984-90D7-542DF0B42AEF}">
      <dsp:nvSpPr>
        <dsp:cNvPr id="0" name=""/>
        <dsp:cNvSpPr/>
      </dsp:nvSpPr>
      <dsp:spPr>
        <a:xfrm rot="9231444">
          <a:off x="2728796" y="3134716"/>
          <a:ext cx="899141" cy="86250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/>
        </a:p>
      </dsp:txBody>
      <dsp:txXfrm rot="10800000">
        <a:off x="2974312" y="3250213"/>
        <a:ext cx="640390" cy="517503"/>
      </dsp:txXfrm>
    </dsp:sp>
    <dsp:sp modelId="{3343BD6E-E17B-48BC-AC24-8009F9B73FE6}">
      <dsp:nvSpPr>
        <dsp:cNvPr id="0" name=""/>
        <dsp:cNvSpPr/>
      </dsp:nvSpPr>
      <dsp:spPr>
        <a:xfrm>
          <a:off x="1328613" y="3359970"/>
          <a:ext cx="1667760" cy="1409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ITBI</a:t>
          </a:r>
          <a:endParaRPr lang="pt-BR" sz="2000" b="1" kern="1200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sp:txBody>
      <dsp:txXfrm>
        <a:off x="1572851" y="3566345"/>
        <a:ext cx="1179284" cy="996464"/>
      </dsp:txXfrm>
    </dsp:sp>
    <dsp:sp modelId="{96AFD7C8-CD7B-4EC1-8DA2-F3E9CCDEC992}">
      <dsp:nvSpPr>
        <dsp:cNvPr id="0" name=""/>
        <dsp:cNvSpPr/>
      </dsp:nvSpPr>
      <dsp:spPr>
        <a:xfrm rot="12541158">
          <a:off x="2976651" y="1871663"/>
          <a:ext cx="922902" cy="86250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 rot="10800000">
        <a:off x="3219160" y="2106925"/>
        <a:ext cx="664151" cy="517503"/>
      </dsp:txXfrm>
    </dsp:sp>
    <dsp:sp modelId="{239A13FC-AD0A-469E-BE9F-D083D06FB292}">
      <dsp:nvSpPr>
        <dsp:cNvPr id="0" name=""/>
        <dsp:cNvSpPr/>
      </dsp:nvSpPr>
      <dsp:spPr>
        <a:xfrm>
          <a:off x="1498825" y="981515"/>
          <a:ext cx="1667760" cy="1409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IPTU</a:t>
          </a:r>
          <a:endParaRPr lang="pt-BR" sz="2000" b="1" kern="1200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sp:txBody>
      <dsp:txXfrm>
        <a:off x="1743063" y="1187890"/>
        <a:ext cx="1179284" cy="996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6577A-E509-4B90-A27E-6E9975AB9590}">
      <dsp:nvSpPr>
        <dsp:cNvPr id="0" name=""/>
        <dsp:cNvSpPr/>
      </dsp:nvSpPr>
      <dsp:spPr>
        <a:xfrm rot="16200000">
          <a:off x="-515469" y="520292"/>
          <a:ext cx="4064000" cy="302341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err="1" smtClean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Fundeb</a:t>
          </a:r>
          <a:endParaRPr lang="pt-BR" sz="2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600" kern="1200" dirty="0"/>
        </a:p>
      </dsp:txBody>
      <dsp:txXfrm rot="5400000">
        <a:off x="4824" y="812799"/>
        <a:ext cx="3023414" cy="2438400"/>
      </dsp:txXfrm>
    </dsp:sp>
    <dsp:sp modelId="{F45C29BF-698F-49D9-BA89-E8F7D4D5B0E4}">
      <dsp:nvSpPr>
        <dsp:cNvPr id="0" name=""/>
        <dsp:cNvSpPr/>
      </dsp:nvSpPr>
      <dsp:spPr>
        <a:xfrm rot="16200000">
          <a:off x="2351268" y="853712"/>
          <a:ext cx="4064000" cy="235657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0" tIns="0" rIns="239365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>
              <a:ln w="12700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Estado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>
              <a:ln w="12700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União  </a:t>
          </a:r>
          <a:endParaRPr lang="pt-BR" sz="3800" kern="1200" dirty="0">
            <a:solidFill>
              <a:srgbClr val="FF0000"/>
            </a:solidFill>
          </a:endParaRPr>
        </a:p>
      </dsp:txBody>
      <dsp:txXfrm rot="5400000">
        <a:off x="3204981" y="812799"/>
        <a:ext cx="2356574" cy="2438400"/>
      </dsp:txXfrm>
    </dsp:sp>
    <dsp:sp modelId="{1875D77B-FC46-49C2-999A-C9A4836502D5}">
      <dsp:nvSpPr>
        <dsp:cNvPr id="0" name=""/>
        <dsp:cNvSpPr/>
      </dsp:nvSpPr>
      <dsp:spPr>
        <a:xfrm rot="16200000">
          <a:off x="5083209" y="655088"/>
          <a:ext cx="4064000" cy="275382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Op. </a:t>
          </a:r>
          <a:r>
            <a:rPr lang="pt-BR" sz="2800" kern="1200" dirty="0" smtClean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Crédito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 dirty="0" smtClean="0">
            <a:ln w="12700">
              <a:noFill/>
              <a:round/>
              <a:headEnd/>
              <a:tailEnd/>
            </a:ln>
            <a:effectLst>
              <a:outerShdw dist="45791" dir="2021404" algn="ctr" rotWithShape="0">
                <a:srgbClr val="9999FF"/>
              </a:outerShdw>
            </a:effectLst>
            <a:latin typeface="Arial Black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Convênios</a:t>
          </a:r>
          <a:endParaRPr lang="pt-BR" sz="2800" kern="1200" dirty="0"/>
        </a:p>
      </dsp:txBody>
      <dsp:txXfrm rot="5400000">
        <a:off x="5738298" y="812799"/>
        <a:ext cx="2753822" cy="2438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7BC69-EFE4-46BC-A94A-C0C85E809F25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15CF0-DB02-4ABB-8A8A-74C6DDDFF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999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6583F-FC49-45F4-B090-B1326D701E2D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6CCBE-8515-47F9-BD79-7D47A4AF8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32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7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8431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723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723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9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767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7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45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003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227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840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492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62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62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40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48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553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68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33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960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23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85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25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98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96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E5758-0AA5-4604-A43D-0619F6456766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97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png"/><Relationship Id="rId9" Type="http://schemas.microsoft.com/office/2007/relationships/diagramDrawing" Target="../diagrams/drawin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Relationship Id="rId9" Type="http://schemas.openxmlformats.org/officeDocument/2006/relationships/image" Target="../media/image4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-36512" y="-172516"/>
            <a:ext cx="9577064" cy="7056784"/>
            <a:chOff x="0" y="44624"/>
            <a:chExt cx="9396536" cy="681337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624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934" y="570296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1835696" y="211189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 smtClean="0"/>
                <a:t>Secretaria Municipal da Fazenda</a:t>
              </a:r>
              <a:endParaRPr lang="pt-BR" sz="3200" b="1" spc="430" dirty="0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1301552" y="1988840"/>
            <a:ext cx="7272808" cy="304698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4800" b="1" spc="420" dirty="0" smtClean="0"/>
              <a:t>Audiência Pública</a:t>
            </a:r>
          </a:p>
          <a:p>
            <a:pPr algn="ctr"/>
            <a:r>
              <a:rPr lang="pt-BR" sz="4800" b="1" spc="420" dirty="0" smtClean="0"/>
              <a:t>Gestão Fiscal</a:t>
            </a:r>
          </a:p>
          <a:p>
            <a:pPr algn="ctr"/>
            <a:r>
              <a:rPr lang="pt-BR" sz="4800" b="1" spc="420" dirty="0" smtClean="0">
                <a:solidFill>
                  <a:srgbClr val="0000FF"/>
                </a:solidFill>
              </a:rPr>
              <a:t>1º Quadrimestre/2017</a:t>
            </a:r>
          </a:p>
          <a:p>
            <a:pPr algn="ctr"/>
            <a:r>
              <a:rPr lang="pt-BR" sz="4800" b="1" spc="420" dirty="0" smtClean="0">
                <a:solidFill>
                  <a:srgbClr val="0000FF"/>
                </a:solidFill>
              </a:rPr>
              <a:t>20/06/2017</a:t>
            </a:r>
            <a:endParaRPr lang="pt-BR" sz="4800" b="1" spc="42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7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CaixaDeTexto 16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 smtClean="0"/>
                <a:t>Secretaria Municipal da Fazenda</a:t>
              </a:r>
              <a:endParaRPr lang="pt-BR" sz="3200" b="1" spc="430" dirty="0"/>
            </a:p>
          </p:txBody>
        </p:sp>
      </p:grp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34907759"/>
              </p:ext>
            </p:extLst>
          </p:nvPr>
        </p:nvGraphicFramePr>
        <p:xfrm>
          <a:off x="251520" y="605716"/>
          <a:ext cx="9055208" cy="5877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194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4" y="980728"/>
            <a:ext cx="8878832" cy="576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6300192" y="1844824"/>
            <a:ext cx="268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 17/16</a:t>
            </a:r>
          </a:p>
          <a:p>
            <a:pPr algn="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R$ 28,31mi</a:t>
            </a:r>
          </a:p>
          <a:p>
            <a:pPr algn="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- 63%</a:t>
            </a:r>
            <a:endParaRPr lang="pt-BR" sz="3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19394" y="6485274"/>
            <a:ext cx="7769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/2017)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925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3"/>
            <a:ext cx="8906742" cy="561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319286" y="3938280"/>
            <a:ext cx="268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0000FF"/>
                </a:solidFill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0000FF"/>
                </a:solidFill>
              </a:rPr>
              <a:t>17/16</a:t>
            </a:r>
          </a:p>
          <a:p>
            <a:pPr algn="r"/>
            <a:r>
              <a:rPr lang="pt-BR" sz="3000" b="1" dirty="0" smtClean="0">
                <a:solidFill>
                  <a:srgbClr val="0000FF"/>
                </a:solidFill>
              </a:rPr>
              <a:t>- R$ 5,69 mi</a:t>
            </a:r>
          </a:p>
          <a:p>
            <a:pPr algn="r"/>
            <a:r>
              <a:rPr lang="pt-BR" sz="3000" b="1" dirty="0" smtClean="0">
                <a:solidFill>
                  <a:srgbClr val="0000FF"/>
                </a:solidFill>
              </a:rPr>
              <a:t>  -4 %</a:t>
            </a:r>
            <a:endParaRPr lang="pt-BR" sz="3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8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7854"/>
            <a:ext cx="8906741" cy="569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5940152" y="1273984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0000FF"/>
                </a:solidFill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0000FF"/>
                </a:solidFill>
              </a:rPr>
              <a:t>17/16</a:t>
            </a:r>
          </a:p>
          <a:p>
            <a:pPr algn="r"/>
            <a:r>
              <a:rPr lang="pt-BR" sz="3000" b="1" dirty="0" smtClean="0">
                <a:solidFill>
                  <a:srgbClr val="0000FF"/>
                </a:solidFill>
              </a:rPr>
              <a:t>- R$ 1,45 mi</a:t>
            </a:r>
          </a:p>
          <a:p>
            <a:pPr algn="r"/>
            <a:r>
              <a:rPr lang="pt-BR" sz="3000" b="1" dirty="0" smtClean="0">
                <a:solidFill>
                  <a:srgbClr val="0000FF"/>
                </a:solidFill>
              </a:rPr>
              <a:t>  - 18 %</a:t>
            </a:r>
            <a:endParaRPr lang="pt-BR" sz="3000" b="1" dirty="0">
              <a:solidFill>
                <a:srgbClr val="0000FF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33CC"/>
              </a:solidFill>
            </a:endParaRPr>
          </a:p>
        </p:txBody>
      </p:sp>
      <p:pic>
        <p:nvPicPr>
          <p:cNvPr id="16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5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12" name="Texto Explicativo 1 11"/>
          <p:cNvSpPr/>
          <p:nvPr/>
        </p:nvSpPr>
        <p:spPr>
          <a:xfrm>
            <a:off x="2519772" y="980728"/>
            <a:ext cx="6264696" cy="5760640"/>
          </a:xfrm>
          <a:prstGeom prst="borderCallout1">
            <a:avLst>
              <a:gd name="adj1" fmla="val 19324"/>
              <a:gd name="adj2" fmla="val -680"/>
              <a:gd name="adj3" fmla="val -5366"/>
              <a:gd name="adj4" fmla="val 11165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pt-BR" sz="2800" b="1" dirty="0" smtClean="0">
                <a:solidFill>
                  <a:schemeClr val="tx1"/>
                </a:solidFill>
              </a:rPr>
              <a:t>Taxas: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Alvará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Lic. e </a:t>
            </a:r>
            <a:r>
              <a:rPr lang="pt-BR" sz="2800" b="1" dirty="0" err="1" smtClean="0">
                <a:solidFill>
                  <a:schemeClr val="tx1"/>
                </a:solidFill>
              </a:rPr>
              <a:t>Autoriz</a:t>
            </a:r>
            <a:r>
              <a:rPr lang="pt-BR" sz="2800" b="1" dirty="0" smtClean="0">
                <a:solidFill>
                  <a:schemeClr val="tx1"/>
                </a:solidFill>
              </a:rPr>
              <a:t>. Ambiental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Publicidade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Horário Especial de Funcionamento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Aprovação Projetos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Execução Obras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Habite-se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Funcionamento de Transportes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Interdição de Vias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Emolumentos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Outras</a:t>
            </a:r>
          </a:p>
          <a:p>
            <a:pPr marL="285750" indent="-285750" algn="r">
              <a:buFontTx/>
              <a:buChar char="-"/>
            </a:pPr>
            <a:endParaRPr lang="pt-BR" sz="2800" b="1" dirty="0" smtClean="0">
              <a:solidFill>
                <a:schemeClr val="tx1"/>
              </a:solidFill>
            </a:endParaRPr>
          </a:p>
          <a:p>
            <a:pPr marL="285750" indent="-285750" algn="r">
              <a:buFontTx/>
              <a:buChar char="-"/>
            </a:pPr>
            <a:endParaRPr lang="pt-BR" sz="2800" b="1" dirty="0" smtClean="0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3939"/>
            <a:ext cx="3960440" cy="334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47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4" y="923960"/>
            <a:ext cx="889724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234608" y="4005064"/>
            <a:ext cx="268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0000FF"/>
                </a:solidFill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0000FF"/>
                </a:solidFill>
              </a:rPr>
              <a:t>17/16</a:t>
            </a:r>
          </a:p>
          <a:p>
            <a:pPr algn="r"/>
            <a:r>
              <a:rPr lang="pt-BR" sz="3000" b="1" dirty="0" smtClean="0">
                <a:solidFill>
                  <a:srgbClr val="0000FF"/>
                </a:solidFill>
              </a:rPr>
              <a:t>- R$ 0,56 mi</a:t>
            </a:r>
          </a:p>
          <a:p>
            <a:pPr algn="r"/>
            <a:r>
              <a:rPr lang="pt-BR" sz="3000" b="1" dirty="0" smtClean="0">
                <a:solidFill>
                  <a:srgbClr val="0000FF"/>
                </a:solidFill>
              </a:rPr>
              <a:t>  - 6%</a:t>
            </a:r>
            <a:endParaRPr lang="pt-BR" sz="3000" b="1" dirty="0">
              <a:solidFill>
                <a:srgbClr val="0000FF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73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1688"/>
            <a:ext cx="8878832" cy="582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012160" y="3892233"/>
            <a:ext cx="2974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0000FF"/>
                </a:solidFill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0000FF"/>
                </a:solidFill>
              </a:rPr>
              <a:t>17/16</a:t>
            </a:r>
          </a:p>
          <a:p>
            <a:pPr algn="r"/>
            <a:r>
              <a:rPr lang="pt-BR" sz="3000" b="1" dirty="0" smtClean="0">
                <a:solidFill>
                  <a:srgbClr val="0000FF"/>
                </a:solidFill>
              </a:rPr>
              <a:t>R$ 0,64 mi</a:t>
            </a:r>
          </a:p>
          <a:p>
            <a:pPr algn="r"/>
            <a:r>
              <a:rPr lang="pt-BR" sz="3000" b="1" dirty="0" smtClean="0">
                <a:solidFill>
                  <a:srgbClr val="0000FF"/>
                </a:solidFill>
              </a:rPr>
              <a:t>   3%</a:t>
            </a:r>
            <a:endParaRPr lang="pt-BR" sz="3000" b="1" dirty="0">
              <a:solidFill>
                <a:srgbClr val="0000FF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7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6" y="980727"/>
            <a:ext cx="9110974" cy="584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 Explicativo 1 12"/>
          <p:cNvSpPr/>
          <p:nvPr/>
        </p:nvSpPr>
        <p:spPr>
          <a:xfrm>
            <a:off x="1187624" y="1844824"/>
            <a:ext cx="7956376" cy="4536504"/>
          </a:xfrm>
          <a:prstGeom prst="borderCallout1">
            <a:avLst>
              <a:gd name="adj1" fmla="val 18750"/>
              <a:gd name="adj2" fmla="val -8333"/>
              <a:gd name="adj3" fmla="val -9262"/>
              <a:gd name="adj4" fmla="val -3302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>
                <a:solidFill>
                  <a:schemeClr val="tx1"/>
                </a:solidFill>
              </a:rPr>
              <a:t>Multas e Juros</a:t>
            </a:r>
          </a:p>
          <a:p>
            <a:r>
              <a:rPr lang="pt-BR" sz="3600" b="1" dirty="0" err="1" smtClean="0">
                <a:solidFill>
                  <a:schemeClr val="tx1"/>
                </a:solidFill>
              </a:rPr>
              <a:t>Dív</a:t>
            </a:r>
            <a:r>
              <a:rPr lang="pt-BR" sz="3600" b="1" dirty="0" smtClean="0">
                <a:solidFill>
                  <a:schemeClr val="tx1"/>
                </a:solidFill>
              </a:rPr>
              <a:t>. Ativa</a:t>
            </a:r>
          </a:p>
          <a:p>
            <a:r>
              <a:rPr lang="pt-BR" sz="3600" b="1" dirty="0" smtClean="0">
                <a:solidFill>
                  <a:schemeClr val="tx1"/>
                </a:solidFill>
              </a:rPr>
              <a:t>Restituições </a:t>
            </a:r>
          </a:p>
          <a:p>
            <a:r>
              <a:rPr lang="pt-BR" sz="2800" b="1" dirty="0" smtClean="0">
                <a:solidFill>
                  <a:schemeClr val="tx1"/>
                </a:solidFill>
              </a:rPr>
              <a:t>(compensação entre regimes geral e o RPPS)</a:t>
            </a:r>
          </a:p>
          <a:p>
            <a:r>
              <a:rPr lang="pt-BR" sz="3600" b="1" dirty="0" smtClean="0">
                <a:solidFill>
                  <a:schemeClr val="tx1"/>
                </a:solidFill>
              </a:rPr>
              <a:t>Honorários</a:t>
            </a:r>
          </a:p>
          <a:p>
            <a:r>
              <a:rPr lang="pt-BR" sz="3600" b="1" dirty="0" smtClean="0">
                <a:solidFill>
                  <a:schemeClr val="tx1"/>
                </a:solidFill>
              </a:rPr>
              <a:t>Faltas Servidores</a:t>
            </a:r>
          </a:p>
          <a:p>
            <a:r>
              <a:rPr lang="pt-BR" sz="3600" b="1" dirty="0" smtClean="0">
                <a:solidFill>
                  <a:schemeClr val="tx1"/>
                </a:solidFill>
              </a:rPr>
              <a:t>Outras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9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33CC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6" y="980727"/>
            <a:ext cx="9110974" cy="584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278344" y="1412776"/>
            <a:ext cx="268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17/16</a:t>
            </a:r>
          </a:p>
          <a:p>
            <a:pPr algn="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R$ 16,31 mi</a:t>
            </a:r>
          </a:p>
          <a:p>
            <a:pPr algn="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-55%</a:t>
            </a:r>
            <a:endParaRPr lang="pt-BR" sz="3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924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07158"/>
            <a:ext cx="8964488" cy="566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278344" y="1778040"/>
            <a:ext cx="268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17/16</a:t>
            </a:r>
          </a:p>
          <a:p>
            <a:pPr algn="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R$ 9,62 mi</a:t>
            </a:r>
          </a:p>
          <a:p>
            <a:pPr algn="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- 83%</a:t>
            </a:r>
            <a:endParaRPr lang="pt-BR" sz="3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475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 smtClean="0"/>
                <a:t>Secretaria Municipal da Fazenda</a:t>
              </a:r>
              <a:endParaRPr lang="pt-BR" sz="3200" b="1" spc="430" dirty="0"/>
            </a:p>
          </p:txBody>
        </p:sp>
      </p:grpSp>
      <p:sp>
        <p:nvSpPr>
          <p:cNvPr id="11" name="Rectangle 1027"/>
          <p:cNvSpPr>
            <a:spLocks noChangeArrowheads="1"/>
          </p:cNvSpPr>
          <p:nvPr/>
        </p:nvSpPr>
        <p:spPr bwMode="auto">
          <a:xfrm>
            <a:off x="1187624" y="3717032"/>
            <a:ext cx="7632848" cy="13111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pt-BR" altLang="pt-BR" sz="3600" spc="420" dirty="0" err="1" smtClean="0">
                <a:latin typeface="+mn-lt"/>
              </a:rPr>
              <a:t>Delcio</a:t>
            </a:r>
            <a:r>
              <a:rPr lang="pt-BR" altLang="pt-BR" sz="3600" spc="420" dirty="0" smtClean="0">
                <a:latin typeface="+mn-lt"/>
              </a:rPr>
              <a:t> </a:t>
            </a:r>
            <a:r>
              <a:rPr lang="pt-BR" altLang="pt-BR" sz="3600" spc="420" dirty="0">
                <a:latin typeface="+mn-lt"/>
              </a:rPr>
              <a:t>Rodrigues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3600" spc="420" dirty="0">
                <a:latin typeface="+mn-lt"/>
              </a:rPr>
              <a:t> SECRETÁRIO – SEMFAZ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301552" y="1988840"/>
            <a:ext cx="7272808" cy="156966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4800" b="1" spc="420" dirty="0" smtClean="0"/>
              <a:t>Audiência Pública</a:t>
            </a:r>
          </a:p>
          <a:p>
            <a:pPr algn="ctr"/>
            <a:r>
              <a:rPr lang="pt-BR" sz="4800" b="1" spc="420" dirty="0" smtClean="0"/>
              <a:t>Gestão </a:t>
            </a:r>
            <a:r>
              <a:rPr lang="pt-BR" sz="4800" b="1" spc="420" dirty="0" smtClean="0"/>
              <a:t>Fiscal</a:t>
            </a:r>
            <a:endParaRPr lang="pt-BR" sz="4800" b="1" spc="420" dirty="0" smtClean="0"/>
          </a:p>
        </p:txBody>
      </p:sp>
    </p:spTree>
    <p:extLst>
      <p:ext uri="{BB962C8B-B14F-4D97-AF65-F5344CB8AC3E}">
        <p14:creationId xmlns:p14="http://schemas.microsoft.com/office/powerpoint/2010/main" val="181480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906742" cy="574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372200" y="1706032"/>
            <a:ext cx="2542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17/16</a:t>
            </a:r>
          </a:p>
          <a:p>
            <a:pPr algn="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R$ 4,62 mi</a:t>
            </a:r>
          </a:p>
          <a:p>
            <a:pPr algn="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- 28 %</a:t>
            </a:r>
            <a:endParaRPr lang="pt-BR" sz="3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32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aixaDeTexto 11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 smtClean="0"/>
                <a:t>Secretaria Municipal da Fazenda</a:t>
              </a:r>
              <a:endParaRPr lang="pt-BR" sz="3200" b="1" spc="430" dirty="0"/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49" y="4286597"/>
            <a:ext cx="46038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8"/>
          <p:cNvSpPr>
            <a:spLocks noChangeArrowheads="1" noChangeShapeType="1" noTextEdit="1"/>
          </p:cNvSpPr>
          <p:nvPr/>
        </p:nvSpPr>
        <p:spPr bwMode="auto">
          <a:xfrm>
            <a:off x="1346338" y="2708920"/>
            <a:ext cx="3062703" cy="438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3600" kern="10" dirty="0">
              <a:ln w="12700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1" name="WordArt 8"/>
          <p:cNvSpPr>
            <a:spLocks noChangeArrowheads="1" noChangeShapeType="1" noTextEdit="1"/>
          </p:cNvSpPr>
          <p:nvPr/>
        </p:nvSpPr>
        <p:spPr bwMode="auto">
          <a:xfrm>
            <a:off x="4684623" y="3429000"/>
            <a:ext cx="3062703" cy="438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3600" kern="10" dirty="0">
              <a:ln w="12700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2" name="WordArt 8"/>
          <p:cNvSpPr>
            <a:spLocks noChangeArrowheads="1" noChangeShapeType="1" noTextEdit="1"/>
          </p:cNvSpPr>
          <p:nvPr/>
        </p:nvSpPr>
        <p:spPr bwMode="auto">
          <a:xfrm>
            <a:off x="1346338" y="4138448"/>
            <a:ext cx="2918687" cy="6587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3600" kern="10" dirty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3" name="WordArt 8"/>
          <p:cNvSpPr>
            <a:spLocks noChangeArrowheads="1" noChangeShapeType="1" noTextEdit="1"/>
          </p:cNvSpPr>
          <p:nvPr/>
        </p:nvSpPr>
        <p:spPr bwMode="auto">
          <a:xfrm>
            <a:off x="1187624" y="5595101"/>
            <a:ext cx="3221417" cy="5760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3600" kern="10" dirty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4" name="WordArt 8"/>
          <p:cNvSpPr>
            <a:spLocks noChangeArrowheads="1" noChangeShapeType="1" noTextEdit="1"/>
          </p:cNvSpPr>
          <p:nvPr/>
        </p:nvSpPr>
        <p:spPr bwMode="auto">
          <a:xfrm>
            <a:off x="4684623" y="4941168"/>
            <a:ext cx="3343761" cy="648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3600" kern="10" dirty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17355264"/>
              </p:ext>
            </p:extLst>
          </p:nvPr>
        </p:nvGraphicFramePr>
        <p:xfrm>
          <a:off x="467544" y="1669256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Retângulo 4"/>
          <p:cNvSpPr/>
          <p:nvPr/>
        </p:nvSpPr>
        <p:spPr>
          <a:xfrm>
            <a:off x="827584" y="90872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600" kern="1700" dirty="0" smtClean="0">
                <a:ln w="12700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RECURSOS   TRANSFERIDOS</a:t>
            </a:r>
            <a:endParaRPr lang="pt-BR" sz="3600" kern="1700" dirty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92802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24744"/>
            <a:ext cx="889485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RECURSOS TRANSFERIDOS</a:t>
            </a:r>
            <a:endParaRPr lang="pt-BR" b="1" dirty="0">
              <a:solidFill>
                <a:srgbClr val="008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97616" y="1959749"/>
            <a:ext cx="2714054" cy="20093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5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UNIÃO:</a:t>
            </a:r>
          </a:p>
          <a:p>
            <a:pPr algn="r"/>
            <a:r>
              <a:rPr lang="pt-BR" sz="25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   270,28 mi</a:t>
            </a:r>
          </a:p>
          <a:p>
            <a:pPr marL="457200" indent="-457200" algn="r">
              <a:buAutoNum type="arabicPlain" startAt="2016"/>
            </a:pPr>
            <a:r>
              <a:rPr lang="pt-BR" sz="25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246,91 mi </a:t>
            </a:r>
          </a:p>
          <a:p>
            <a:pPr marL="457200" indent="-457200" algn="r">
              <a:buAutoNum type="arabicPlain" startAt="2016"/>
            </a:pPr>
            <a:r>
              <a:rPr lang="pt-BR" sz="25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267,50 mi </a:t>
            </a:r>
          </a:p>
          <a:p>
            <a:pPr algn="r"/>
            <a:endParaRPr lang="pt-BR" sz="25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-4100" y="642754"/>
            <a:ext cx="77695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/>
              <a:t>R$ </a:t>
            </a:r>
            <a:r>
              <a:rPr lang="pt-BR" sz="2500" b="1" dirty="0"/>
              <a:t>milhões </a:t>
            </a:r>
            <a:r>
              <a:rPr lang="pt-BR" sz="2500" b="1" dirty="0" smtClean="0"/>
              <a:t>constantes </a:t>
            </a:r>
            <a:r>
              <a:rPr lang="pt-B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</a:t>
            </a:r>
            <a:r>
              <a:rPr lang="pt-B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/2017)</a:t>
            </a:r>
            <a:endParaRPr lang="pt-B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143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RECURSOS TRANSFERIDOS</a:t>
            </a:r>
            <a:endParaRPr lang="pt-BR" b="1" dirty="0">
              <a:solidFill>
                <a:srgbClr val="008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079153"/>
            <a:ext cx="8894853" cy="565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142040" y="1700808"/>
            <a:ext cx="2629760" cy="1944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5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</a:p>
          <a:p>
            <a:pPr algn="r"/>
            <a:r>
              <a:rPr lang="pt-BR" sz="25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      </a:t>
            </a:r>
            <a:r>
              <a:rPr lang="pt-BR" sz="25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164,79 mi</a:t>
            </a:r>
            <a:endParaRPr lang="pt-BR" sz="25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25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      </a:t>
            </a:r>
            <a:r>
              <a:rPr lang="pt-BR" sz="25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165,32 mi </a:t>
            </a:r>
            <a:endParaRPr lang="pt-BR" sz="25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25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2017      157,27 </a:t>
            </a:r>
            <a:r>
              <a:rPr lang="pt-BR" sz="25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 </a:t>
            </a:r>
            <a:endParaRPr lang="pt-BR" sz="25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4100" y="642754"/>
            <a:ext cx="77695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/>
              <a:t>R$ </a:t>
            </a:r>
            <a:r>
              <a:rPr lang="pt-BR" sz="2500" b="1" dirty="0"/>
              <a:t>milhões </a:t>
            </a:r>
            <a:r>
              <a:rPr lang="pt-BR" sz="2500" b="1" dirty="0" smtClean="0"/>
              <a:t>constantes </a:t>
            </a:r>
            <a:r>
              <a:rPr lang="pt-B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</a:t>
            </a:r>
            <a:r>
              <a:rPr lang="pt-B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/2017)</a:t>
            </a:r>
            <a:endParaRPr lang="pt-B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343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RECURSOS TRANSFERIDOS</a:t>
            </a:r>
            <a:endParaRPr lang="pt-BR" b="1" dirty="0">
              <a:solidFill>
                <a:srgbClr val="008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19808"/>
            <a:ext cx="7404934" cy="562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6516216" y="4113077"/>
            <a:ext cx="2592288" cy="21242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5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</a:p>
          <a:p>
            <a:endParaRPr lang="pt-BR" sz="12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25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   163,70 mi</a:t>
            </a:r>
          </a:p>
          <a:p>
            <a:pPr algn="r"/>
            <a:r>
              <a:rPr lang="pt-BR" sz="25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   125,53 mi </a:t>
            </a:r>
          </a:p>
          <a:p>
            <a:pPr algn="r"/>
            <a:r>
              <a:rPr lang="pt-BR" sz="25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 129,26 mi </a:t>
            </a:r>
          </a:p>
        </p:txBody>
      </p:sp>
    </p:spTree>
    <p:extLst>
      <p:ext uri="{BB962C8B-B14F-4D97-AF65-F5344CB8AC3E}">
        <p14:creationId xmlns:p14="http://schemas.microsoft.com/office/powerpoint/2010/main" val="213558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06332"/>
            <a:ext cx="8352928" cy="603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RECURSOS TRANSFERIDOS</a:t>
            </a:r>
            <a:endParaRPr lang="pt-BR" b="1" dirty="0">
              <a:solidFill>
                <a:srgbClr val="008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804248" y="2420888"/>
            <a:ext cx="2232248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3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</a:p>
          <a:p>
            <a:pPr algn="r"/>
            <a:endParaRPr lang="pt-BR" sz="23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23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  601,82 mi </a:t>
            </a:r>
          </a:p>
          <a:p>
            <a:pPr algn="r"/>
            <a:r>
              <a:rPr lang="pt-BR" sz="23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  554,01 mi </a:t>
            </a:r>
            <a:endParaRPr lang="pt-BR" sz="2300" b="1" u="sng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23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558,59 mi </a:t>
            </a:r>
          </a:p>
        </p:txBody>
      </p:sp>
    </p:spTree>
    <p:extLst>
      <p:ext uri="{BB962C8B-B14F-4D97-AF65-F5344CB8AC3E}">
        <p14:creationId xmlns:p14="http://schemas.microsoft.com/office/powerpoint/2010/main" val="327399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DE CAPITAL</a:t>
            </a:r>
            <a:endParaRPr lang="pt-BR" b="1" dirty="0">
              <a:solidFill>
                <a:srgbClr val="00800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980728"/>
            <a:ext cx="596477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483560" y="3412386"/>
            <a:ext cx="36249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 smtClean="0">
                <a:solidFill>
                  <a:srgbClr val="008000"/>
                </a:solidFill>
              </a:rPr>
              <a:t>2016</a:t>
            </a:r>
          </a:p>
          <a:p>
            <a:pPr algn="r"/>
            <a:r>
              <a:rPr lang="pt-BR" sz="2600" b="1" dirty="0" smtClean="0">
                <a:solidFill>
                  <a:schemeClr val="tx1"/>
                </a:solidFill>
              </a:rPr>
              <a:t>Pró-transporte  </a:t>
            </a:r>
            <a:r>
              <a:rPr lang="pt-BR" sz="2600" b="1" dirty="0" smtClean="0">
                <a:solidFill>
                  <a:schemeClr val="tx1"/>
                </a:solidFill>
              </a:rPr>
              <a:t>7,73 mi</a:t>
            </a:r>
            <a:endParaRPr lang="pt-BR" sz="2600" b="1" dirty="0" smtClean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508104" y="1556792"/>
            <a:ext cx="3600399" cy="1711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 smtClean="0">
                <a:solidFill>
                  <a:srgbClr val="0000FF"/>
                </a:solidFill>
              </a:rPr>
              <a:t>2015</a:t>
            </a:r>
          </a:p>
          <a:p>
            <a:pPr algn="r"/>
            <a:r>
              <a:rPr lang="pt-BR" sz="2600" b="1" dirty="0" err="1" smtClean="0">
                <a:solidFill>
                  <a:schemeClr val="tx1"/>
                </a:solidFill>
              </a:rPr>
              <a:t>Bac</a:t>
            </a:r>
            <a:r>
              <a:rPr lang="pt-BR" sz="2600" b="1" dirty="0" smtClean="0">
                <a:solidFill>
                  <a:schemeClr val="tx1"/>
                </a:solidFill>
              </a:rPr>
              <a:t>. Bacanga  </a:t>
            </a:r>
            <a:r>
              <a:rPr lang="pt-BR" sz="2600" b="1" dirty="0" smtClean="0">
                <a:solidFill>
                  <a:schemeClr val="tx1"/>
                </a:solidFill>
              </a:rPr>
              <a:t>1,84 </a:t>
            </a:r>
            <a:r>
              <a:rPr lang="pt-BR" sz="2600" b="1" dirty="0" smtClean="0">
                <a:solidFill>
                  <a:schemeClr val="tx1"/>
                </a:solidFill>
              </a:rPr>
              <a:t>mi</a:t>
            </a:r>
          </a:p>
          <a:p>
            <a:pPr algn="r"/>
            <a:r>
              <a:rPr lang="pt-BR" sz="2600" b="1" u="sng" dirty="0" smtClean="0">
                <a:solidFill>
                  <a:schemeClr val="tx1"/>
                </a:solidFill>
              </a:rPr>
              <a:t>Pró-transporte  1,06 mi</a:t>
            </a:r>
          </a:p>
          <a:p>
            <a:pPr algn="r"/>
            <a:r>
              <a:rPr lang="pt-BR" sz="2600" b="1" dirty="0" smtClean="0">
                <a:solidFill>
                  <a:schemeClr val="tx1"/>
                </a:solidFill>
              </a:rPr>
              <a:t>Total    2,90 mi</a:t>
            </a:r>
            <a:r>
              <a:rPr lang="pt-BR" sz="2600" b="1" dirty="0" smtClean="0">
                <a:solidFill>
                  <a:schemeClr val="tx1"/>
                </a:solidFill>
              </a:rPr>
              <a:t> </a:t>
            </a:r>
            <a:endParaRPr lang="pt-BR" sz="2600" b="1" dirty="0" smtClean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483560" y="4797152"/>
            <a:ext cx="36249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 smtClean="0">
                <a:solidFill>
                  <a:srgbClr val="FF9900"/>
                </a:solidFill>
              </a:rPr>
              <a:t>2017</a:t>
            </a:r>
            <a:endParaRPr lang="pt-BR" sz="2600" b="1" dirty="0" smtClean="0">
              <a:solidFill>
                <a:srgbClr val="FF9900"/>
              </a:solidFill>
            </a:endParaRPr>
          </a:p>
          <a:p>
            <a:pPr algn="r"/>
            <a:r>
              <a:rPr lang="pt-BR" sz="2600" b="1" dirty="0" smtClean="0">
                <a:solidFill>
                  <a:schemeClr val="tx1"/>
                </a:solidFill>
              </a:rPr>
              <a:t>Pró-transporte  </a:t>
            </a:r>
            <a:r>
              <a:rPr lang="pt-BR" sz="2600" b="1" dirty="0" smtClean="0">
                <a:solidFill>
                  <a:schemeClr val="tx1"/>
                </a:solidFill>
              </a:rPr>
              <a:t>4,93 mi</a:t>
            </a:r>
            <a:endParaRPr lang="pt-BR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3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61626"/>
            <a:ext cx="8784976" cy="527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6069260" y="6348019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/2017)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9512" y="12484"/>
            <a:ext cx="3024336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Receitas </a:t>
            </a:r>
          </a:p>
          <a:p>
            <a:r>
              <a:rPr lang="pt-BR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= R$ </a:t>
            </a:r>
            <a:r>
              <a:rPr lang="pt-BR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904,58 mi</a:t>
            </a:r>
            <a:endParaRPr lang="pt-BR" sz="2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= R$ </a:t>
            </a:r>
            <a:r>
              <a:rPr lang="pt-BR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892,93 mi</a:t>
            </a:r>
            <a:endParaRPr lang="pt-BR" sz="2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= R$ </a:t>
            </a:r>
            <a:r>
              <a:rPr lang="pt-BR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853,66 mi</a:t>
            </a:r>
            <a:endParaRPr lang="pt-BR" sz="2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103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744235"/>
            <a:ext cx="8942238" cy="574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4932040" y="6453336"/>
            <a:ext cx="388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/2017)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DEPENDÊNCIA FINANCEIRA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4885233" y="1364575"/>
            <a:ext cx="400724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Rec. Trans. = R$ 564,02 mi</a:t>
            </a:r>
          </a:p>
          <a:p>
            <a:pPr algn="r"/>
            <a:r>
              <a:rPr lang="pt-BR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Rec. Próprias = R$ 289,64 mi</a:t>
            </a:r>
          </a:p>
          <a:p>
            <a:pPr algn="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Receitas 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R$ 853,66 mi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528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aixaDeTexto 12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 smtClean="0"/>
                <a:t>Secretaria Municipal da Fazenda</a:t>
              </a:r>
              <a:endParaRPr lang="pt-BR" sz="3200" b="1" spc="430" dirty="0"/>
            </a:p>
          </p:txBody>
        </p:sp>
      </p:grpSp>
      <p:sp>
        <p:nvSpPr>
          <p:cNvPr id="2" name="AutoShape 2" descr="Resultado de imagem para despesas"/>
          <p:cNvSpPr>
            <a:spLocks noChangeAspect="1" noChangeArrowheads="1"/>
          </p:cNvSpPr>
          <p:nvPr/>
        </p:nvSpPr>
        <p:spPr bwMode="auto">
          <a:xfrm>
            <a:off x="155575" y="-966788"/>
            <a:ext cx="50482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3923928" y="836712"/>
            <a:ext cx="4392488" cy="145738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DESPESAS</a:t>
            </a:r>
            <a:endParaRPr lang="pt-BR" sz="5000" b="1" spc="50" dirty="0">
              <a:ln w="11430"/>
              <a:solidFill>
                <a:srgbClr val="92D05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3" name="AutoShape 4" descr="Resultado de imagem para despesas"/>
          <p:cNvSpPr>
            <a:spLocks noChangeAspect="1" noChangeArrowheads="1"/>
          </p:cNvSpPr>
          <p:nvPr/>
        </p:nvSpPr>
        <p:spPr bwMode="auto">
          <a:xfrm>
            <a:off x="307975" y="-814388"/>
            <a:ext cx="50482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Resultado de imagem para despesas"/>
          <p:cNvSpPr>
            <a:spLocks noChangeAspect="1" noChangeArrowheads="1"/>
          </p:cNvSpPr>
          <p:nvPr/>
        </p:nvSpPr>
        <p:spPr bwMode="auto">
          <a:xfrm>
            <a:off x="460375" y="-661988"/>
            <a:ext cx="50482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reduzir cus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Resultado de imagem para despesas"/>
          <p:cNvSpPr>
            <a:spLocks noChangeAspect="1" noChangeArrowheads="1"/>
          </p:cNvSpPr>
          <p:nvPr/>
        </p:nvSpPr>
        <p:spPr bwMode="auto">
          <a:xfrm>
            <a:off x="612775" y="-509588"/>
            <a:ext cx="50482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2" descr="Resultado de imagem para despesas"/>
          <p:cNvSpPr>
            <a:spLocks noChangeAspect="1" noChangeArrowheads="1"/>
          </p:cNvSpPr>
          <p:nvPr/>
        </p:nvSpPr>
        <p:spPr bwMode="auto">
          <a:xfrm>
            <a:off x="765175" y="-357188"/>
            <a:ext cx="50482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82" name="Picture 14" descr="Resultado de imagem para despes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46225"/>
            <a:ext cx="8639744" cy="355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42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683568" y="4725144"/>
            <a:ext cx="7632848" cy="104663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2800" spc="50" dirty="0" err="1" smtClean="0">
                <a:ln w="11430"/>
                <a:solidFill>
                  <a:schemeClr val="bg1"/>
                </a:solidFill>
                <a:latin typeface="Arial" charset="0"/>
              </a:rPr>
              <a:t>Delcio</a:t>
            </a:r>
            <a:r>
              <a:rPr lang="pt-BR" altLang="pt-BR" sz="2800" spc="50" dirty="0" smtClean="0">
                <a:ln w="11430"/>
                <a:solidFill>
                  <a:schemeClr val="bg1"/>
                </a:solidFill>
                <a:latin typeface="Arial" charset="0"/>
              </a:rPr>
              <a:t> Rodrigues</a:t>
            </a:r>
            <a:endParaRPr lang="pt-BR" altLang="pt-BR" sz="2800" spc="50" dirty="0">
              <a:ln w="11430"/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2800" spc="50" dirty="0">
                <a:ln w="11430"/>
                <a:solidFill>
                  <a:schemeClr val="bg1"/>
                </a:solidFill>
                <a:latin typeface="Arial" charset="0"/>
              </a:rPr>
              <a:t> </a:t>
            </a:r>
            <a:r>
              <a:rPr lang="pt-BR" altLang="pt-BR" sz="2800" spc="50" dirty="0" smtClean="0">
                <a:ln w="11430"/>
                <a:solidFill>
                  <a:schemeClr val="bg1"/>
                </a:solidFill>
                <a:latin typeface="Arial" charset="0"/>
              </a:rPr>
              <a:t>SECRETÁRIO – SEMFAZ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CaixaDeTexto 22"/>
          <p:cNvSpPr txBox="1">
            <a:spLocks noChangeArrowheads="1"/>
          </p:cNvSpPr>
          <p:nvPr/>
        </p:nvSpPr>
        <p:spPr bwMode="auto">
          <a:xfrm>
            <a:off x="2339305" y="2789680"/>
            <a:ext cx="47529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PREFEITURA  DE  </a:t>
            </a:r>
            <a:r>
              <a:rPr lang="pt-BR" altLang="pt-BR" sz="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SÃO  LUÍS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aixaDeTexto 10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 smtClean="0"/>
                <a:t>Secretaria Municipal da Fazenda</a:t>
              </a:r>
              <a:endParaRPr lang="pt-BR" sz="3200" b="1" spc="430" dirty="0"/>
            </a:p>
          </p:txBody>
        </p:sp>
      </p:grpSp>
      <p:pic>
        <p:nvPicPr>
          <p:cNvPr id="1026" name="Picture 2" descr="Resultado de imagem para relatório resumido de execução orçamentá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41" y="1052737"/>
            <a:ext cx="4881439" cy="271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987824" y="3610759"/>
            <a:ext cx="37805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</a:t>
            </a:r>
            <a:r>
              <a:rPr lang="pt-BR" sz="3000" b="1" spc="50" dirty="0">
                <a:ln w="1143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ELATÓRIO </a:t>
            </a:r>
            <a:endParaRPr lang="pt-BR" sz="3000" b="1" spc="50" dirty="0" smtClean="0">
              <a:ln w="11430"/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</a:t>
            </a:r>
            <a:r>
              <a:rPr lang="pt-BR" sz="3000" b="1" spc="50" dirty="0" smtClean="0">
                <a:ln w="1143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ESUMIDO DE </a:t>
            </a:r>
            <a:endParaRPr lang="pt-BR" sz="3000" b="1" spc="50" dirty="0">
              <a:ln w="11430"/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E</a:t>
            </a:r>
            <a:r>
              <a:rPr lang="pt-BR" sz="3000" b="1" spc="50" dirty="0" smtClean="0">
                <a:ln w="1143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XECUÇÃO</a:t>
            </a:r>
          </a:p>
          <a:p>
            <a:pPr>
              <a:defRPr/>
            </a:pPr>
            <a:r>
              <a:rPr 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O</a:t>
            </a:r>
            <a:r>
              <a:rPr lang="pt-BR" sz="3000" b="1" spc="50" dirty="0" smtClean="0">
                <a:ln w="1143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RÇAMENTÁRIA</a:t>
            </a:r>
            <a:endParaRPr lang="pt-BR" sz="3000" b="1" spc="50" dirty="0">
              <a:ln w="11430"/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5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aixaDeTexto 16"/>
          <p:cNvSpPr txBox="1"/>
          <p:nvPr/>
        </p:nvSpPr>
        <p:spPr>
          <a:xfrm>
            <a:off x="2647950" y="12815888"/>
            <a:ext cx="27114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53" name="CaixaDeTexto 17"/>
          <p:cNvSpPr txBox="1"/>
          <p:nvPr/>
        </p:nvSpPr>
        <p:spPr>
          <a:xfrm>
            <a:off x="6146800" y="12815888"/>
            <a:ext cx="2066925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pic>
        <p:nvPicPr>
          <p:cNvPr id="56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Grupo 84"/>
          <p:cNvGrpSpPr>
            <a:grpSpLocks/>
          </p:cNvGrpSpPr>
          <p:nvPr/>
        </p:nvGrpSpPr>
        <p:grpSpPr bwMode="auto">
          <a:xfrm>
            <a:off x="5855018" y="599647"/>
            <a:ext cx="2214562" cy="5773737"/>
            <a:chOff x="6487226" y="943392"/>
            <a:chExt cx="2709219" cy="6021288"/>
          </a:xfrm>
          <a:solidFill>
            <a:schemeClr val="bg1">
              <a:lumMod val="50000"/>
              <a:alpha val="27843"/>
            </a:schemeClr>
          </a:solidFill>
        </p:grpSpPr>
        <p:sp>
          <p:nvSpPr>
            <p:cNvPr id="81" name="Rectangle 4"/>
            <p:cNvSpPr>
              <a:spLocks noChangeArrowheads="1"/>
            </p:cNvSpPr>
            <p:nvPr/>
          </p:nvSpPr>
          <p:spPr bwMode="auto">
            <a:xfrm>
              <a:off x="6541594" y="943392"/>
              <a:ext cx="2555776" cy="60212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9" name="Oval 6"/>
            <p:cNvSpPr>
              <a:spLocks noChangeArrowheads="1"/>
            </p:cNvSpPr>
            <p:nvPr/>
          </p:nvSpPr>
          <p:spPr bwMode="auto">
            <a:xfrm>
              <a:off x="6487226" y="989015"/>
              <a:ext cx="2709219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Liquidada</a:t>
              </a: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0" name="Grupo 64"/>
          <p:cNvGrpSpPr>
            <a:grpSpLocks/>
          </p:cNvGrpSpPr>
          <p:nvPr/>
        </p:nvGrpSpPr>
        <p:grpSpPr bwMode="auto">
          <a:xfrm>
            <a:off x="35496" y="1214009"/>
            <a:ext cx="9144000" cy="1604007"/>
            <a:chOff x="20256" y="1759078"/>
            <a:chExt cx="9144000" cy="1603247"/>
          </a:xfrm>
        </p:grpSpPr>
        <p:sp>
          <p:nvSpPr>
            <p:cNvPr id="91" name="Rectangle 2"/>
            <p:cNvSpPr>
              <a:spLocks noChangeArrowheads="1"/>
            </p:cNvSpPr>
            <p:nvPr/>
          </p:nvSpPr>
          <p:spPr bwMode="auto">
            <a:xfrm>
              <a:off x="20256" y="1759078"/>
              <a:ext cx="9144000" cy="1571626"/>
            </a:xfrm>
            <a:prstGeom prst="rect">
              <a:avLst/>
            </a:prstGeom>
            <a:solidFill>
              <a:srgbClr val="CCFFC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Text Box 12"/>
            <p:cNvSpPr txBox="1">
              <a:spLocks noChangeArrowheads="1"/>
            </p:cNvSpPr>
            <p:nvPr/>
          </p:nvSpPr>
          <p:spPr bwMode="auto">
            <a:xfrm>
              <a:off x="49213" y="2163763"/>
              <a:ext cx="3730625" cy="476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Pessoal e Enc. Sociais</a:t>
              </a:r>
            </a:p>
          </p:txBody>
        </p:sp>
        <p:sp>
          <p:nvSpPr>
            <p:cNvPr id="93" name="Text Box 13"/>
            <p:cNvSpPr txBox="1">
              <a:spLocks noChangeArrowheads="1"/>
            </p:cNvSpPr>
            <p:nvPr/>
          </p:nvSpPr>
          <p:spPr bwMode="auto">
            <a:xfrm>
              <a:off x="49213" y="2536825"/>
              <a:ext cx="3298825" cy="476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Juros e Enc. Dívida</a:t>
              </a:r>
            </a:p>
          </p:txBody>
        </p:sp>
        <p:sp>
          <p:nvSpPr>
            <p:cNvPr id="94" name="Text Box 13"/>
            <p:cNvSpPr txBox="1">
              <a:spLocks noChangeArrowheads="1"/>
            </p:cNvSpPr>
            <p:nvPr/>
          </p:nvSpPr>
          <p:spPr bwMode="auto">
            <a:xfrm>
              <a:off x="34925" y="2884488"/>
              <a:ext cx="18002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Outras</a:t>
              </a:r>
            </a:p>
          </p:txBody>
        </p:sp>
      </p:grpSp>
      <p:sp>
        <p:nvSpPr>
          <p:cNvPr id="95" name="Oval 6"/>
          <p:cNvSpPr>
            <a:spLocks noChangeArrowheads="1"/>
          </p:cNvSpPr>
          <p:nvPr/>
        </p:nvSpPr>
        <p:spPr bwMode="auto">
          <a:xfrm>
            <a:off x="8226743" y="598059"/>
            <a:ext cx="719137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6" name="Grupo 4"/>
          <p:cNvGrpSpPr>
            <a:grpSpLocks/>
          </p:cNvGrpSpPr>
          <p:nvPr/>
        </p:nvGrpSpPr>
        <p:grpSpPr bwMode="auto">
          <a:xfrm>
            <a:off x="32067" y="2986612"/>
            <a:ext cx="9180513" cy="1742462"/>
            <a:chOff x="-36513" y="3532188"/>
            <a:chExt cx="9180513" cy="1451624"/>
          </a:xfrm>
        </p:grpSpPr>
        <p:sp>
          <p:nvSpPr>
            <p:cNvPr id="98" name="Rectangle 2"/>
            <p:cNvSpPr>
              <a:spLocks noChangeArrowheads="1"/>
            </p:cNvSpPr>
            <p:nvPr/>
          </p:nvSpPr>
          <p:spPr bwMode="auto">
            <a:xfrm>
              <a:off x="-36513" y="3532188"/>
              <a:ext cx="9180513" cy="1449490"/>
            </a:xfrm>
            <a:prstGeom prst="rect">
              <a:avLst/>
            </a:prstGeom>
            <a:solidFill>
              <a:srgbClr val="FFFF66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9" name="Grupo 72"/>
            <p:cNvGrpSpPr>
              <a:grpSpLocks/>
            </p:cNvGrpSpPr>
            <p:nvPr/>
          </p:nvGrpSpPr>
          <p:grpSpPr bwMode="auto">
            <a:xfrm>
              <a:off x="107950" y="3890612"/>
              <a:ext cx="3743378" cy="1093200"/>
              <a:chOff x="107950" y="3852518"/>
              <a:chExt cx="3743325" cy="1093180"/>
            </a:xfrm>
          </p:grpSpPr>
          <p:sp>
            <p:nvSpPr>
              <p:cNvPr id="100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3852518"/>
                <a:ext cx="26511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Investimentos</a:t>
                </a:r>
              </a:p>
            </p:txBody>
          </p:sp>
          <p:sp>
            <p:nvSpPr>
              <p:cNvPr id="101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235422"/>
                <a:ext cx="3671888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Inversões Financeiras</a:t>
                </a:r>
              </a:p>
            </p:txBody>
          </p:sp>
          <p:sp>
            <p:nvSpPr>
              <p:cNvPr id="102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548277"/>
                <a:ext cx="37433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Amortização da Dívida</a:t>
                </a:r>
              </a:p>
            </p:txBody>
          </p:sp>
        </p:grpSp>
      </p:grpSp>
      <p:sp>
        <p:nvSpPr>
          <p:cNvPr id="103" name="Text Box 16"/>
          <p:cNvSpPr txBox="1">
            <a:spLocks noChangeArrowheads="1"/>
          </p:cNvSpPr>
          <p:nvPr/>
        </p:nvSpPr>
        <p:spPr bwMode="auto">
          <a:xfrm>
            <a:off x="320619" y="567897"/>
            <a:ext cx="23038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</a:t>
            </a:r>
            <a:r>
              <a:rPr lang="pt-BR" alt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correntes</a:t>
            </a:r>
            <a:endParaRPr lang="en-US" alt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104" name="Grupo 75"/>
          <p:cNvGrpSpPr>
            <a:grpSpLocks/>
          </p:cNvGrpSpPr>
          <p:nvPr/>
        </p:nvGrpSpPr>
        <p:grpSpPr bwMode="auto">
          <a:xfrm>
            <a:off x="297180" y="5752672"/>
            <a:ext cx="8736013" cy="488950"/>
            <a:chOff x="228600" y="6396038"/>
            <a:chExt cx="8736013" cy="488950"/>
          </a:xfrm>
        </p:grpSpPr>
        <p:grpSp>
          <p:nvGrpSpPr>
            <p:cNvPr id="105" name="Grupo 87"/>
            <p:cNvGrpSpPr>
              <a:grpSpLocks/>
            </p:cNvGrpSpPr>
            <p:nvPr/>
          </p:nvGrpSpPr>
          <p:grpSpPr bwMode="auto">
            <a:xfrm>
              <a:off x="228600" y="6396038"/>
              <a:ext cx="7605713" cy="488950"/>
              <a:chOff x="209868" y="6612458"/>
              <a:chExt cx="7605066" cy="488950"/>
            </a:xfrm>
          </p:grpSpPr>
          <p:sp>
            <p:nvSpPr>
              <p:cNvPr id="107" name="Text Box 20"/>
              <p:cNvSpPr txBox="1">
                <a:spLocks noChangeArrowheads="1"/>
              </p:cNvSpPr>
              <p:nvPr/>
            </p:nvSpPr>
            <p:spPr bwMode="auto">
              <a:xfrm>
                <a:off x="3132158" y="6612458"/>
                <a:ext cx="2522538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2.820.024,21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8" name="Oval 6"/>
              <p:cNvSpPr>
                <a:spLocks noChangeArrowheads="1"/>
              </p:cNvSpPr>
              <p:nvPr/>
            </p:nvSpPr>
            <p:spPr bwMode="auto">
              <a:xfrm>
                <a:off x="209868" y="6671196"/>
                <a:ext cx="3814762" cy="430212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 O T A L</a:t>
                </a:r>
              </a:p>
            </p:txBody>
          </p:sp>
          <p:sp>
            <p:nvSpPr>
              <p:cNvPr id="112" name="Text Box 20"/>
              <p:cNvSpPr txBox="1">
                <a:spLocks noChangeArrowheads="1"/>
              </p:cNvSpPr>
              <p:nvPr/>
            </p:nvSpPr>
            <p:spPr bwMode="auto">
              <a:xfrm>
                <a:off x="5292397" y="6612458"/>
                <a:ext cx="2522537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664.015,10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6" name="Text Box 18"/>
            <p:cNvSpPr txBox="1">
              <a:spLocks noChangeArrowheads="1"/>
            </p:cNvSpPr>
            <p:nvPr/>
          </p:nvSpPr>
          <p:spPr bwMode="auto">
            <a:xfrm>
              <a:off x="8101013" y="6408738"/>
              <a:ext cx="86360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31,4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3" name="Grupo 112"/>
          <p:cNvGrpSpPr/>
          <p:nvPr/>
        </p:nvGrpSpPr>
        <p:grpSpPr>
          <a:xfrm>
            <a:off x="176530" y="4747467"/>
            <a:ext cx="8856663" cy="500062"/>
            <a:chOff x="176530" y="4747467"/>
            <a:chExt cx="8856663" cy="500062"/>
          </a:xfrm>
        </p:grpSpPr>
        <p:sp>
          <p:nvSpPr>
            <p:cNvPr id="114" name="Text Box 13"/>
            <p:cNvSpPr txBox="1">
              <a:spLocks noChangeArrowheads="1"/>
            </p:cNvSpPr>
            <p:nvPr/>
          </p:nvSpPr>
          <p:spPr bwMode="auto">
            <a:xfrm>
              <a:off x="176530" y="4752146"/>
              <a:ext cx="37433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RESERVA CONTING.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8" name="Text Box 18"/>
            <p:cNvSpPr txBox="1">
              <a:spLocks noChangeArrowheads="1"/>
            </p:cNvSpPr>
            <p:nvPr/>
          </p:nvSpPr>
          <p:spPr bwMode="auto">
            <a:xfrm>
              <a:off x="5664518" y="4769692"/>
              <a:ext cx="2233612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" name="Text Box 18"/>
            <p:cNvSpPr txBox="1">
              <a:spLocks noChangeArrowheads="1"/>
            </p:cNvSpPr>
            <p:nvPr/>
          </p:nvSpPr>
          <p:spPr bwMode="auto">
            <a:xfrm>
              <a:off x="3502343" y="4756992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" name="Text Box 18"/>
            <p:cNvSpPr txBox="1">
              <a:spLocks noChangeArrowheads="1"/>
            </p:cNvSpPr>
            <p:nvPr/>
          </p:nvSpPr>
          <p:spPr bwMode="auto">
            <a:xfrm>
              <a:off x="8169593" y="4747467"/>
              <a:ext cx="86360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1" name="Retângulo 120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DESPESAS</a:t>
            </a:r>
            <a:endParaRPr lang="pt-BR" b="1" dirty="0">
              <a:solidFill>
                <a:srgbClr val="0033CC"/>
              </a:solidFill>
            </a:endParaRPr>
          </a:p>
        </p:txBody>
      </p:sp>
      <p:grpSp>
        <p:nvGrpSpPr>
          <p:cNvPr id="122" name="Grupo 121"/>
          <p:cNvGrpSpPr/>
          <p:nvPr/>
        </p:nvGrpSpPr>
        <p:grpSpPr>
          <a:xfrm>
            <a:off x="63500" y="1171147"/>
            <a:ext cx="9080500" cy="498475"/>
            <a:chOff x="63500" y="1171147"/>
            <a:chExt cx="9080500" cy="498475"/>
          </a:xfrm>
        </p:grpSpPr>
        <p:sp>
          <p:nvSpPr>
            <p:cNvPr id="123" name="Oval 6"/>
            <p:cNvSpPr>
              <a:spLocks noChangeArrowheads="1"/>
            </p:cNvSpPr>
            <p:nvPr/>
          </p:nvSpPr>
          <p:spPr bwMode="auto">
            <a:xfrm>
              <a:off x="63500" y="1171147"/>
              <a:ext cx="9080500" cy="46037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124" name="Text Box 18"/>
            <p:cNvSpPr txBox="1">
              <a:spLocks noChangeArrowheads="1"/>
            </p:cNvSpPr>
            <p:nvPr/>
          </p:nvSpPr>
          <p:spPr bwMode="auto">
            <a:xfrm>
              <a:off x="5796359" y="1191785"/>
              <a:ext cx="22320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628.243,34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" name="Text Box 18"/>
            <p:cNvSpPr txBox="1">
              <a:spLocks noChangeArrowheads="1"/>
            </p:cNvSpPr>
            <p:nvPr/>
          </p:nvSpPr>
          <p:spPr bwMode="auto">
            <a:xfrm>
              <a:off x="3475038" y="1191785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2.342.620,25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Text Box 18"/>
            <p:cNvSpPr txBox="1">
              <a:spLocks noChangeArrowheads="1"/>
            </p:cNvSpPr>
            <p:nvPr/>
          </p:nvSpPr>
          <p:spPr bwMode="auto">
            <a:xfrm>
              <a:off x="8013194" y="1185435"/>
              <a:ext cx="98951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26,8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7" name="Grupo 126"/>
          <p:cNvGrpSpPr/>
          <p:nvPr/>
        </p:nvGrpSpPr>
        <p:grpSpPr>
          <a:xfrm>
            <a:off x="65976" y="2962799"/>
            <a:ext cx="9094787" cy="504825"/>
            <a:chOff x="65976" y="2962799"/>
            <a:chExt cx="9094787" cy="504825"/>
          </a:xfrm>
        </p:grpSpPr>
        <p:grpSp>
          <p:nvGrpSpPr>
            <p:cNvPr id="128" name="Grupo 66"/>
            <p:cNvGrpSpPr>
              <a:grpSpLocks/>
            </p:cNvGrpSpPr>
            <p:nvPr/>
          </p:nvGrpSpPr>
          <p:grpSpPr bwMode="auto">
            <a:xfrm>
              <a:off x="65976" y="2962799"/>
              <a:ext cx="9094787" cy="504825"/>
              <a:chOff x="11113" y="3420244"/>
              <a:chExt cx="9094787" cy="504056"/>
            </a:xfrm>
          </p:grpSpPr>
          <p:sp>
            <p:nvSpPr>
              <p:cNvPr id="130" name="Oval 6"/>
              <p:cNvSpPr>
                <a:spLocks noChangeArrowheads="1"/>
              </p:cNvSpPr>
              <p:nvPr/>
            </p:nvSpPr>
            <p:spPr bwMode="auto">
              <a:xfrm>
                <a:off x="11113" y="3420244"/>
                <a:ext cx="9094787" cy="430212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CAPITAL</a:t>
                </a:r>
              </a:p>
            </p:txBody>
          </p:sp>
          <p:sp>
            <p:nvSpPr>
              <p:cNvPr id="137" name="Text Box 18"/>
              <p:cNvSpPr txBox="1">
                <a:spLocks noChangeArrowheads="1"/>
              </p:cNvSpPr>
              <p:nvPr/>
            </p:nvSpPr>
            <p:spPr bwMode="auto">
              <a:xfrm>
                <a:off x="5579987" y="3446462"/>
                <a:ext cx="2331274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11.893,17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2" name="Text Box 18"/>
              <p:cNvSpPr txBox="1">
                <a:spLocks noChangeArrowheads="1"/>
              </p:cNvSpPr>
              <p:nvPr/>
            </p:nvSpPr>
            <p:spPr bwMode="auto">
              <a:xfrm>
                <a:off x="3322380" y="3446462"/>
                <a:ext cx="2329618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299.161,29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9" name="Text Box 18"/>
            <p:cNvSpPr txBox="1">
              <a:spLocks noChangeArrowheads="1"/>
            </p:cNvSpPr>
            <p:nvPr/>
          </p:nvSpPr>
          <p:spPr bwMode="auto">
            <a:xfrm>
              <a:off x="8155876" y="2973795"/>
              <a:ext cx="863600" cy="477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3,9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" name="Line 27"/>
          <p:cNvSpPr>
            <a:spLocks noChangeShapeType="1"/>
          </p:cNvSpPr>
          <p:nvPr/>
        </p:nvSpPr>
        <p:spPr bwMode="auto">
          <a:xfrm>
            <a:off x="176530" y="5736797"/>
            <a:ext cx="897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4" name="Grupo 73"/>
          <p:cNvGrpSpPr>
            <a:grpSpLocks/>
          </p:cNvGrpSpPr>
          <p:nvPr/>
        </p:nvGrpSpPr>
        <p:grpSpPr bwMode="auto">
          <a:xfrm>
            <a:off x="8890" y="5211334"/>
            <a:ext cx="9126538" cy="503238"/>
            <a:chOff x="69850" y="5310188"/>
            <a:chExt cx="9126538" cy="502770"/>
          </a:xfrm>
        </p:grpSpPr>
        <p:grpSp>
          <p:nvGrpSpPr>
            <p:cNvPr id="145" name="Grupo 62"/>
            <p:cNvGrpSpPr>
              <a:grpSpLocks/>
            </p:cNvGrpSpPr>
            <p:nvPr/>
          </p:nvGrpSpPr>
          <p:grpSpPr bwMode="auto">
            <a:xfrm>
              <a:off x="69850" y="5310188"/>
              <a:ext cx="9126538" cy="495300"/>
              <a:chOff x="193675" y="5105400"/>
              <a:chExt cx="8713788" cy="495300"/>
            </a:xfrm>
          </p:grpSpPr>
          <p:sp>
            <p:nvSpPr>
              <p:cNvPr id="148" name="Oval 6"/>
              <p:cNvSpPr>
                <a:spLocks noChangeArrowheads="1"/>
              </p:cNvSpPr>
              <p:nvPr/>
            </p:nvSpPr>
            <p:spPr bwMode="auto">
              <a:xfrm>
                <a:off x="193675" y="5105400"/>
                <a:ext cx="8713788" cy="430213"/>
              </a:xfrm>
              <a:prstGeom prst="roundRect">
                <a:avLst>
                  <a:gd name="adj" fmla="val 16667"/>
                </a:avLst>
              </a:prstGeom>
              <a:solidFill>
                <a:srgbClr val="00FFFF">
                  <a:alpha val="27451"/>
                </a:srgbClr>
              </a:solidFill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INTRA-ORÇAMENT.</a:t>
                </a:r>
              </a:p>
            </p:txBody>
          </p:sp>
          <p:sp>
            <p:nvSpPr>
              <p:cNvPr id="149" name="Text Box 18"/>
              <p:cNvSpPr txBox="1">
                <a:spLocks noChangeArrowheads="1"/>
              </p:cNvSpPr>
              <p:nvPr/>
            </p:nvSpPr>
            <p:spPr bwMode="auto">
              <a:xfrm>
                <a:off x="5848850" y="5122863"/>
                <a:ext cx="1821150" cy="47783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23.878,59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0" name="Text Box 18"/>
              <p:cNvSpPr txBox="1">
                <a:spLocks noChangeArrowheads="1"/>
              </p:cNvSpPr>
              <p:nvPr/>
            </p:nvSpPr>
            <p:spPr bwMode="auto">
              <a:xfrm>
                <a:off x="3717794" y="5122863"/>
                <a:ext cx="1888307" cy="477055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103.091,59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46" name="Text Box 18"/>
            <p:cNvSpPr txBox="1">
              <a:spLocks noChangeArrowheads="1"/>
            </p:cNvSpPr>
            <p:nvPr/>
          </p:nvSpPr>
          <p:spPr bwMode="auto">
            <a:xfrm>
              <a:off x="8108487" y="5335771"/>
              <a:ext cx="988969" cy="47718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23,2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206865"/>
            <a:ext cx="6984776" cy="5435082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</p:spPr>
      </p:pic>
      <p:grpSp>
        <p:nvGrpSpPr>
          <p:cNvPr id="57" name="Grupo 65"/>
          <p:cNvGrpSpPr>
            <a:grpSpLocks/>
          </p:cNvGrpSpPr>
          <p:nvPr/>
        </p:nvGrpSpPr>
        <p:grpSpPr bwMode="auto">
          <a:xfrm>
            <a:off x="3502343" y="610759"/>
            <a:ext cx="2256334" cy="5832475"/>
            <a:chOff x="3853615" y="935038"/>
            <a:chExt cx="2732034" cy="5832475"/>
          </a:xfrm>
          <a:solidFill>
            <a:schemeClr val="bg1">
              <a:lumMod val="50000"/>
              <a:alpha val="27843"/>
            </a:schemeClr>
          </a:solidFill>
        </p:grpSpPr>
        <p:sp>
          <p:nvSpPr>
            <p:cNvPr id="58" name="Rectangle 4"/>
            <p:cNvSpPr>
              <a:spLocks noChangeArrowheads="1"/>
            </p:cNvSpPr>
            <p:nvPr/>
          </p:nvSpPr>
          <p:spPr bwMode="auto">
            <a:xfrm>
              <a:off x="4011613" y="935038"/>
              <a:ext cx="2527300" cy="58324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Oval 6"/>
            <p:cNvSpPr>
              <a:spLocks noChangeArrowheads="1"/>
            </p:cNvSpPr>
            <p:nvPr/>
          </p:nvSpPr>
          <p:spPr bwMode="auto">
            <a:xfrm>
              <a:off x="3853615" y="989922"/>
              <a:ext cx="2732034" cy="341373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 17 Atualizada </a:t>
              </a: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54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 autoUpdateAnimBg="0"/>
      <p:bldP spid="103" grpId="0" autoUpdateAnimBg="0"/>
      <p:bldP spid="121" grpId="0"/>
      <p:bldP spid="1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upo 64"/>
          <p:cNvGrpSpPr>
            <a:grpSpLocks/>
          </p:cNvGrpSpPr>
          <p:nvPr/>
        </p:nvGrpSpPr>
        <p:grpSpPr bwMode="auto">
          <a:xfrm>
            <a:off x="35496" y="1214009"/>
            <a:ext cx="9144000" cy="1604007"/>
            <a:chOff x="20256" y="1759078"/>
            <a:chExt cx="9144000" cy="1603247"/>
          </a:xfrm>
        </p:grpSpPr>
        <p:sp>
          <p:nvSpPr>
            <p:cNvPr id="73" name="Rectangle 2"/>
            <p:cNvSpPr>
              <a:spLocks noChangeArrowheads="1"/>
            </p:cNvSpPr>
            <p:nvPr/>
          </p:nvSpPr>
          <p:spPr bwMode="auto">
            <a:xfrm>
              <a:off x="20256" y="1759078"/>
              <a:ext cx="9144000" cy="1571626"/>
            </a:xfrm>
            <a:prstGeom prst="rect">
              <a:avLst/>
            </a:prstGeom>
            <a:solidFill>
              <a:srgbClr val="CCFFC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4" name="Text Box 12"/>
            <p:cNvSpPr txBox="1">
              <a:spLocks noChangeArrowheads="1"/>
            </p:cNvSpPr>
            <p:nvPr/>
          </p:nvSpPr>
          <p:spPr bwMode="auto">
            <a:xfrm>
              <a:off x="49213" y="2163763"/>
              <a:ext cx="3730625" cy="476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Pessoal e Enc. Sociais</a:t>
              </a:r>
            </a:p>
          </p:txBody>
        </p:sp>
        <p:sp>
          <p:nvSpPr>
            <p:cNvPr id="81" name="Text Box 13"/>
            <p:cNvSpPr txBox="1">
              <a:spLocks noChangeArrowheads="1"/>
            </p:cNvSpPr>
            <p:nvPr/>
          </p:nvSpPr>
          <p:spPr bwMode="auto">
            <a:xfrm>
              <a:off x="49213" y="2536825"/>
              <a:ext cx="3298825" cy="476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Juros e Enc. Dívida</a:t>
              </a:r>
            </a:p>
          </p:txBody>
        </p:sp>
        <p:sp>
          <p:nvSpPr>
            <p:cNvPr id="87" name="Text Box 13"/>
            <p:cNvSpPr txBox="1">
              <a:spLocks noChangeArrowheads="1"/>
            </p:cNvSpPr>
            <p:nvPr/>
          </p:nvSpPr>
          <p:spPr bwMode="auto">
            <a:xfrm>
              <a:off x="34925" y="2884488"/>
              <a:ext cx="18002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Outras</a:t>
              </a:r>
            </a:p>
          </p:txBody>
        </p:sp>
      </p:grpSp>
      <p:grpSp>
        <p:nvGrpSpPr>
          <p:cNvPr id="65" name="Grupo 4"/>
          <p:cNvGrpSpPr>
            <a:grpSpLocks/>
          </p:cNvGrpSpPr>
          <p:nvPr/>
        </p:nvGrpSpPr>
        <p:grpSpPr bwMode="auto">
          <a:xfrm>
            <a:off x="32067" y="2986612"/>
            <a:ext cx="9180513" cy="1742462"/>
            <a:chOff x="-36513" y="3532188"/>
            <a:chExt cx="9180513" cy="1451624"/>
          </a:xfrm>
        </p:grpSpPr>
        <p:sp>
          <p:nvSpPr>
            <p:cNvPr id="66" name="Rectangle 2"/>
            <p:cNvSpPr>
              <a:spLocks noChangeArrowheads="1"/>
            </p:cNvSpPr>
            <p:nvPr/>
          </p:nvSpPr>
          <p:spPr bwMode="auto">
            <a:xfrm>
              <a:off x="-36513" y="3532188"/>
              <a:ext cx="9180513" cy="1449490"/>
            </a:xfrm>
            <a:prstGeom prst="rect">
              <a:avLst/>
            </a:prstGeom>
            <a:solidFill>
              <a:srgbClr val="FFFF66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7" name="Grupo 72"/>
            <p:cNvGrpSpPr>
              <a:grpSpLocks/>
            </p:cNvGrpSpPr>
            <p:nvPr/>
          </p:nvGrpSpPr>
          <p:grpSpPr bwMode="auto">
            <a:xfrm>
              <a:off x="107950" y="3890612"/>
              <a:ext cx="3743378" cy="1093200"/>
              <a:chOff x="107950" y="3852518"/>
              <a:chExt cx="3743325" cy="1093180"/>
            </a:xfrm>
          </p:grpSpPr>
          <p:sp>
            <p:nvSpPr>
              <p:cNvPr id="68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3852518"/>
                <a:ext cx="26511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Investimentos</a:t>
                </a:r>
              </a:p>
            </p:txBody>
          </p:sp>
          <p:sp>
            <p:nvSpPr>
              <p:cNvPr id="69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235422"/>
                <a:ext cx="3671888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Inversões Financeiras</a:t>
                </a:r>
              </a:p>
            </p:txBody>
          </p:sp>
          <p:sp>
            <p:nvSpPr>
              <p:cNvPr id="71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548277"/>
                <a:ext cx="37433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Amortização da Dívida</a:t>
                </a:r>
              </a:p>
            </p:txBody>
          </p:sp>
        </p:grpSp>
      </p:grpSp>
      <p:sp>
        <p:nvSpPr>
          <p:cNvPr id="52" name="CaixaDeTexto 16"/>
          <p:cNvSpPr txBox="1"/>
          <p:nvPr/>
        </p:nvSpPr>
        <p:spPr>
          <a:xfrm>
            <a:off x="2647950" y="12815888"/>
            <a:ext cx="27114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53" name="CaixaDeTexto 17"/>
          <p:cNvSpPr txBox="1"/>
          <p:nvPr/>
        </p:nvSpPr>
        <p:spPr>
          <a:xfrm>
            <a:off x="6146800" y="12815888"/>
            <a:ext cx="2066925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92" name="Texto Explicativo 1 91"/>
          <p:cNvSpPr/>
          <p:nvPr/>
        </p:nvSpPr>
        <p:spPr>
          <a:xfrm>
            <a:off x="2123728" y="3852685"/>
            <a:ext cx="6840760" cy="786996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sz="2200" b="1" dirty="0">
                <a:solidFill>
                  <a:schemeClr val="bg1"/>
                </a:solidFill>
              </a:rPr>
              <a:t>aquisição de imóveis ou bens de capital já em utilização</a:t>
            </a:r>
            <a:endParaRPr lang="pt-BR" sz="2200" b="1" dirty="0" smtClean="0">
              <a:solidFill>
                <a:schemeClr val="bg1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</p:txBody>
      </p:sp>
      <p:pic>
        <p:nvPicPr>
          <p:cNvPr id="64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8" name="Grupo 65"/>
          <p:cNvGrpSpPr>
            <a:grpSpLocks/>
          </p:cNvGrpSpPr>
          <p:nvPr/>
        </p:nvGrpSpPr>
        <p:grpSpPr bwMode="auto">
          <a:xfrm>
            <a:off x="3502343" y="610759"/>
            <a:ext cx="2256334" cy="5832475"/>
            <a:chOff x="3853615" y="935038"/>
            <a:chExt cx="2732034" cy="5832475"/>
          </a:xfrm>
          <a:solidFill>
            <a:schemeClr val="bg1">
              <a:lumMod val="50000"/>
              <a:alpha val="27843"/>
            </a:schemeClr>
          </a:solidFill>
        </p:grpSpPr>
        <p:sp>
          <p:nvSpPr>
            <p:cNvPr id="94" name="Rectangle 4"/>
            <p:cNvSpPr>
              <a:spLocks noChangeArrowheads="1"/>
            </p:cNvSpPr>
            <p:nvPr/>
          </p:nvSpPr>
          <p:spPr bwMode="auto">
            <a:xfrm>
              <a:off x="4011613" y="935038"/>
              <a:ext cx="2527300" cy="58324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5" name="Oval 6"/>
            <p:cNvSpPr>
              <a:spLocks noChangeArrowheads="1"/>
            </p:cNvSpPr>
            <p:nvPr/>
          </p:nvSpPr>
          <p:spPr bwMode="auto">
            <a:xfrm>
              <a:off x="3853615" y="989922"/>
              <a:ext cx="2732034" cy="341373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 17 Atualizada </a:t>
              </a: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6" name="Grupo 84"/>
          <p:cNvGrpSpPr>
            <a:grpSpLocks/>
          </p:cNvGrpSpPr>
          <p:nvPr/>
        </p:nvGrpSpPr>
        <p:grpSpPr bwMode="auto">
          <a:xfrm>
            <a:off x="5855018" y="599647"/>
            <a:ext cx="2214562" cy="5773737"/>
            <a:chOff x="6487226" y="943392"/>
            <a:chExt cx="2709219" cy="6021288"/>
          </a:xfrm>
          <a:solidFill>
            <a:schemeClr val="bg1">
              <a:lumMod val="50000"/>
              <a:alpha val="27843"/>
            </a:schemeClr>
          </a:solidFill>
        </p:grpSpPr>
        <p:sp>
          <p:nvSpPr>
            <p:cNvPr id="101" name="Rectangle 4"/>
            <p:cNvSpPr>
              <a:spLocks noChangeArrowheads="1"/>
            </p:cNvSpPr>
            <p:nvPr/>
          </p:nvSpPr>
          <p:spPr bwMode="auto">
            <a:xfrm>
              <a:off x="6541594" y="943392"/>
              <a:ext cx="2555776" cy="60212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Oval 6"/>
            <p:cNvSpPr>
              <a:spLocks noChangeArrowheads="1"/>
            </p:cNvSpPr>
            <p:nvPr/>
          </p:nvSpPr>
          <p:spPr bwMode="auto">
            <a:xfrm>
              <a:off x="6487226" y="989015"/>
              <a:ext cx="2709219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Liquidada</a:t>
              </a: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3" name="Oval 6"/>
          <p:cNvSpPr>
            <a:spLocks noChangeArrowheads="1"/>
          </p:cNvSpPr>
          <p:nvPr/>
        </p:nvSpPr>
        <p:spPr bwMode="auto">
          <a:xfrm>
            <a:off x="8226743" y="598059"/>
            <a:ext cx="719137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Text Box 16"/>
          <p:cNvSpPr txBox="1">
            <a:spLocks noChangeArrowheads="1"/>
          </p:cNvSpPr>
          <p:nvPr/>
        </p:nvSpPr>
        <p:spPr bwMode="auto">
          <a:xfrm>
            <a:off x="320619" y="567897"/>
            <a:ext cx="23038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</a:t>
            </a:r>
            <a:r>
              <a:rPr lang="pt-BR" alt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correntes</a:t>
            </a:r>
            <a:endParaRPr lang="en-US" alt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105" name="Grupo 75"/>
          <p:cNvGrpSpPr>
            <a:grpSpLocks/>
          </p:cNvGrpSpPr>
          <p:nvPr/>
        </p:nvGrpSpPr>
        <p:grpSpPr bwMode="auto">
          <a:xfrm>
            <a:off x="297180" y="5752672"/>
            <a:ext cx="8736013" cy="488950"/>
            <a:chOff x="228600" y="6396038"/>
            <a:chExt cx="8736013" cy="488950"/>
          </a:xfrm>
        </p:grpSpPr>
        <p:grpSp>
          <p:nvGrpSpPr>
            <p:cNvPr id="106" name="Grupo 87"/>
            <p:cNvGrpSpPr>
              <a:grpSpLocks/>
            </p:cNvGrpSpPr>
            <p:nvPr/>
          </p:nvGrpSpPr>
          <p:grpSpPr bwMode="auto">
            <a:xfrm>
              <a:off x="228600" y="6396038"/>
              <a:ext cx="7605713" cy="488950"/>
              <a:chOff x="209868" y="6612458"/>
              <a:chExt cx="7605066" cy="488950"/>
            </a:xfrm>
          </p:grpSpPr>
          <p:sp>
            <p:nvSpPr>
              <p:cNvPr id="108" name="Text Box 20"/>
              <p:cNvSpPr txBox="1">
                <a:spLocks noChangeArrowheads="1"/>
              </p:cNvSpPr>
              <p:nvPr/>
            </p:nvSpPr>
            <p:spPr bwMode="auto">
              <a:xfrm>
                <a:off x="3132158" y="6612458"/>
                <a:ext cx="2522538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2.820.024,21</a:t>
                </a:r>
              </a:p>
            </p:txBody>
          </p:sp>
          <p:sp>
            <p:nvSpPr>
              <p:cNvPr id="112" name="Oval 6"/>
              <p:cNvSpPr>
                <a:spLocks noChangeArrowheads="1"/>
              </p:cNvSpPr>
              <p:nvPr/>
            </p:nvSpPr>
            <p:spPr bwMode="auto">
              <a:xfrm>
                <a:off x="209868" y="6665050"/>
                <a:ext cx="3814762" cy="430212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 O T A L</a:t>
                </a:r>
              </a:p>
            </p:txBody>
          </p:sp>
          <p:sp>
            <p:nvSpPr>
              <p:cNvPr id="113" name="Text Box 20"/>
              <p:cNvSpPr txBox="1">
                <a:spLocks noChangeArrowheads="1"/>
              </p:cNvSpPr>
              <p:nvPr/>
            </p:nvSpPr>
            <p:spPr bwMode="auto">
              <a:xfrm>
                <a:off x="5292397" y="6612458"/>
                <a:ext cx="2522537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664.015,10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7" name="Text Box 18"/>
            <p:cNvSpPr txBox="1">
              <a:spLocks noChangeArrowheads="1"/>
            </p:cNvSpPr>
            <p:nvPr/>
          </p:nvSpPr>
          <p:spPr bwMode="auto">
            <a:xfrm>
              <a:off x="8101013" y="6408738"/>
              <a:ext cx="86360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31,4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1" name="Retângulo 150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DESPESAS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152" name="Line 27"/>
          <p:cNvSpPr>
            <a:spLocks noChangeShapeType="1"/>
          </p:cNvSpPr>
          <p:nvPr/>
        </p:nvSpPr>
        <p:spPr bwMode="auto">
          <a:xfrm>
            <a:off x="176530" y="5736797"/>
            <a:ext cx="89789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6" name="Grupo 155"/>
          <p:cNvGrpSpPr/>
          <p:nvPr/>
        </p:nvGrpSpPr>
        <p:grpSpPr>
          <a:xfrm>
            <a:off x="63500" y="1171147"/>
            <a:ext cx="9080500" cy="498475"/>
            <a:chOff x="63500" y="1171147"/>
            <a:chExt cx="9080500" cy="498475"/>
          </a:xfrm>
        </p:grpSpPr>
        <p:sp>
          <p:nvSpPr>
            <p:cNvPr id="157" name="Oval 6"/>
            <p:cNvSpPr>
              <a:spLocks noChangeArrowheads="1"/>
            </p:cNvSpPr>
            <p:nvPr/>
          </p:nvSpPr>
          <p:spPr bwMode="auto">
            <a:xfrm>
              <a:off x="63500" y="1171147"/>
              <a:ext cx="9080500" cy="46037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158" name="Text Box 18"/>
            <p:cNvSpPr txBox="1">
              <a:spLocks noChangeArrowheads="1"/>
            </p:cNvSpPr>
            <p:nvPr/>
          </p:nvSpPr>
          <p:spPr bwMode="auto">
            <a:xfrm>
              <a:off x="5796359" y="1191785"/>
              <a:ext cx="22320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628.243,34</a:t>
              </a:r>
            </a:p>
          </p:txBody>
        </p:sp>
        <p:sp>
          <p:nvSpPr>
            <p:cNvPr id="159" name="Text Box 18"/>
            <p:cNvSpPr txBox="1">
              <a:spLocks noChangeArrowheads="1"/>
            </p:cNvSpPr>
            <p:nvPr/>
          </p:nvSpPr>
          <p:spPr bwMode="auto">
            <a:xfrm>
              <a:off x="3475038" y="1191785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2.342.620,25</a:t>
              </a:r>
            </a:p>
          </p:txBody>
        </p:sp>
        <p:sp>
          <p:nvSpPr>
            <p:cNvPr id="160" name="Text Box 18"/>
            <p:cNvSpPr txBox="1">
              <a:spLocks noChangeArrowheads="1"/>
            </p:cNvSpPr>
            <p:nvPr/>
          </p:nvSpPr>
          <p:spPr bwMode="auto">
            <a:xfrm>
              <a:off x="8013194" y="1185435"/>
              <a:ext cx="98951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26,8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1" name="Grupo 160"/>
          <p:cNvGrpSpPr/>
          <p:nvPr/>
        </p:nvGrpSpPr>
        <p:grpSpPr>
          <a:xfrm>
            <a:off x="35496" y="2962799"/>
            <a:ext cx="9094787" cy="504825"/>
            <a:chOff x="65976" y="2962799"/>
            <a:chExt cx="9094787" cy="504825"/>
          </a:xfrm>
        </p:grpSpPr>
        <p:grpSp>
          <p:nvGrpSpPr>
            <p:cNvPr id="162" name="Grupo 66"/>
            <p:cNvGrpSpPr>
              <a:grpSpLocks/>
            </p:cNvGrpSpPr>
            <p:nvPr/>
          </p:nvGrpSpPr>
          <p:grpSpPr bwMode="auto">
            <a:xfrm>
              <a:off x="65976" y="2962799"/>
              <a:ext cx="9094787" cy="504825"/>
              <a:chOff x="11113" y="3420244"/>
              <a:chExt cx="9094787" cy="504056"/>
            </a:xfrm>
          </p:grpSpPr>
          <p:sp>
            <p:nvSpPr>
              <p:cNvPr id="164" name="Oval 6"/>
              <p:cNvSpPr>
                <a:spLocks noChangeArrowheads="1"/>
              </p:cNvSpPr>
              <p:nvPr/>
            </p:nvSpPr>
            <p:spPr bwMode="auto">
              <a:xfrm>
                <a:off x="11113" y="3420244"/>
                <a:ext cx="9094787" cy="430212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CAPITAL</a:t>
                </a:r>
              </a:p>
            </p:txBody>
          </p:sp>
          <p:sp>
            <p:nvSpPr>
              <p:cNvPr id="165" name="Text Box 18"/>
              <p:cNvSpPr txBox="1">
                <a:spLocks noChangeArrowheads="1"/>
              </p:cNvSpPr>
              <p:nvPr/>
            </p:nvSpPr>
            <p:spPr bwMode="auto">
              <a:xfrm>
                <a:off x="5579987" y="3446462"/>
                <a:ext cx="2331274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11.893,17</a:t>
                </a:r>
              </a:p>
            </p:txBody>
          </p:sp>
          <p:sp>
            <p:nvSpPr>
              <p:cNvPr id="166" name="Text Box 18"/>
              <p:cNvSpPr txBox="1">
                <a:spLocks noChangeArrowheads="1"/>
              </p:cNvSpPr>
              <p:nvPr/>
            </p:nvSpPr>
            <p:spPr bwMode="auto">
              <a:xfrm>
                <a:off x="3322380" y="3446462"/>
                <a:ext cx="2329618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299.161,29</a:t>
                </a:r>
              </a:p>
            </p:txBody>
          </p:sp>
        </p:grpSp>
        <p:sp>
          <p:nvSpPr>
            <p:cNvPr id="163" name="Text Box 18"/>
            <p:cNvSpPr txBox="1">
              <a:spLocks noChangeArrowheads="1"/>
            </p:cNvSpPr>
            <p:nvPr/>
          </p:nvSpPr>
          <p:spPr bwMode="auto">
            <a:xfrm>
              <a:off x="8155876" y="2973795"/>
              <a:ext cx="863600" cy="477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3,9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7" name="Grupo 73"/>
          <p:cNvGrpSpPr>
            <a:grpSpLocks/>
          </p:cNvGrpSpPr>
          <p:nvPr/>
        </p:nvGrpSpPr>
        <p:grpSpPr bwMode="auto">
          <a:xfrm>
            <a:off x="8890" y="5211334"/>
            <a:ext cx="9126538" cy="503238"/>
            <a:chOff x="69850" y="5310188"/>
            <a:chExt cx="9126538" cy="502770"/>
          </a:xfrm>
        </p:grpSpPr>
        <p:grpSp>
          <p:nvGrpSpPr>
            <p:cNvPr id="168" name="Grupo 62"/>
            <p:cNvGrpSpPr>
              <a:grpSpLocks/>
            </p:cNvGrpSpPr>
            <p:nvPr/>
          </p:nvGrpSpPr>
          <p:grpSpPr bwMode="auto">
            <a:xfrm>
              <a:off x="69850" y="5310188"/>
              <a:ext cx="9126538" cy="495300"/>
              <a:chOff x="193675" y="5105400"/>
              <a:chExt cx="8713788" cy="495300"/>
            </a:xfrm>
          </p:grpSpPr>
          <p:sp>
            <p:nvSpPr>
              <p:cNvPr id="170" name="Oval 6"/>
              <p:cNvSpPr>
                <a:spLocks noChangeArrowheads="1"/>
              </p:cNvSpPr>
              <p:nvPr/>
            </p:nvSpPr>
            <p:spPr bwMode="auto">
              <a:xfrm>
                <a:off x="193675" y="5105400"/>
                <a:ext cx="8713788" cy="430213"/>
              </a:xfrm>
              <a:prstGeom prst="roundRect">
                <a:avLst>
                  <a:gd name="adj" fmla="val 16667"/>
                </a:avLst>
              </a:prstGeom>
              <a:solidFill>
                <a:srgbClr val="00FFFF">
                  <a:alpha val="27451"/>
                </a:srgbClr>
              </a:solidFill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INTRA-ORÇAMENT.</a:t>
                </a:r>
              </a:p>
            </p:txBody>
          </p:sp>
          <p:sp>
            <p:nvSpPr>
              <p:cNvPr id="171" name="Text Box 18"/>
              <p:cNvSpPr txBox="1">
                <a:spLocks noChangeArrowheads="1"/>
              </p:cNvSpPr>
              <p:nvPr/>
            </p:nvSpPr>
            <p:spPr bwMode="auto">
              <a:xfrm>
                <a:off x="5848850" y="5122863"/>
                <a:ext cx="1821150" cy="47783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23.878,60</a:t>
                </a:r>
              </a:p>
            </p:txBody>
          </p:sp>
          <p:sp>
            <p:nvSpPr>
              <p:cNvPr id="172" name="Text Box 18"/>
              <p:cNvSpPr txBox="1">
                <a:spLocks noChangeArrowheads="1"/>
              </p:cNvSpPr>
              <p:nvPr/>
            </p:nvSpPr>
            <p:spPr bwMode="auto">
              <a:xfrm>
                <a:off x="3717794" y="5122863"/>
                <a:ext cx="1888307" cy="477055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103.091,59</a:t>
                </a:r>
              </a:p>
            </p:txBody>
          </p:sp>
        </p:grpSp>
        <p:sp>
          <p:nvSpPr>
            <p:cNvPr id="169" name="Text Box 18"/>
            <p:cNvSpPr txBox="1">
              <a:spLocks noChangeArrowheads="1"/>
            </p:cNvSpPr>
            <p:nvPr/>
          </p:nvSpPr>
          <p:spPr bwMode="auto">
            <a:xfrm>
              <a:off x="8108487" y="5335771"/>
              <a:ext cx="988969" cy="47718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23,2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9" name="Texto Explicativo 1 88"/>
          <p:cNvSpPr/>
          <p:nvPr/>
        </p:nvSpPr>
        <p:spPr>
          <a:xfrm>
            <a:off x="2143051" y="5517232"/>
            <a:ext cx="6942646" cy="786996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tx1"/>
                </a:solidFill>
              </a:rPr>
              <a:t>Contribuição Previdenciárias –  Quota Patronal </a:t>
            </a: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tx1"/>
              </a:solidFill>
            </a:endParaRPr>
          </a:p>
          <a:p>
            <a:endParaRPr lang="pt-BR" sz="22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tx1"/>
              </a:solidFill>
            </a:endParaRPr>
          </a:p>
        </p:txBody>
      </p:sp>
      <p:sp>
        <p:nvSpPr>
          <p:cNvPr id="98" name="Texto Explicativo 1 97"/>
          <p:cNvSpPr/>
          <p:nvPr/>
        </p:nvSpPr>
        <p:spPr>
          <a:xfrm>
            <a:off x="2175893" y="1772816"/>
            <a:ext cx="6276909" cy="2808193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sz="2200" b="1" dirty="0" err="1" smtClean="0">
                <a:solidFill>
                  <a:schemeClr val="tx1"/>
                </a:solidFill>
              </a:rPr>
              <a:t>Vencim</a:t>
            </a:r>
            <a:r>
              <a:rPr lang="pt-BR" sz="2200" b="1" dirty="0" smtClean="0">
                <a:solidFill>
                  <a:schemeClr val="tx1"/>
                </a:solidFill>
              </a:rPr>
              <a:t>. de servidores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tx1"/>
                </a:solidFill>
              </a:rPr>
              <a:t>Aposentadorias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tx1"/>
                </a:solidFill>
              </a:rPr>
              <a:t>Pensões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tx1"/>
                </a:solidFill>
              </a:rPr>
              <a:t>Salário Família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tx1"/>
                </a:solidFill>
              </a:rPr>
              <a:t>Cont. Tempo Determinado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tx1"/>
                </a:solidFill>
              </a:rPr>
              <a:t>Sentenças Judiciais Trabalhistas</a:t>
            </a:r>
          </a:p>
          <a:p>
            <a:pPr marL="285750" indent="-285750">
              <a:buFontTx/>
              <a:buChar char="-"/>
            </a:pPr>
            <a:r>
              <a:rPr lang="pt-BR" sz="2200" b="1" dirty="0" err="1" smtClean="0">
                <a:solidFill>
                  <a:schemeClr val="tx1"/>
                </a:solidFill>
              </a:rPr>
              <a:t>Indeniz</a:t>
            </a:r>
            <a:r>
              <a:rPr lang="pt-BR" sz="2200" b="1" dirty="0" smtClean="0">
                <a:solidFill>
                  <a:schemeClr val="tx1"/>
                </a:solidFill>
              </a:rPr>
              <a:t>. e Restituições Trabalhistas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tx1"/>
                </a:solidFill>
              </a:rPr>
              <a:t>IPAM</a:t>
            </a: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tx1"/>
              </a:solidFill>
            </a:endParaRPr>
          </a:p>
        </p:txBody>
      </p:sp>
      <p:sp>
        <p:nvSpPr>
          <p:cNvPr id="99" name="Texto Explicativo 1 98"/>
          <p:cNvSpPr/>
          <p:nvPr/>
        </p:nvSpPr>
        <p:spPr>
          <a:xfrm>
            <a:off x="2175893" y="2420888"/>
            <a:ext cx="6651559" cy="2386560"/>
          </a:xfrm>
          <a:prstGeom prst="borderCallout1">
            <a:avLst>
              <a:gd name="adj1" fmla="val 18750"/>
              <a:gd name="adj2" fmla="val -8333"/>
              <a:gd name="adj3" fmla="val -7418"/>
              <a:gd name="adj4" fmla="val -24447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tx1"/>
                </a:solidFill>
              </a:rPr>
              <a:t>Juros de Financiamentos</a:t>
            </a:r>
          </a:p>
          <a:p>
            <a:endParaRPr lang="pt-BR" sz="22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tx1"/>
                </a:solidFill>
              </a:rPr>
              <a:t>Juros de Parcelamentos</a:t>
            </a:r>
          </a:p>
          <a:p>
            <a:endParaRPr lang="pt-BR" sz="22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tx1"/>
                </a:solidFill>
              </a:rPr>
              <a:t>Taxas ou comissões  pela </a:t>
            </a:r>
            <a:r>
              <a:rPr lang="pt-BR" sz="2200" b="1" dirty="0" err="1" smtClean="0">
                <a:solidFill>
                  <a:schemeClr val="tx1"/>
                </a:solidFill>
              </a:rPr>
              <a:t>adm</a:t>
            </a:r>
            <a:r>
              <a:rPr lang="pt-BR" sz="2200" b="1" dirty="0" smtClean="0">
                <a:solidFill>
                  <a:schemeClr val="tx1"/>
                </a:solidFill>
              </a:rPr>
              <a:t> de Financiamentos</a:t>
            </a: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tx1"/>
              </a:solidFill>
            </a:endParaRPr>
          </a:p>
        </p:txBody>
      </p:sp>
      <p:sp>
        <p:nvSpPr>
          <p:cNvPr id="100" name="Texto Explicativo 1 99"/>
          <p:cNvSpPr/>
          <p:nvPr/>
        </p:nvSpPr>
        <p:spPr>
          <a:xfrm>
            <a:off x="2175893" y="2492896"/>
            <a:ext cx="6607362" cy="3418163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sz="2200" b="1" dirty="0">
                <a:solidFill>
                  <a:schemeClr val="tx1"/>
                </a:solidFill>
              </a:rPr>
              <a:t>Material de </a:t>
            </a:r>
            <a:r>
              <a:rPr lang="pt-BR" sz="2200" b="1" dirty="0" smtClean="0">
                <a:solidFill>
                  <a:schemeClr val="tx1"/>
                </a:solidFill>
              </a:rPr>
              <a:t>Consumo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tx1"/>
                </a:solidFill>
              </a:rPr>
              <a:t>Passagens Aéreas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tx1"/>
                </a:solidFill>
              </a:rPr>
              <a:t>Pessoas Físicas</a:t>
            </a:r>
          </a:p>
          <a:p>
            <a:pPr marL="285750" indent="-285750">
              <a:buFontTx/>
              <a:buChar char="-"/>
            </a:pPr>
            <a:r>
              <a:rPr lang="pt-BR" sz="2200" b="1" dirty="0" err="1" smtClean="0">
                <a:solidFill>
                  <a:schemeClr val="tx1"/>
                </a:solidFill>
              </a:rPr>
              <a:t>Jetões</a:t>
            </a:r>
            <a:endParaRPr lang="pt-BR" sz="22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tx1"/>
                </a:solidFill>
              </a:rPr>
              <a:t>Pessoas Jurídicas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tx1"/>
                </a:solidFill>
              </a:rPr>
              <a:t>Recolhimento INSS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tx1"/>
                </a:solidFill>
              </a:rPr>
              <a:t>Recolhimento Pasep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tx1"/>
                </a:solidFill>
              </a:rPr>
              <a:t>Obrigações Contributivas </a:t>
            </a:r>
          </a:p>
          <a:p>
            <a:r>
              <a:rPr lang="pt-BR" sz="2200" b="1" dirty="0">
                <a:solidFill>
                  <a:schemeClr val="tx1"/>
                </a:solidFill>
              </a:rPr>
              <a:t> </a:t>
            </a:r>
            <a:r>
              <a:rPr lang="pt-BR" sz="2200" b="1" dirty="0" smtClean="0">
                <a:solidFill>
                  <a:schemeClr val="tx1"/>
                </a:solidFill>
              </a:rPr>
              <a:t>     (FNM-ABRASF- FAMEM) </a:t>
            </a: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tx1"/>
              </a:solidFill>
            </a:endParaRPr>
          </a:p>
          <a:p>
            <a:endParaRPr lang="pt-BR" sz="22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</p:txBody>
      </p:sp>
      <p:grpSp>
        <p:nvGrpSpPr>
          <p:cNvPr id="114" name="Grupo 113"/>
          <p:cNvGrpSpPr/>
          <p:nvPr/>
        </p:nvGrpSpPr>
        <p:grpSpPr>
          <a:xfrm>
            <a:off x="179512" y="4221088"/>
            <a:ext cx="8856663" cy="1008112"/>
            <a:chOff x="176530" y="4747467"/>
            <a:chExt cx="8856663" cy="1008112"/>
          </a:xfrm>
        </p:grpSpPr>
        <p:sp>
          <p:nvSpPr>
            <p:cNvPr id="118" name="Text Box 13"/>
            <p:cNvSpPr txBox="1">
              <a:spLocks noChangeArrowheads="1"/>
            </p:cNvSpPr>
            <p:nvPr/>
          </p:nvSpPr>
          <p:spPr bwMode="auto">
            <a:xfrm>
              <a:off x="176530" y="5278525"/>
              <a:ext cx="37433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RESERVA CONTING.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" name="Text Box 18"/>
            <p:cNvSpPr txBox="1">
              <a:spLocks noChangeArrowheads="1"/>
            </p:cNvSpPr>
            <p:nvPr/>
          </p:nvSpPr>
          <p:spPr bwMode="auto">
            <a:xfrm>
              <a:off x="5664518" y="4769692"/>
              <a:ext cx="2233612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Text Box 18"/>
            <p:cNvSpPr txBox="1">
              <a:spLocks noChangeArrowheads="1"/>
            </p:cNvSpPr>
            <p:nvPr/>
          </p:nvSpPr>
          <p:spPr bwMode="auto">
            <a:xfrm>
              <a:off x="3502343" y="4756992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" name="Text Box 18"/>
            <p:cNvSpPr txBox="1">
              <a:spLocks noChangeArrowheads="1"/>
            </p:cNvSpPr>
            <p:nvPr/>
          </p:nvSpPr>
          <p:spPr bwMode="auto">
            <a:xfrm>
              <a:off x="8169593" y="4747467"/>
              <a:ext cx="86360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3" name="Grupo 152"/>
          <p:cNvGrpSpPr/>
          <p:nvPr/>
        </p:nvGrpSpPr>
        <p:grpSpPr>
          <a:xfrm>
            <a:off x="10204325" y="4747467"/>
            <a:ext cx="3368675" cy="500062"/>
            <a:chOff x="5664518" y="4747467"/>
            <a:chExt cx="3368675" cy="500062"/>
          </a:xfrm>
        </p:grpSpPr>
        <p:sp>
          <p:nvSpPr>
            <p:cNvPr id="154" name="Text Box 18"/>
            <p:cNvSpPr txBox="1">
              <a:spLocks noChangeArrowheads="1"/>
            </p:cNvSpPr>
            <p:nvPr/>
          </p:nvSpPr>
          <p:spPr bwMode="auto">
            <a:xfrm>
              <a:off x="5664518" y="4769692"/>
              <a:ext cx="2233612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Text Box 18"/>
            <p:cNvSpPr txBox="1">
              <a:spLocks noChangeArrowheads="1"/>
            </p:cNvSpPr>
            <p:nvPr/>
          </p:nvSpPr>
          <p:spPr bwMode="auto">
            <a:xfrm>
              <a:off x="8169593" y="4747467"/>
              <a:ext cx="86360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3" name="Texto Explicativo 1 92"/>
          <p:cNvSpPr/>
          <p:nvPr/>
        </p:nvSpPr>
        <p:spPr>
          <a:xfrm>
            <a:off x="2128967" y="3650116"/>
            <a:ext cx="6942646" cy="786996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tx1"/>
                </a:solidFill>
              </a:rPr>
              <a:t>Material Perm.  e Equipamentos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tx1"/>
                </a:solidFill>
              </a:rPr>
              <a:t>Obras e Instalações</a:t>
            </a: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tx1"/>
              </a:solidFill>
            </a:endParaRPr>
          </a:p>
          <a:p>
            <a:endParaRPr lang="pt-BR" sz="22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tx1"/>
              </a:solidFill>
            </a:endParaRPr>
          </a:p>
        </p:txBody>
      </p:sp>
      <p:sp>
        <p:nvSpPr>
          <p:cNvPr id="90" name="Texto Explicativo 1 89"/>
          <p:cNvSpPr/>
          <p:nvPr/>
        </p:nvSpPr>
        <p:spPr>
          <a:xfrm>
            <a:off x="2128967" y="4581128"/>
            <a:ext cx="6840760" cy="494398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tx1"/>
                </a:solidFill>
              </a:rPr>
              <a:t>Pagam. Principal da Dívida</a:t>
            </a: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tx1"/>
              </a:solidFill>
            </a:endParaRPr>
          </a:p>
          <a:p>
            <a:endParaRPr lang="pt-BR" sz="22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tx1"/>
              </a:solidFill>
            </a:endParaRPr>
          </a:p>
        </p:txBody>
      </p:sp>
      <p:sp>
        <p:nvSpPr>
          <p:cNvPr id="91" name="Texto Explicativo 1 90"/>
          <p:cNvSpPr/>
          <p:nvPr/>
        </p:nvSpPr>
        <p:spPr>
          <a:xfrm>
            <a:off x="3290034" y="4293096"/>
            <a:ext cx="5493221" cy="2538740"/>
          </a:xfrm>
          <a:prstGeom prst="borderCallout1">
            <a:avLst>
              <a:gd name="adj1" fmla="val 18750"/>
              <a:gd name="adj2" fmla="val -8333"/>
              <a:gd name="adj3" fmla="val 9393"/>
              <a:gd name="adj4" fmla="val -45577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sz="2100" b="1" dirty="0" smtClean="0">
                <a:solidFill>
                  <a:schemeClr val="tx1"/>
                </a:solidFill>
              </a:rPr>
              <a:t>EXEMPLOS:</a:t>
            </a:r>
          </a:p>
          <a:p>
            <a:pPr marL="285750" indent="-285750">
              <a:buFontTx/>
              <a:buChar char="-"/>
            </a:pPr>
            <a:r>
              <a:rPr lang="pt-BR" sz="2100" b="1" dirty="0" smtClean="0">
                <a:solidFill>
                  <a:schemeClr val="tx1"/>
                </a:solidFill>
              </a:rPr>
              <a:t>Pro-Transporte I e II</a:t>
            </a:r>
          </a:p>
          <a:p>
            <a:pPr marL="285750" indent="-285750">
              <a:buFontTx/>
              <a:buChar char="-"/>
            </a:pPr>
            <a:r>
              <a:rPr lang="pt-BR" sz="2100" b="1" dirty="0" smtClean="0">
                <a:solidFill>
                  <a:schemeClr val="tx1"/>
                </a:solidFill>
              </a:rPr>
              <a:t>Saneamento </a:t>
            </a:r>
            <a:r>
              <a:rPr lang="pt-BR" sz="2100" b="1" dirty="0" err="1" smtClean="0">
                <a:solidFill>
                  <a:schemeClr val="tx1"/>
                </a:solidFill>
              </a:rPr>
              <a:t>Cohatrac</a:t>
            </a:r>
            <a:endParaRPr lang="pt-BR" sz="21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100" b="1" dirty="0" smtClean="0">
                <a:solidFill>
                  <a:schemeClr val="tx1"/>
                </a:solidFill>
              </a:rPr>
              <a:t>Bacia do Bacanga</a:t>
            </a:r>
          </a:p>
          <a:p>
            <a:pPr marL="285750" indent="-285750">
              <a:buFontTx/>
              <a:buChar char="-"/>
            </a:pPr>
            <a:r>
              <a:rPr lang="pt-BR" sz="2100" b="1" dirty="0" err="1" smtClean="0">
                <a:solidFill>
                  <a:schemeClr val="tx1"/>
                </a:solidFill>
              </a:rPr>
              <a:t>Financ</a:t>
            </a:r>
            <a:r>
              <a:rPr lang="pt-BR" sz="2100" b="1" dirty="0" smtClean="0">
                <a:solidFill>
                  <a:schemeClr val="tx1"/>
                </a:solidFill>
              </a:rPr>
              <a:t>. Antigos</a:t>
            </a:r>
          </a:p>
          <a:p>
            <a:pPr marL="285750" indent="-285750">
              <a:buFontTx/>
              <a:buChar char="-"/>
            </a:pPr>
            <a:r>
              <a:rPr lang="pt-BR" sz="2100" b="1" dirty="0" smtClean="0">
                <a:solidFill>
                  <a:schemeClr val="tx1"/>
                </a:solidFill>
              </a:rPr>
              <a:t>Parcelamentos</a:t>
            </a:r>
          </a:p>
          <a:p>
            <a:pPr marL="285750" indent="-285750">
              <a:buFontTx/>
              <a:buChar char="-"/>
            </a:pPr>
            <a:r>
              <a:rPr lang="pt-BR" sz="2100" b="1" dirty="0" smtClean="0">
                <a:solidFill>
                  <a:schemeClr val="tx1"/>
                </a:solidFill>
              </a:rPr>
              <a:t>Decisões Judiciais</a:t>
            </a:r>
          </a:p>
          <a:p>
            <a:endParaRPr lang="pt-BR" sz="21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sz="21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sz="21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t-BR" sz="21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8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89" grpId="0" animBg="1"/>
      <p:bldP spid="98" grpId="0" animBg="1"/>
      <p:bldP spid="99" grpId="0" animBg="1"/>
      <p:bldP spid="100" grpId="0" animBg="1"/>
      <p:bldP spid="93" grpId="0" animBg="1"/>
      <p:bldP spid="90" grpId="0" animBg="1"/>
      <p:bldP spid="9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Grupo 84"/>
          <p:cNvGrpSpPr>
            <a:grpSpLocks/>
          </p:cNvGrpSpPr>
          <p:nvPr/>
        </p:nvGrpSpPr>
        <p:grpSpPr bwMode="auto">
          <a:xfrm>
            <a:off x="5855018" y="599647"/>
            <a:ext cx="2214562" cy="5773737"/>
            <a:chOff x="6487226" y="943392"/>
            <a:chExt cx="2709219" cy="6021288"/>
          </a:xfrm>
          <a:solidFill>
            <a:schemeClr val="bg1">
              <a:lumMod val="50000"/>
              <a:alpha val="27843"/>
            </a:schemeClr>
          </a:solidFill>
        </p:grpSpPr>
        <p:sp>
          <p:nvSpPr>
            <p:cNvPr id="131" name="Rectangle 4"/>
            <p:cNvSpPr>
              <a:spLocks noChangeArrowheads="1"/>
            </p:cNvSpPr>
            <p:nvPr/>
          </p:nvSpPr>
          <p:spPr bwMode="auto">
            <a:xfrm>
              <a:off x="6541594" y="943392"/>
              <a:ext cx="2555776" cy="60212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" name="Oval 6"/>
            <p:cNvSpPr>
              <a:spLocks noChangeArrowheads="1"/>
            </p:cNvSpPr>
            <p:nvPr/>
          </p:nvSpPr>
          <p:spPr bwMode="auto">
            <a:xfrm>
              <a:off x="6487226" y="989015"/>
              <a:ext cx="2709219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Liquidada</a:t>
              </a: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7" name="Line 27"/>
          <p:cNvSpPr>
            <a:spLocks noChangeShapeType="1"/>
          </p:cNvSpPr>
          <p:nvPr/>
        </p:nvSpPr>
        <p:spPr bwMode="auto">
          <a:xfrm>
            <a:off x="176530" y="5736797"/>
            <a:ext cx="897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9" name="Grupo 64"/>
          <p:cNvGrpSpPr>
            <a:grpSpLocks/>
          </p:cNvGrpSpPr>
          <p:nvPr/>
        </p:nvGrpSpPr>
        <p:grpSpPr bwMode="auto">
          <a:xfrm>
            <a:off x="35496" y="1214009"/>
            <a:ext cx="9144000" cy="1604007"/>
            <a:chOff x="20256" y="1759078"/>
            <a:chExt cx="9144000" cy="1603247"/>
          </a:xfrm>
        </p:grpSpPr>
        <p:sp>
          <p:nvSpPr>
            <p:cNvPr id="140" name="Rectangle 2"/>
            <p:cNvSpPr>
              <a:spLocks noChangeArrowheads="1"/>
            </p:cNvSpPr>
            <p:nvPr/>
          </p:nvSpPr>
          <p:spPr bwMode="auto">
            <a:xfrm>
              <a:off x="20256" y="1759078"/>
              <a:ext cx="9144000" cy="1571626"/>
            </a:xfrm>
            <a:prstGeom prst="rect">
              <a:avLst/>
            </a:prstGeom>
            <a:solidFill>
              <a:srgbClr val="CCFFC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2" name="Text Box 12"/>
            <p:cNvSpPr txBox="1">
              <a:spLocks noChangeArrowheads="1"/>
            </p:cNvSpPr>
            <p:nvPr/>
          </p:nvSpPr>
          <p:spPr bwMode="auto">
            <a:xfrm>
              <a:off x="49213" y="2163763"/>
              <a:ext cx="373062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Pessoal e Enc. Sociais</a:t>
              </a:r>
            </a:p>
          </p:txBody>
        </p:sp>
        <p:sp>
          <p:nvSpPr>
            <p:cNvPr id="143" name="Text Box 13"/>
            <p:cNvSpPr txBox="1">
              <a:spLocks noChangeArrowheads="1"/>
            </p:cNvSpPr>
            <p:nvPr/>
          </p:nvSpPr>
          <p:spPr bwMode="auto">
            <a:xfrm>
              <a:off x="49213" y="2536825"/>
              <a:ext cx="329882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Juros e Enc. Dívida</a:t>
              </a:r>
            </a:p>
          </p:txBody>
        </p:sp>
        <p:sp>
          <p:nvSpPr>
            <p:cNvPr id="144" name="Text Box 13"/>
            <p:cNvSpPr txBox="1">
              <a:spLocks noChangeArrowheads="1"/>
            </p:cNvSpPr>
            <p:nvPr/>
          </p:nvSpPr>
          <p:spPr bwMode="auto">
            <a:xfrm>
              <a:off x="34925" y="2884488"/>
              <a:ext cx="18002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Outras</a:t>
              </a:r>
            </a:p>
          </p:txBody>
        </p:sp>
        <p:sp>
          <p:nvSpPr>
            <p:cNvPr id="145" name="Text Box 18"/>
            <p:cNvSpPr txBox="1">
              <a:spLocks noChangeArrowheads="1"/>
            </p:cNvSpPr>
            <p:nvPr/>
          </p:nvSpPr>
          <p:spPr bwMode="auto">
            <a:xfrm>
              <a:off x="5709002" y="2176393"/>
              <a:ext cx="2232025" cy="105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416.914,68</a:t>
              </a:r>
              <a:endParaRPr lang="pt-BR" altLang="pt-BR" sz="2500" dirty="0"/>
            </a:p>
            <a:p>
              <a:pPr algn="r" eaLnBrk="1" hangingPunct="1">
                <a:spcBef>
                  <a:spcPct val="50000"/>
                </a:spcBef>
              </a:pPr>
              <a:endParaRPr lang="pt-BR" altLang="pt-BR" sz="2500" dirty="0"/>
            </a:p>
          </p:txBody>
        </p:sp>
        <p:sp>
          <p:nvSpPr>
            <p:cNvPr id="146" name="Text Box 18"/>
            <p:cNvSpPr txBox="1">
              <a:spLocks noChangeArrowheads="1"/>
            </p:cNvSpPr>
            <p:nvPr/>
          </p:nvSpPr>
          <p:spPr bwMode="auto">
            <a:xfrm>
              <a:off x="5655389" y="2525713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5.454,62</a:t>
              </a:r>
              <a:endParaRPr lang="pt-BR" altLang="pt-BR" sz="2500" dirty="0"/>
            </a:p>
          </p:txBody>
        </p:sp>
        <p:sp>
          <p:nvSpPr>
            <p:cNvPr id="147" name="Text Box 18"/>
            <p:cNvSpPr txBox="1">
              <a:spLocks noChangeArrowheads="1"/>
            </p:cNvSpPr>
            <p:nvPr/>
          </p:nvSpPr>
          <p:spPr bwMode="auto">
            <a:xfrm>
              <a:off x="5655389" y="2884488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205.874,04</a:t>
              </a:r>
              <a:endParaRPr lang="pt-BR" altLang="pt-BR" sz="2500" dirty="0"/>
            </a:p>
          </p:txBody>
        </p:sp>
        <p:sp>
          <p:nvSpPr>
            <p:cNvPr id="148" name="Text Box 18"/>
            <p:cNvSpPr txBox="1">
              <a:spLocks noChangeArrowheads="1"/>
            </p:cNvSpPr>
            <p:nvPr/>
          </p:nvSpPr>
          <p:spPr bwMode="auto">
            <a:xfrm>
              <a:off x="3403600" y="2162175"/>
              <a:ext cx="2232025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1.342.620,25</a:t>
              </a:r>
              <a:endParaRPr lang="pt-BR" altLang="pt-BR" sz="2500" dirty="0"/>
            </a:p>
          </p:txBody>
        </p:sp>
        <p:sp>
          <p:nvSpPr>
            <p:cNvPr id="149" name="Text Box 18"/>
            <p:cNvSpPr txBox="1">
              <a:spLocks noChangeArrowheads="1"/>
            </p:cNvSpPr>
            <p:nvPr/>
          </p:nvSpPr>
          <p:spPr bwMode="auto">
            <a:xfrm>
              <a:off x="3403600" y="2525713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32.876,70</a:t>
              </a:r>
              <a:endParaRPr lang="pt-BR" altLang="pt-BR" sz="2500" dirty="0"/>
            </a:p>
          </p:txBody>
        </p:sp>
        <p:sp>
          <p:nvSpPr>
            <p:cNvPr id="150" name="Text Box 18"/>
            <p:cNvSpPr txBox="1">
              <a:spLocks noChangeArrowheads="1"/>
            </p:cNvSpPr>
            <p:nvPr/>
          </p:nvSpPr>
          <p:spPr bwMode="auto">
            <a:xfrm>
              <a:off x="3403600" y="2884488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994.070,57</a:t>
              </a:r>
              <a:endParaRPr lang="pt-BR" altLang="pt-BR" sz="2500" dirty="0"/>
            </a:p>
          </p:txBody>
        </p:sp>
        <p:grpSp>
          <p:nvGrpSpPr>
            <p:cNvPr id="151" name="Grupo 57"/>
            <p:cNvGrpSpPr>
              <a:grpSpLocks/>
            </p:cNvGrpSpPr>
            <p:nvPr/>
          </p:nvGrpSpPr>
          <p:grpSpPr bwMode="auto">
            <a:xfrm>
              <a:off x="7915266" y="2117726"/>
              <a:ext cx="1049347" cy="883538"/>
              <a:chOff x="6166789" y="1712477"/>
              <a:chExt cx="2712099" cy="883833"/>
            </a:xfrm>
          </p:grpSpPr>
          <p:sp>
            <p:nvSpPr>
              <p:cNvPr id="152" name="Text Box 18"/>
              <p:cNvSpPr txBox="1">
                <a:spLocks noChangeArrowheads="1"/>
              </p:cNvSpPr>
              <p:nvPr/>
            </p:nvSpPr>
            <p:spPr bwMode="auto">
              <a:xfrm>
                <a:off x="6190381" y="1712477"/>
                <a:ext cx="2688507" cy="476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31,7</a:t>
                </a:r>
                <a:endParaRPr lang="pt-BR" altLang="pt-BR" sz="2500" dirty="0"/>
              </a:p>
            </p:txBody>
          </p:sp>
          <p:sp>
            <p:nvSpPr>
              <p:cNvPr id="153" name="Text Box 18"/>
              <p:cNvSpPr txBox="1">
                <a:spLocks noChangeArrowheads="1"/>
              </p:cNvSpPr>
              <p:nvPr/>
            </p:nvSpPr>
            <p:spPr bwMode="auto">
              <a:xfrm>
                <a:off x="6166789" y="2119323"/>
                <a:ext cx="2712099" cy="476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16,6</a:t>
                </a:r>
                <a:endParaRPr lang="pt-BR" altLang="pt-BR" sz="2500" dirty="0"/>
              </a:p>
            </p:txBody>
          </p:sp>
        </p:grpSp>
      </p:grpSp>
      <p:sp>
        <p:nvSpPr>
          <p:cNvPr id="155" name="Oval 6"/>
          <p:cNvSpPr>
            <a:spLocks noChangeArrowheads="1"/>
          </p:cNvSpPr>
          <p:nvPr/>
        </p:nvSpPr>
        <p:spPr bwMode="auto">
          <a:xfrm>
            <a:off x="8226743" y="598059"/>
            <a:ext cx="719137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6" name="Grupo 63"/>
          <p:cNvGrpSpPr>
            <a:grpSpLocks/>
          </p:cNvGrpSpPr>
          <p:nvPr/>
        </p:nvGrpSpPr>
        <p:grpSpPr bwMode="auto">
          <a:xfrm>
            <a:off x="63500" y="1171147"/>
            <a:ext cx="9080500" cy="498475"/>
            <a:chOff x="25400" y="1714500"/>
            <a:chExt cx="9080500" cy="498475"/>
          </a:xfrm>
        </p:grpSpPr>
        <p:sp>
          <p:nvSpPr>
            <p:cNvPr id="157" name="Oval 6"/>
            <p:cNvSpPr>
              <a:spLocks noChangeArrowheads="1"/>
            </p:cNvSpPr>
            <p:nvPr/>
          </p:nvSpPr>
          <p:spPr bwMode="auto">
            <a:xfrm>
              <a:off x="25400" y="1714500"/>
              <a:ext cx="9080500" cy="46037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158" name="Text Box 18"/>
            <p:cNvSpPr txBox="1">
              <a:spLocks noChangeArrowheads="1"/>
            </p:cNvSpPr>
            <p:nvPr/>
          </p:nvSpPr>
          <p:spPr bwMode="auto">
            <a:xfrm>
              <a:off x="5758259" y="1735138"/>
              <a:ext cx="22320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628.243,34</a:t>
              </a:r>
            </a:p>
          </p:txBody>
        </p:sp>
        <p:sp>
          <p:nvSpPr>
            <p:cNvPr id="159" name="Text Box 18"/>
            <p:cNvSpPr txBox="1">
              <a:spLocks noChangeArrowheads="1"/>
            </p:cNvSpPr>
            <p:nvPr/>
          </p:nvSpPr>
          <p:spPr bwMode="auto">
            <a:xfrm>
              <a:off x="3436938" y="1735138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2.342.620,25</a:t>
              </a:r>
            </a:p>
          </p:txBody>
        </p:sp>
        <p:sp>
          <p:nvSpPr>
            <p:cNvPr id="160" name="Text Box 18"/>
            <p:cNvSpPr txBox="1">
              <a:spLocks noChangeArrowheads="1"/>
            </p:cNvSpPr>
            <p:nvPr/>
          </p:nvSpPr>
          <p:spPr bwMode="auto">
            <a:xfrm>
              <a:off x="7975094" y="1728788"/>
              <a:ext cx="98951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26,8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1" name="Grupo 73"/>
          <p:cNvGrpSpPr>
            <a:grpSpLocks/>
          </p:cNvGrpSpPr>
          <p:nvPr/>
        </p:nvGrpSpPr>
        <p:grpSpPr bwMode="auto">
          <a:xfrm>
            <a:off x="8890" y="5211336"/>
            <a:ext cx="9126538" cy="1071615"/>
            <a:chOff x="69850" y="5310188"/>
            <a:chExt cx="9126538" cy="1070618"/>
          </a:xfrm>
        </p:grpSpPr>
        <p:grpSp>
          <p:nvGrpSpPr>
            <p:cNvPr id="162" name="Grupo 62"/>
            <p:cNvGrpSpPr>
              <a:grpSpLocks/>
            </p:cNvGrpSpPr>
            <p:nvPr/>
          </p:nvGrpSpPr>
          <p:grpSpPr bwMode="auto">
            <a:xfrm>
              <a:off x="69850" y="5310188"/>
              <a:ext cx="9126538" cy="1070618"/>
              <a:chOff x="193675" y="5105400"/>
              <a:chExt cx="8713788" cy="1070618"/>
            </a:xfrm>
          </p:grpSpPr>
          <p:sp>
            <p:nvSpPr>
              <p:cNvPr id="164" name="Oval 6"/>
              <p:cNvSpPr>
                <a:spLocks noChangeArrowheads="1"/>
              </p:cNvSpPr>
              <p:nvPr/>
            </p:nvSpPr>
            <p:spPr bwMode="auto">
              <a:xfrm>
                <a:off x="193675" y="5105400"/>
                <a:ext cx="8713788" cy="430213"/>
              </a:xfrm>
              <a:prstGeom prst="roundRect">
                <a:avLst>
                  <a:gd name="adj" fmla="val 16667"/>
                </a:avLst>
              </a:prstGeom>
              <a:solidFill>
                <a:srgbClr val="00FFFF">
                  <a:alpha val="27451"/>
                </a:srgbClr>
              </a:solidFill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INTRA-ORÇAMENT.</a:t>
                </a:r>
              </a:p>
            </p:txBody>
          </p:sp>
          <p:sp>
            <p:nvSpPr>
              <p:cNvPr id="165" name="Text Box 18"/>
              <p:cNvSpPr txBox="1">
                <a:spLocks noChangeArrowheads="1"/>
              </p:cNvSpPr>
              <p:nvPr/>
            </p:nvSpPr>
            <p:spPr bwMode="auto">
              <a:xfrm>
                <a:off x="5848850" y="5122863"/>
                <a:ext cx="1821150" cy="47783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23.878,60</a:t>
                </a:r>
              </a:p>
            </p:txBody>
          </p:sp>
          <p:sp>
            <p:nvSpPr>
              <p:cNvPr id="166" name="Text Box 18"/>
              <p:cNvSpPr txBox="1">
                <a:spLocks noChangeArrowheads="1"/>
              </p:cNvSpPr>
              <p:nvPr/>
            </p:nvSpPr>
            <p:spPr bwMode="auto">
              <a:xfrm>
                <a:off x="3717794" y="5122863"/>
                <a:ext cx="1888307" cy="1053155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103.091,59</a:t>
                </a:r>
              </a:p>
              <a:p>
                <a:pPr algn="r">
                  <a:spcBef>
                    <a:spcPct val="50000"/>
                  </a:spcBef>
                </a:pP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63" name="Text Box 18"/>
            <p:cNvSpPr txBox="1">
              <a:spLocks noChangeArrowheads="1"/>
            </p:cNvSpPr>
            <p:nvPr/>
          </p:nvSpPr>
          <p:spPr bwMode="auto">
            <a:xfrm>
              <a:off x="8108487" y="5335771"/>
              <a:ext cx="988969" cy="47718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23,2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7" name="Grupo 4"/>
          <p:cNvGrpSpPr>
            <a:grpSpLocks/>
          </p:cNvGrpSpPr>
          <p:nvPr/>
        </p:nvGrpSpPr>
        <p:grpSpPr bwMode="auto">
          <a:xfrm>
            <a:off x="32067" y="2986613"/>
            <a:ext cx="9180513" cy="1814666"/>
            <a:chOff x="-36513" y="3532188"/>
            <a:chExt cx="9180513" cy="1511776"/>
          </a:xfrm>
        </p:grpSpPr>
        <p:sp>
          <p:nvSpPr>
            <p:cNvPr id="168" name="Rectangle 2"/>
            <p:cNvSpPr>
              <a:spLocks noChangeArrowheads="1"/>
            </p:cNvSpPr>
            <p:nvPr/>
          </p:nvSpPr>
          <p:spPr bwMode="auto">
            <a:xfrm>
              <a:off x="-36513" y="3532188"/>
              <a:ext cx="9180513" cy="1449490"/>
            </a:xfrm>
            <a:prstGeom prst="rect">
              <a:avLst/>
            </a:prstGeom>
            <a:solidFill>
              <a:srgbClr val="FFFF66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69" name="Grupo 72"/>
            <p:cNvGrpSpPr>
              <a:grpSpLocks/>
            </p:cNvGrpSpPr>
            <p:nvPr/>
          </p:nvGrpSpPr>
          <p:grpSpPr bwMode="auto">
            <a:xfrm>
              <a:off x="107950" y="3890612"/>
              <a:ext cx="8856538" cy="1153352"/>
              <a:chOff x="107950" y="3852518"/>
              <a:chExt cx="8856413" cy="1153331"/>
            </a:xfrm>
          </p:grpSpPr>
          <p:sp>
            <p:nvSpPr>
              <p:cNvPr id="170" name="Text Box 18"/>
              <p:cNvSpPr txBox="1">
                <a:spLocks noChangeArrowheads="1"/>
              </p:cNvSpPr>
              <p:nvPr/>
            </p:nvSpPr>
            <p:spPr bwMode="auto">
              <a:xfrm>
                <a:off x="8100480" y="3884995"/>
                <a:ext cx="863583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1,33</a:t>
                </a:r>
                <a:endParaRPr lang="pt-BR" altLang="pt-BR" sz="2500" dirty="0"/>
              </a:p>
            </p:txBody>
          </p:sp>
          <p:sp>
            <p:nvSpPr>
              <p:cNvPr id="171" name="Text Box 18"/>
              <p:cNvSpPr txBox="1">
                <a:spLocks noChangeArrowheads="1"/>
              </p:cNvSpPr>
              <p:nvPr/>
            </p:nvSpPr>
            <p:spPr bwMode="auto">
              <a:xfrm>
                <a:off x="7921375" y="4238029"/>
                <a:ext cx="1042688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-</a:t>
                </a:r>
                <a:endParaRPr lang="pt-BR" altLang="pt-BR" sz="2500" dirty="0"/>
              </a:p>
            </p:txBody>
          </p:sp>
          <p:sp>
            <p:nvSpPr>
              <p:cNvPr id="172" name="Text Box 18"/>
              <p:cNvSpPr txBox="1">
                <a:spLocks noChangeArrowheads="1"/>
              </p:cNvSpPr>
              <p:nvPr/>
            </p:nvSpPr>
            <p:spPr bwMode="auto">
              <a:xfrm>
                <a:off x="7921375" y="4608288"/>
                <a:ext cx="1042988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17,6</a:t>
                </a:r>
                <a:endParaRPr lang="pt-BR" altLang="pt-BR" sz="2500" dirty="0"/>
              </a:p>
            </p:txBody>
          </p:sp>
          <p:sp>
            <p:nvSpPr>
              <p:cNvPr id="173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3852518"/>
                <a:ext cx="26511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Investimentos</a:t>
                </a:r>
              </a:p>
            </p:txBody>
          </p:sp>
          <p:sp>
            <p:nvSpPr>
              <p:cNvPr id="174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235422"/>
                <a:ext cx="3671888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Inversões Financeiras</a:t>
                </a:r>
              </a:p>
            </p:txBody>
          </p:sp>
          <p:sp>
            <p:nvSpPr>
              <p:cNvPr id="175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548277"/>
                <a:ext cx="37433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Amortização da Dívida</a:t>
                </a:r>
              </a:p>
            </p:txBody>
          </p:sp>
          <p:sp>
            <p:nvSpPr>
              <p:cNvPr id="176" name="Text Box 18"/>
              <p:cNvSpPr txBox="1">
                <a:spLocks noChangeArrowheads="1"/>
              </p:cNvSpPr>
              <p:nvPr/>
            </p:nvSpPr>
            <p:spPr bwMode="auto">
              <a:xfrm>
                <a:off x="5651500" y="3889032"/>
                <a:ext cx="2233613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3.327,66</a:t>
                </a:r>
                <a:endParaRPr lang="pt-BR" altLang="pt-BR" sz="2500" dirty="0"/>
              </a:p>
            </p:txBody>
          </p:sp>
          <p:sp>
            <p:nvSpPr>
              <p:cNvPr id="177" name="Text Box 18"/>
              <p:cNvSpPr txBox="1">
                <a:spLocks noChangeArrowheads="1"/>
              </p:cNvSpPr>
              <p:nvPr/>
            </p:nvSpPr>
            <p:spPr bwMode="auto">
              <a:xfrm>
                <a:off x="5618163" y="4257163"/>
                <a:ext cx="2233612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-</a:t>
                </a:r>
                <a:endParaRPr lang="pt-BR" altLang="pt-BR" sz="2500" dirty="0"/>
              </a:p>
            </p:txBody>
          </p:sp>
          <p:sp>
            <p:nvSpPr>
              <p:cNvPr id="178" name="Text Box 18"/>
              <p:cNvSpPr txBox="1">
                <a:spLocks noChangeArrowheads="1"/>
              </p:cNvSpPr>
              <p:nvPr/>
            </p:nvSpPr>
            <p:spPr bwMode="auto">
              <a:xfrm>
                <a:off x="5578639" y="4608288"/>
                <a:ext cx="2233612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8.565,51</a:t>
                </a:r>
                <a:endParaRPr lang="pt-BR" altLang="pt-BR" sz="2500" dirty="0"/>
              </a:p>
            </p:txBody>
          </p:sp>
          <p:sp>
            <p:nvSpPr>
              <p:cNvPr id="179" name="Text Box 18"/>
              <p:cNvSpPr txBox="1">
                <a:spLocks noChangeArrowheads="1"/>
              </p:cNvSpPr>
              <p:nvPr/>
            </p:nvSpPr>
            <p:spPr bwMode="auto">
              <a:xfrm>
                <a:off x="3417888" y="3889032"/>
                <a:ext cx="22320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250.615,12</a:t>
                </a:r>
                <a:endParaRPr lang="pt-BR" altLang="pt-BR" sz="2500" dirty="0"/>
              </a:p>
            </p:txBody>
          </p:sp>
          <p:sp>
            <p:nvSpPr>
              <p:cNvPr id="180" name="Text Box 18"/>
              <p:cNvSpPr txBox="1">
                <a:spLocks noChangeArrowheads="1"/>
              </p:cNvSpPr>
              <p:nvPr/>
            </p:nvSpPr>
            <p:spPr bwMode="auto">
              <a:xfrm>
                <a:off x="3417888" y="4245062"/>
                <a:ext cx="22320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75,15</a:t>
                </a:r>
                <a:endParaRPr lang="pt-BR" altLang="pt-BR" sz="2500" dirty="0"/>
              </a:p>
            </p:txBody>
          </p:sp>
          <p:sp>
            <p:nvSpPr>
              <p:cNvPr id="181" name="Text Box 18"/>
              <p:cNvSpPr txBox="1">
                <a:spLocks noChangeArrowheads="1"/>
              </p:cNvSpPr>
              <p:nvPr/>
            </p:nvSpPr>
            <p:spPr bwMode="auto">
              <a:xfrm>
                <a:off x="3433763" y="4608288"/>
                <a:ext cx="22320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48.546,16</a:t>
                </a:r>
                <a:endParaRPr lang="pt-BR" altLang="pt-BR" sz="2500" dirty="0"/>
              </a:p>
            </p:txBody>
          </p:sp>
        </p:grpSp>
      </p:grpSp>
      <p:grpSp>
        <p:nvGrpSpPr>
          <p:cNvPr id="182" name="Grupo 70"/>
          <p:cNvGrpSpPr>
            <a:grpSpLocks/>
          </p:cNvGrpSpPr>
          <p:nvPr/>
        </p:nvGrpSpPr>
        <p:grpSpPr bwMode="auto">
          <a:xfrm>
            <a:off x="65976" y="2962799"/>
            <a:ext cx="9094787" cy="504825"/>
            <a:chOff x="11113" y="3531488"/>
            <a:chExt cx="9094787" cy="504056"/>
          </a:xfrm>
        </p:grpSpPr>
        <p:grpSp>
          <p:nvGrpSpPr>
            <p:cNvPr id="183" name="Grupo 66"/>
            <p:cNvGrpSpPr>
              <a:grpSpLocks/>
            </p:cNvGrpSpPr>
            <p:nvPr/>
          </p:nvGrpSpPr>
          <p:grpSpPr bwMode="auto">
            <a:xfrm>
              <a:off x="11113" y="3531488"/>
              <a:ext cx="9094787" cy="504056"/>
              <a:chOff x="11113" y="3420244"/>
              <a:chExt cx="9094787" cy="504056"/>
            </a:xfrm>
          </p:grpSpPr>
          <p:sp>
            <p:nvSpPr>
              <p:cNvPr id="185" name="Oval 6"/>
              <p:cNvSpPr>
                <a:spLocks noChangeArrowheads="1"/>
              </p:cNvSpPr>
              <p:nvPr/>
            </p:nvSpPr>
            <p:spPr bwMode="auto">
              <a:xfrm>
                <a:off x="11113" y="3420244"/>
                <a:ext cx="9094787" cy="430212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CAPITAL</a:t>
                </a:r>
              </a:p>
            </p:txBody>
          </p:sp>
          <p:sp>
            <p:nvSpPr>
              <p:cNvPr id="186" name="Text Box 18"/>
              <p:cNvSpPr txBox="1">
                <a:spLocks noChangeArrowheads="1"/>
              </p:cNvSpPr>
              <p:nvPr/>
            </p:nvSpPr>
            <p:spPr bwMode="auto">
              <a:xfrm>
                <a:off x="5579987" y="3446462"/>
                <a:ext cx="2331274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11.893,17</a:t>
                </a:r>
              </a:p>
            </p:txBody>
          </p:sp>
          <p:sp>
            <p:nvSpPr>
              <p:cNvPr id="187" name="Text Box 18"/>
              <p:cNvSpPr txBox="1">
                <a:spLocks noChangeArrowheads="1"/>
              </p:cNvSpPr>
              <p:nvPr/>
            </p:nvSpPr>
            <p:spPr bwMode="auto">
              <a:xfrm>
                <a:off x="3322380" y="3446462"/>
                <a:ext cx="2329618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299.161,29</a:t>
                </a:r>
              </a:p>
            </p:txBody>
          </p:sp>
        </p:grpSp>
        <p:sp>
          <p:nvSpPr>
            <p:cNvPr id="184" name="Text Box 18"/>
            <p:cNvSpPr txBox="1">
              <a:spLocks noChangeArrowheads="1"/>
            </p:cNvSpPr>
            <p:nvPr/>
          </p:nvSpPr>
          <p:spPr bwMode="auto">
            <a:xfrm>
              <a:off x="8101013" y="3542467"/>
              <a:ext cx="863600" cy="476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3,9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8" name="Text Box 16"/>
          <p:cNvSpPr txBox="1">
            <a:spLocks noChangeArrowheads="1"/>
          </p:cNvSpPr>
          <p:nvPr/>
        </p:nvSpPr>
        <p:spPr bwMode="auto">
          <a:xfrm>
            <a:off x="320619" y="567897"/>
            <a:ext cx="23038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</a:t>
            </a:r>
            <a:r>
              <a:rPr lang="pt-BR" alt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correntes</a:t>
            </a:r>
            <a:endParaRPr lang="en-US" alt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189" name="Grupo 188"/>
          <p:cNvGrpSpPr/>
          <p:nvPr/>
        </p:nvGrpSpPr>
        <p:grpSpPr>
          <a:xfrm>
            <a:off x="176530" y="4747467"/>
            <a:ext cx="8856663" cy="481733"/>
            <a:chOff x="176530" y="4747467"/>
            <a:chExt cx="8856663" cy="481733"/>
          </a:xfrm>
        </p:grpSpPr>
        <p:sp>
          <p:nvSpPr>
            <p:cNvPr id="190" name="Text Box 13"/>
            <p:cNvSpPr txBox="1">
              <a:spLocks noChangeArrowheads="1"/>
            </p:cNvSpPr>
            <p:nvPr/>
          </p:nvSpPr>
          <p:spPr bwMode="auto">
            <a:xfrm>
              <a:off x="176530" y="4752146"/>
              <a:ext cx="37433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RESERVA CONTING.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1" name="Text Box 18"/>
            <p:cNvSpPr txBox="1">
              <a:spLocks noChangeArrowheads="1"/>
            </p:cNvSpPr>
            <p:nvPr/>
          </p:nvSpPr>
          <p:spPr bwMode="auto">
            <a:xfrm>
              <a:off x="8169593" y="4747467"/>
              <a:ext cx="86360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2" name="Retângulo 191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DESPESAS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193" name="Text Box 18"/>
          <p:cNvSpPr txBox="1">
            <a:spLocks noChangeArrowheads="1"/>
          </p:cNvSpPr>
          <p:nvPr/>
        </p:nvSpPr>
        <p:spPr bwMode="auto">
          <a:xfrm>
            <a:off x="8169593" y="5765372"/>
            <a:ext cx="86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31,4</a:t>
            </a:r>
            <a:endParaRPr lang="pt-BR" altLang="pt-B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4" name="Grupo 87"/>
          <p:cNvGrpSpPr>
            <a:grpSpLocks/>
          </p:cNvGrpSpPr>
          <p:nvPr/>
        </p:nvGrpSpPr>
        <p:grpSpPr bwMode="auto">
          <a:xfrm>
            <a:off x="297180" y="5752672"/>
            <a:ext cx="7605713" cy="488950"/>
            <a:chOff x="209868" y="6612458"/>
            <a:chExt cx="7605066" cy="488950"/>
          </a:xfrm>
        </p:grpSpPr>
        <p:sp>
          <p:nvSpPr>
            <p:cNvPr id="195" name="Text Box 20"/>
            <p:cNvSpPr txBox="1">
              <a:spLocks noChangeArrowheads="1"/>
            </p:cNvSpPr>
            <p:nvPr/>
          </p:nvSpPr>
          <p:spPr bwMode="auto">
            <a:xfrm>
              <a:off x="3132158" y="6612458"/>
              <a:ext cx="2522538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2.820.024,21</a:t>
              </a:r>
            </a:p>
          </p:txBody>
        </p:sp>
        <p:sp>
          <p:nvSpPr>
            <p:cNvPr id="196" name="Oval 6"/>
            <p:cNvSpPr>
              <a:spLocks noChangeArrowheads="1"/>
            </p:cNvSpPr>
            <p:nvPr/>
          </p:nvSpPr>
          <p:spPr bwMode="auto">
            <a:xfrm>
              <a:off x="209868" y="6671196"/>
              <a:ext cx="3814762" cy="43021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O T A L</a:t>
              </a:r>
            </a:p>
          </p:txBody>
        </p:sp>
        <p:sp>
          <p:nvSpPr>
            <p:cNvPr id="197" name="Text Box 20"/>
            <p:cNvSpPr txBox="1">
              <a:spLocks noChangeArrowheads="1"/>
            </p:cNvSpPr>
            <p:nvPr/>
          </p:nvSpPr>
          <p:spPr bwMode="auto">
            <a:xfrm>
              <a:off x="5292397" y="6612458"/>
              <a:ext cx="2522537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664,015,10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206865"/>
            <a:ext cx="6984776" cy="5435082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</p:spPr>
      </p:pic>
      <p:grpSp>
        <p:nvGrpSpPr>
          <p:cNvPr id="69" name="Grupo 65"/>
          <p:cNvGrpSpPr>
            <a:grpSpLocks/>
          </p:cNvGrpSpPr>
          <p:nvPr/>
        </p:nvGrpSpPr>
        <p:grpSpPr bwMode="auto">
          <a:xfrm>
            <a:off x="3613467" y="610759"/>
            <a:ext cx="2145210" cy="5832475"/>
            <a:chOff x="3988167" y="935038"/>
            <a:chExt cx="2597482" cy="5832475"/>
          </a:xfrm>
          <a:solidFill>
            <a:schemeClr val="bg1">
              <a:lumMod val="50000"/>
              <a:alpha val="27843"/>
            </a:schemeClr>
          </a:solidFill>
        </p:grpSpPr>
        <p:sp>
          <p:nvSpPr>
            <p:cNvPr id="70" name="Rectangle 4"/>
            <p:cNvSpPr>
              <a:spLocks noChangeArrowheads="1"/>
            </p:cNvSpPr>
            <p:nvPr/>
          </p:nvSpPr>
          <p:spPr bwMode="auto">
            <a:xfrm>
              <a:off x="4011613" y="935038"/>
              <a:ext cx="2527300" cy="58324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Oval 6"/>
            <p:cNvSpPr>
              <a:spLocks noChangeArrowheads="1"/>
            </p:cNvSpPr>
            <p:nvPr/>
          </p:nvSpPr>
          <p:spPr bwMode="auto">
            <a:xfrm>
              <a:off x="3988167" y="950913"/>
              <a:ext cx="2597482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17. Atualizada</a:t>
              </a: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972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1188"/>
            <a:ext cx="9108504" cy="63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Elipse 22"/>
          <p:cNvSpPr/>
          <p:nvPr/>
        </p:nvSpPr>
        <p:spPr bwMode="auto">
          <a:xfrm>
            <a:off x="2884363" y="5306913"/>
            <a:ext cx="1079500" cy="714375"/>
          </a:xfrm>
          <a:prstGeom prst="ellipse">
            <a:avLst/>
          </a:prstGeom>
          <a:solidFill>
            <a:srgbClr val="4F81B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Obrigat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4" name="Elipse 23"/>
          <p:cNvSpPr/>
          <p:nvPr/>
        </p:nvSpPr>
        <p:spPr bwMode="auto">
          <a:xfrm>
            <a:off x="1908000" y="1268760"/>
            <a:ext cx="1727896" cy="1080120"/>
          </a:xfrm>
          <a:prstGeom prst="ellipse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Elipse 24"/>
          <p:cNvSpPr/>
          <p:nvPr/>
        </p:nvSpPr>
        <p:spPr bwMode="auto">
          <a:xfrm>
            <a:off x="611263" y="2348880"/>
            <a:ext cx="1440457" cy="990369"/>
          </a:xfrm>
          <a:prstGeom prst="ellipse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Elipse 25"/>
          <p:cNvSpPr/>
          <p:nvPr/>
        </p:nvSpPr>
        <p:spPr bwMode="auto">
          <a:xfrm>
            <a:off x="35496" y="5123279"/>
            <a:ext cx="1368152" cy="1258049"/>
          </a:xfrm>
          <a:prstGeom prst="ellipse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Elipse 26"/>
          <p:cNvSpPr/>
          <p:nvPr/>
        </p:nvSpPr>
        <p:spPr bwMode="auto">
          <a:xfrm>
            <a:off x="3635896" y="557786"/>
            <a:ext cx="1851869" cy="926997"/>
          </a:xfrm>
          <a:prstGeom prst="ellipse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Elipse 27"/>
          <p:cNvSpPr/>
          <p:nvPr/>
        </p:nvSpPr>
        <p:spPr bwMode="auto">
          <a:xfrm>
            <a:off x="4970651" y="1508324"/>
            <a:ext cx="1670531" cy="1306512"/>
          </a:xfrm>
          <a:prstGeom prst="ellipse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Elipse 28"/>
          <p:cNvSpPr/>
          <p:nvPr/>
        </p:nvSpPr>
        <p:spPr bwMode="auto">
          <a:xfrm>
            <a:off x="7020272" y="996564"/>
            <a:ext cx="1751013" cy="1136292"/>
          </a:xfrm>
          <a:prstGeom prst="ellipse">
            <a:avLst/>
          </a:prstGeom>
          <a:solidFill>
            <a:srgbClr val="FF9900">
              <a:alpha val="3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Elipse 29"/>
          <p:cNvSpPr/>
          <p:nvPr/>
        </p:nvSpPr>
        <p:spPr bwMode="auto">
          <a:xfrm>
            <a:off x="6948264" y="2420888"/>
            <a:ext cx="1800225" cy="1008112"/>
          </a:xfrm>
          <a:prstGeom prst="ellipse">
            <a:avLst/>
          </a:prstGeom>
          <a:solidFill>
            <a:srgbClr val="FF9900">
              <a:alpha val="3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Elipse 30"/>
          <p:cNvSpPr/>
          <p:nvPr/>
        </p:nvSpPr>
        <p:spPr bwMode="auto">
          <a:xfrm>
            <a:off x="7046560" y="3459480"/>
            <a:ext cx="1800225" cy="920864"/>
          </a:xfrm>
          <a:prstGeom prst="ellipse">
            <a:avLst/>
          </a:prstGeom>
          <a:solidFill>
            <a:srgbClr val="FF9900">
              <a:alpha val="3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Elipse 31"/>
          <p:cNvSpPr/>
          <p:nvPr/>
        </p:nvSpPr>
        <p:spPr bwMode="auto">
          <a:xfrm>
            <a:off x="7092280" y="4509120"/>
            <a:ext cx="1800200" cy="1289407"/>
          </a:xfrm>
          <a:prstGeom prst="ellipse">
            <a:avLst/>
          </a:prstGeom>
          <a:solidFill>
            <a:srgbClr val="FF9900">
              <a:alpha val="3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5651525" y="5517233"/>
            <a:ext cx="1728787" cy="1152127"/>
          </a:xfrm>
          <a:prstGeom prst="ellipse">
            <a:avLst/>
          </a:prstGeom>
          <a:solidFill>
            <a:srgbClr val="FF9900">
              <a:alpha val="3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Elipse 33"/>
          <p:cNvSpPr/>
          <p:nvPr/>
        </p:nvSpPr>
        <p:spPr bwMode="auto">
          <a:xfrm>
            <a:off x="3963863" y="5311675"/>
            <a:ext cx="1184275" cy="709613"/>
          </a:xfrm>
          <a:prstGeom prst="ellipse">
            <a:avLst/>
          </a:prstGeom>
          <a:solidFill>
            <a:schemeClr val="accent6">
              <a:lumMod val="75000"/>
              <a:alpha val="49804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Discric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DESPESAS por função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4716016" y="6413266"/>
            <a:ext cx="428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R$ </a:t>
            </a:r>
            <a:r>
              <a:rPr lang="pt-BR" sz="2000" b="1" dirty="0"/>
              <a:t>milhões </a:t>
            </a:r>
            <a:r>
              <a:rPr lang="pt-BR" sz="2000" b="1" dirty="0" smtClean="0"/>
              <a:t>correntes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42956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41313"/>
            <a:ext cx="8997494" cy="617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21732" y="5746563"/>
            <a:ext cx="4612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</a:rPr>
              <a:t>R$ </a:t>
            </a:r>
            <a:r>
              <a:rPr lang="pt-BR" sz="3000" b="1" dirty="0">
                <a:solidFill>
                  <a:schemeClr val="bg1"/>
                </a:solidFill>
              </a:rPr>
              <a:t>milhões </a:t>
            </a:r>
            <a:r>
              <a:rPr lang="pt-BR" sz="3000" b="1" dirty="0" smtClean="0">
                <a:solidFill>
                  <a:schemeClr val="bg1"/>
                </a:solidFill>
              </a:rPr>
              <a:t>correntes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268016" y="125412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DESPESAS por função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539552" y="1052736"/>
            <a:ext cx="2016224" cy="1800200"/>
          </a:xfrm>
          <a:prstGeom prst="ellipse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6948264" y="4581128"/>
            <a:ext cx="1944216" cy="1989610"/>
          </a:xfrm>
          <a:prstGeom prst="ellipse">
            <a:avLst/>
          </a:prstGeom>
          <a:noFill/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74132" y="5898963"/>
            <a:ext cx="4612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R$ </a:t>
            </a:r>
            <a:r>
              <a:rPr lang="pt-BR" sz="3000" b="1" dirty="0"/>
              <a:t>milhões </a:t>
            </a:r>
            <a:r>
              <a:rPr lang="pt-BR" sz="3000" b="1" dirty="0" smtClean="0"/>
              <a:t>correntes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167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 smtClean="0"/>
                <a:t>Secretaria Municipal da Fazenda</a:t>
              </a:r>
              <a:endParaRPr lang="pt-BR" sz="3200" b="1" spc="430" dirty="0"/>
            </a:p>
          </p:txBody>
        </p:sp>
      </p:grpSp>
      <p:pic>
        <p:nvPicPr>
          <p:cNvPr id="45058" name="Picture 2" descr="Resultado de imagem para balanço orçamentár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5439"/>
            <a:ext cx="5472608" cy="492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3922920" y="3645396"/>
            <a:ext cx="5107717" cy="286776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BALANÇO</a:t>
            </a:r>
          </a:p>
          <a:p>
            <a:pPr algn="ctr">
              <a:defRPr/>
            </a:pPr>
            <a:r>
              <a:rPr lang="pt-BR" sz="4800" b="1" spc="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ORÇAMENTÁRIO</a:t>
            </a:r>
            <a:endParaRPr lang="pt-BR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8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AutoShape 2"/>
          <p:cNvSpPr>
            <a:spLocks noChangeAspect="1" noChangeArrowheads="1" noTextEdit="1"/>
          </p:cNvSpPr>
          <p:nvPr/>
        </p:nvSpPr>
        <p:spPr bwMode="auto">
          <a:xfrm>
            <a:off x="1" y="845257"/>
            <a:ext cx="8986335" cy="596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61" name="Grupo 60"/>
          <p:cNvGrpSpPr/>
          <p:nvPr/>
        </p:nvGrpSpPr>
        <p:grpSpPr>
          <a:xfrm>
            <a:off x="153990" y="5591714"/>
            <a:ext cx="8733354" cy="1111513"/>
            <a:chOff x="153990" y="5591714"/>
            <a:chExt cx="8733354" cy="1111513"/>
          </a:xfrm>
        </p:grpSpPr>
        <p:sp>
          <p:nvSpPr>
            <p:cNvPr id="62" name="Rectangle 48"/>
            <p:cNvSpPr>
              <a:spLocks noChangeArrowheads="1"/>
            </p:cNvSpPr>
            <p:nvPr/>
          </p:nvSpPr>
          <p:spPr bwMode="auto">
            <a:xfrm>
              <a:off x="164989" y="5621755"/>
              <a:ext cx="5708578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SUPERÁVIT  ORÇAMENTÁRIO </a:t>
              </a:r>
            </a:p>
          </p:txBody>
        </p:sp>
        <p:sp>
          <p:nvSpPr>
            <p:cNvPr id="63" name="Rectangle 50"/>
            <p:cNvSpPr>
              <a:spLocks noChangeArrowheads="1"/>
            </p:cNvSpPr>
            <p:nvPr/>
          </p:nvSpPr>
          <p:spPr bwMode="auto">
            <a:xfrm>
              <a:off x="4663656" y="5691850"/>
              <a:ext cx="65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pt-BR" sz="2300" b="1" i="0" u="none" strike="noStrike" baseline="0">
                <a:latin typeface="Arial"/>
                <a:cs typeface="Arial"/>
              </a:endParaRPr>
            </a:p>
          </p:txBody>
        </p:sp>
        <p:sp>
          <p:nvSpPr>
            <p:cNvPr id="64" name="Rectangle 51"/>
            <p:cNvSpPr>
              <a:spLocks noChangeArrowheads="1"/>
            </p:cNvSpPr>
            <p:nvPr/>
          </p:nvSpPr>
          <p:spPr bwMode="auto">
            <a:xfrm>
              <a:off x="4927636" y="5691850"/>
              <a:ext cx="65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pt-BR" sz="2300" b="1" i="0" u="none" strike="noStrike" baseline="0">
                <a:latin typeface="Arial"/>
                <a:cs typeface="Arial"/>
              </a:endParaRPr>
            </a:p>
          </p:txBody>
        </p:sp>
        <p:sp>
          <p:nvSpPr>
            <p:cNvPr id="65" name="Rectangle 54"/>
            <p:cNvSpPr>
              <a:spLocks noChangeArrowheads="1"/>
            </p:cNvSpPr>
            <p:nvPr/>
          </p:nvSpPr>
          <p:spPr bwMode="auto">
            <a:xfrm>
              <a:off x="6660232" y="5591714"/>
              <a:ext cx="19203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220.878,18</a:t>
              </a:r>
              <a:endParaRPr lang="pt-BR" sz="30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66" name="Rectangle 55"/>
            <p:cNvSpPr>
              <a:spLocks noChangeArrowheads="1"/>
            </p:cNvSpPr>
            <p:nvPr/>
          </p:nvSpPr>
          <p:spPr bwMode="auto">
            <a:xfrm>
              <a:off x="186987" y="6242600"/>
              <a:ext cx="1682875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>
                  <a:latin typeface="Arial"/>
                  <a:cs typeface="Arial"/>
                </a:rPr>
                <a:t>T O T A L</a:t>
              </a:r>
            </a:p>
          </p:txBody>
        </p:sp>
        <p:sp>
          <p:nvSpPr>
            <p:cNvPr id="67" name="Rectangle 56"/>
            <p:cNvSpPr>
              <a:spLocks noChangeArrowheads="1"/>
            </p:cNvSpPr>
            <p:nvPr/>
          </p:nvSpPr>
          <p:spPr bwMode="auto">
            <a:xfrm>
              <a:off x="6663057" y="6222572"/>
              <a:ext cx="19203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rtl="0">
                <a:defRPr sz="1000"/>
              </a:pPr>
              <a:r>
                <a:rPr lang="pt-BR" sz="3000" b="1" dirty="0" smtClean="0">
                  <a:latin typeface="Arial"/>
                  <a:cs typeface="Arial"/>
                </a:rPr>
                <a:t>884.893,29</a:t>
              </a:r>
              <a:endParaRPr lang="pt-BR" sz="30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68" name="Line 57"/>
            <p:cNvSpPr>
              <a:spLocks noChangeShapeType="1"/>
            </p:cNvSpPr>
            <p:nvPr/>
          </p:nvSpPr>
          <p:spPr bwMode="auto">
            <a:xfrm>
              <a:off x="153990" y="6122436"/>
              <a:ext cx="8733354" cy="0"/>
            </a:xfrm>
            <a:prstGeom prst="line">
              <a:avLst/>
            </a:prstGeom>
            <a:noFill/>
            <a:ln w="476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107504" y="620688"/>
            <a:ext cx="8768840" cy="2477634"/>
            <a:chOff x="107504" y="620688"/>
            <a:chExt cx="8768840" cy="2477634"/>
          </a:xfrm>
        </p:grpSpPr>
        <p:sp>
          <p:nvSpPr>
            <p:cNvPr id="70" name="Rectangle 4"/>
            <p:cNvSpPr>
              <a:spLocks noChangeArrowheads="1"/>
            </p:cNvSpPr>
            <p:nvPr/>
          </p:nvSpPr>
          <p:spPr bwMode="auto">
            <a:xfrm>
              <a:off x="153990" y="1456088"/>
              <a:ext cx="8700356" cy="1642234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71" name="Imagem 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90" y="1466102"/>
              <a:ext cx="8700356" cy="1632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Rectangle 6"/>
            <p:cNvSpPr>
              <a:spLocks noChangeArrowheads="1"/>
            </p:cNvSpPr>
            <p:nvPr/>
          </p:nvSpPr>
          <p:spPr bwMode="auto">
            <a:xfrm>
              <a:off x="153990" y="1466102"/>
              <a:ext cx="8700356" cy="163222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Rectangle 7"/>
            <p:cNvSpPr>
              <a:spLocks noChangeArrowheads="1"/>
            </p:cNvSpPr>
            <p:nvPr/>
          </p:nvSpPr>
          <p:spPr bwMode="auto">
            <a:xfrm>
              <a:off x="230984" y="1516170"/>
              <a:ext cx="1935857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latin typeface="Arial"/>
                  <a:cs typeface="Arial"/>
                </a:rPr>
                <a:t>CORRENTES</a:t>
              </a:r>
            </a:p>
          </p:txBody>
        </p:sp>
        <p:sp>
          <p:nvSpPr>
            <p:cNvPr id="74" name="Line 9"/>
            <p:cNvSpPr>
              <a:spLocks noChangeShapeType="1"/>
            </p:cNvSpPr>
            <p:nvPr/>
          </p:nvSpPr>
          <p:spPr bwMode="auto">
            <a:xfrm>
              <a:off x="131991" y="2637695"/>
              <a:ext cx="8744353" cy="0"/>
            </a:xfrm>
            <a:prstGeom prst="line">
              <a:avLst/>
            </a:prstGeom>
            <a:noFill/>
            <a:ln w="476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10"/>
            <p:cNvSpPr>
              <a:spLocks/>
            </p:cNvSpPr>
            <p:nvPr/>
          </p:nvSpPr>
          <p:spPr bwMode="auto">
            <a:xfrm>
              <a:off x="5048627" y="925366"/>
              <a:ext cx="3739723" cy="420572"/>
            </a:xfrm>
            <a:custGeom>
              <a:avLst/>
              <a:gdLst>
                <a:gd name="T0" fmla="*/ 0 w 9788"/>
                <a:gd name="T1" fmla="*/ 182 h 1092"/>
                <a:gd name="T2" fmla="*/ 182 w 9788"/>
                <a:gd name="T3" fmla="*/ 0 h 1092"/>
                <a:gd name="T4" fmla="*/ 9606 w 9788"/>
                <a:gd name="T5" fmla="*/ 0 h 1092"/>
                <a:gd name="T6" fmla="*/ 9788 w 9788"/>
                <a:gd name="T7" fmla="*/ 182 h 1092"/>
                <a:gd name="T8" fmla="*/ 9788 w 9788"/>
                <a:gd name="T9" fmla="*/ 910 h 1092"/>
                <a:gd name="T10" fmla="*/ 9606 w 9788"/>
                <a:gd name="T11" fmla="*/ 1092 h 1092"/>
                <a:gd name="T12" fmla="*/ 182 w 9788"/>
                <a:gd name="T13" fmla="*/ 1092 h 1092"/>
                <a:gd name="T14" fmla="*/ 0 w 9788"/>
                <a:gd name="T15" fmla="*/ 910 h 1092"/>
                <a:gd name="T16" fmla="*/ 0 w 9788"/>
                <a:gd name="T17" fmla="*/ 18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88" h="1092">
                  <a:moveTo>
                    <a:pt x="0" y="182"/>
                  </a:moveTo>
                  <a:cubicBezTo>
                    <a:pt x="0" y="82"/>
                    <a:pt x="82" y="0"/>
                    <a:pt x="182" y="0"/>
                  </a:cubicBezTo>
                  <a:lnTo>
                    <a:pt x="9606" y="0"/>
                  </a:lnTo>
                  <a:cubicBezTo>
                    <a:pt x="9707" y="0"/>
                    <a:pt x="9788" y="82"/>
                    <a:pt x="9788" y="182"/>
                  </a:cubicBezTo>
                  <a:lnTo>
                    <a:pt x="9788" y="910"/>
                  </a:lnTo>
                  <a:cubicBezTo>
                    <a:pt x="9788" y="1011"/>
                    <a:pt x="9707" y="1092"/>
                    <a:pt x="9606" y="1092"/>
                  </a:cubicBezTo>
                  <a:lnTo>
                    <a:pt x="182" y="1092"/>
                  </a:lnTo>
                  <a:cubicBezTo>
                    <a:pt x="82" y="1092"/>
                    <a:pt x="0" y="1011"/>
                    <a:pt x="0" y="910"/>
                  </a:cubicBezTo>
                  <a:lnTo>
                    <a:pt x="0" y="18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11"/>
            <p:cNvSpPr>
              <a:spLocks/>
            </p:cNvSpPr>
            <p:nvPr/>
          </p:nvSpPr>
          <p:spPr bwMode="auto">
            <a:xfrm>
              <a:off x="5048627" y="925366"/>
              <a:ext cx="3739723" cy="410559"/>
            </a:xfrm>
            <a:custGeom>
              <a:avLst/>
              <a:gdLst>
                <a:gd name="T0" fmla="*/ 0 w 9788"/>
                <a:gd name="T1" fmla="*/ 182 h 1092"/>
                <a:gd name="T2" fmla="*/ 182 w 9788"/>
                <a:gd name="T3" fmla="*/ 0 h 1092"/>
                <a:gd name="T4" fmla="*/ 9606 w 9788"/>
                <a:gd name="T5" fmla="*/ 0 h 1092"/>
                <a:gd name="T6" fmla="*/ 9788 w 9788"/>
                <a:gd name="T7" fmla="*/ 182 h 1092"/>
                <a:gd name="T8" fmla="*/ 9788 w 9788"/>
                <a:gd name="T9" fmla="*/ 910 h 1092"/>
                <a:gd name="T10" fmla="*/ 9606 w 9788"/>
                <a:gd name="T11" fmla="*/ 1092 h 1092"/>
                <a:gd name="T12" fmla="*/ 182 w 9788"/>
                <a:gd name="T13" fmla="*/ 1092 h 1092"/>
                <a:gd name="T14" fmla="*/ 0 w 9788"/>
                <a:gd name="T15" fmla="*/ 910 h 1092"/>
                <a:gd name="T16" fmla="*/ 0 w 9788"/>
                <a:gd name="T17" fmla="*/ 18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88" h="1092">
                  <a:moveTo>
                    <a:pt x="0" y="182"/>
                  </a:moveTo>
                  <a:cubicBezTo>
                    <a:pt x="0" y="82"/>
                    <a:pt x="82" y="0"/>
                    <a:pt x="182" y="0"/>
                  </a:cubicBezTo>
                  <a:lnTo>
                    <a:pt x="9606" y="0"/>
                  </a:lnTo>
                  <a:cubicBezTo>
                    <a:pt x="9707" y="0"/>
                    <a:pt x="9788" y="82"/>
                    <a:pt x="9788" y="182"/>
                  </a:cubicBezTo>
                  <a:lnTo>
                    <a:pt x="9788" y="910"/>
                  </a:lnTo>
                  <a:cubicBezTo>
                    <a:pt x="9788" y="1011"/>
                    <a:pt x="9707" y="1092"/>
                    <a:pt x="9606" y="1092"/>
                  </a:cubicBezTo>
                  <a:lnTo>
                    <a:pt x="182" y="1092"/>
                  </a:lnTo>
                  <a:cubicBezTo>
                    <a:pt x="82" y="1092"/>
                    <a:pt x="0" y="1011"/>
                    <a:pt x="0" y="910"/>
                  </a:cubicBezTo>
                  <a:lnTo>
                    <a:pt x="0" y="182"/>
                  </a:lnTo>
                  <a:close/>
                </a:path>
              </a:pathLst>
            </a:custGeom>
            <a:noFill/>
            <a:ln w="47625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Rectangle 13"/>
            <p:cNvSpPr>
              <a:spLocks noChangeArrowheads="1"/>
            </p:cNvSpPr>
            <p:nvPr/>
          </p:nvSpPr>
          <p:spPr bwMode="auto">
            <a:xfrm>
              <a:off x="5433599" y="955407"/>
              <a:ext cx="324476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1000"/>
              </a:pPr>
              <a:r>
                <a:rPr lang="pt-BR" sz="2300" b="1" dirty="0">
                  <a:cs typeface="Arial"/>
                </a:rPr>
                <a:t>Realizada </a:t>
              </a:r>
              <a:r>
                <a:rPr lang="pt-BR" sz="2300" b="1" dirty="0" smtClean="0">
                  <a:latin typeface="Arial"/>
                  <a:cs typeface="Arial"/>
                </a:rPr>
                <a:t>até </a:t>
              </a:r>
              <a:r>
                <a:rPr lang="pt-BR" sz="2300" b="1" dirty="0" err="1" smtClean="0">
                  <a:latin typeface="Arial"/>
                  <a:cs typeface="Arial"/>
                </a:rPr>
                <a:t>abr</a:t>
              </a:r>
              <a:r>
                <a:rPr lang="pt-BR" sz="2300" b="1" dirty="0" smtClean="0">
                  <a:latin typeface="Arial"/>
                  <a:cs typeface="Arial"/>
                </a:rPr>
                <a:t>/2017</a:t>
              </a:r>
              <a:endParaRPr lang="pt-BR" sz="23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78" name="Rectangle 14"/>
            <p:cNvSpPr>
              <a:spLocks noChangeArrowheads="1"/>
            </p:cNvSpPr>
            <p:nvPr/>
          </p:nvSpPr>
          <p:spPr bwMode="auto">
            <a:xfrm>
              <a:off x="263981" y="1876660"/>
              <a:ext cx="1308903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latin typeface="Arial"/>
                  <a:cs typeface="Arial"/>
                </a:rPr>
                <a:t>CAPITAL</a:t>
              </a:r>
            </a:p>
          </p:txBody>
        </p:sp>
        <p:sp>
          <p:nvSpPr>
            <p:cNvPr id="79" name="Rectangle 16"/>
            <p:cNvSpPr>
              <a:spLocks noChangeArrowheads="1"/>
            </p:cNvSpPr>
            <p:nvPr/>
          </p:nvSpPr>
          <p:spPr bwMode="auto">
            <a:xfrm>
              <a:off x="263981" y="2227137"/>
              <a:ext cx="945930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latin typeface="Arial"/>
                  <a:cs typeface="Arial"/>
                </a:rPr>
                <a:t>INTRA</a:t>
              </a:r>
            </a:p>
          </p:txBody>
        </p:sp>
        <p:sp>
          <p:nvSpPr>
            <p:cNvPr id="80" name="Rectangle 18"/>
            <p:cNvSpPr>
              <a:spLocks noChangeArrowheads="1"/>
            </p:cNvSpPr>
            <p:nvPr/>
          </p:nvSpPr>
          <p:spPr bwMode="auto">
            <a:xfrm>
              <a:off x="1199067" y="2227137"/>
              <a:ext cx="29254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- ORÇAMENTÁRIAS</a:t>
              </a:r>
              <a:endParaRPr lang="pt-BR" sz="24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81" name="Rectangle 19"/>
            <p:cNvSpPr>
              <a:spLocks noChangeArrowheads="1"/>
            </p:cNvSpPr>
            <p:nvPr/>
          </p:nvSpPr>
          <p:spPr bwMode="auto">
            <a:xfrm>
              <a:off x="7226466" y="2267191"/>
              <a:ext cx="13705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36.225,15</a:t>
              </a:r>
              <a:endParaRPr lang="pt-BR" sz="24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82" name="Rectangle 21"/>
            <p:cNvSpPr>
              <a:spLocks noChangeArrowheads="1"/>
            </p:cNvSpPr>
            <p:nvPr/>
          </p:nvSpPr>
          <p:spPr bwMode="auto">
            <a:xfrm>
              <a:off x="7062359" y="2677750"/>
              <a:ext cx="15420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884.893,29</a:t>
              </a:r>
              <a:endParaRPr lang="pt-BR" sz="24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83" name="Rectangle 22"/>
            <p:cNvSpPr>
              <a:spLocks noChangeArrowheads="1"/>
            </p:cNvSpPr>
            <p:nvPr/>
          </p:nvSpPr>
          <p:spPr bwMode="auto">
            <a:xfrm>
              <a:off x="263981" y="965420"/>
              <a:ext cx="1660877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>
                  <a:latin typeface="Arial"/>
                  <a:cs typeface="Arial"/>
                </a:rPr>
                <a:t>RECEITA</a:t>
              </a:r>
            </a:p>
          </p:txBody>
        </p:sp>
        <p:sp>
          <p:nvSpPr>
            <p:cNvPr id="84" name="Rectangle 27"/>
            <p:cNvSpPr>
              <a:spLocks noChangeArrowheads="1"/>
            </p:cNvSpPr>
            <p:nvPr/>
          </p:nvSpPr>
          <p:spPr bwMode="auto">
            <a:xfrm>
              <a:off x="7077040" y="1486129"/>
              <a:ext cx="15420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843.247,86</a:t>
              </a:r>
              <a:endParaRPr lang="pt-BR" sz="24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85" name="Rectangle 29"/>
            <p:cNvSpPr>
              <a:spLocks noChangeArrowheads="1"/>
            </p:cNvSpPr>
            <p:nvPr/>
          </p:nvSpPr>
          <p:spPr bwMode="auto">
            <a:xfrm>
              <a:off x="7405402" y="1856633"/>
              <a:ext cx="11990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5.420,28</a:t>
              </a:r>
              <a:endParaRPr lang="pt-BR" sz="24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86" name="Rectangle 58"/>
            <p:cNvSpPr>
              <a:spLocks noChangeArrowheads="1"/>
            </p:cNvSpPr>
            <p:nvPr/>
          </p:nvSpPr>
          <p:spPr bwMode="auto">
            <a:xfrm>
              <a:off x="107504" y="620688"/>
              <a:ext cx="223779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1900" b="1" i="0" u="none" strike="noStrike" baseline="0" dirty="0">
                  <a:latin typeface="Tahoma"/>
                  <a:ea typeface="Tahoma"/>
                  <a:cs typeface="Tahoma"/>
                </a:rPr>
                <a:t>R$ mil (correntes)</a:t>
              </a:r>
            </a:p>
          </p:txBody>
        </p:sp>
      </p:grpSp>
      <p:grpSp>
        <p:nvGrpSpPr>
          <p:cNvPr id="87" name="Grupo 86"/>
          <p:cNvGrpSpPr/>
          <p:nvPr/>
        </p:nvGrpSpPr>
        <p:grpSpPr>
          <a:xfrm>
            <a:off x="131991" y="3208472"/>
            <a:ext cx="8744353" cy="2333174"/>
            <a:chOff x="131991" y="3208472"/>
            <a:chExt cx="8744353" cy="2333174"/>
          </a:xfrm>
        </p:grpSpPr>
        <p:sp>
          <p:nvSpPr>
            <p:cNvPr id="88" name="Rectangle 23"/>
            <p:cNvSpPr>
              <a:spLocks noChangeArrowheads="1"/>
            </p:cNvSpPr>
            <p:nvPr/>
          </p:nvSpPr>
          <p:spPr bwMode="auto">
            <a:xfrm>
              <a:off x="153990" y="3729180"/>
              <a:ext cx="8700356" cy="1812466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89" name="Imagem 8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90" y="3729180"/>
              <a:ext cx="8700356" cy="181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Rectangle 25"/>
            <p:cNvSpPr>
              <a:spLocks noChangeArrowheads="1"/>
            </p:cNvSpPr>
            <p:nvPr/>
          </p:nvSpPr>
          <p:spPr bwMode="auto">
            <a:xfrm>
              <a:off x="153990" y="3729180"/>
              <a:ext cx="8700356" cy="18124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Rectangle 26"/>
            <p:cNvSpPr>
              <a:spLocks noChangeArrowheads="1"/>
            </p:cNvSpPr>
            <p:nvPr/>
          </p:nvSpPr>
          <p:spPr bwMode="auto">
            <a:xfrm>
              <a:off x="259879" y="3709153"/>
              <a:ext cx="1935857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latin typeface="Arial"/>
                  <a:cs typeface="Arial"/>
                </a:rPr>
                <a:t>CORRENTES</a:t>
              </a:r>
            </a:p>
          </p:txBody>
        </p:sp>
        <p:sp>
          <p:nvSpPr>
            <p:cNvPr id="92" name="Rectangle 28"/>
            <p:cNvSpPr>
              <a:spLocks noChangeArrowheads="1"/>
            </p:cNvSpPr>
            <p:nvPr/>
          </p:nvSpPr>
          <p:spPr bwMode="auto">
            <a:xfrm>
              <a:off x="263981" y="4089671"/>
              <a:ext cx="13108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latin typeface="Arial"/>
                  <a:cs typeface="Arial"/>
                </a:rPr>
                <a:t>CAPITAL</a:t>
              </a:r>
            </a:p>
          </p:txBody>
        </p:sp>
        <p:sp>
          <p:nvSpPr>
            <p:cNvPr id="93" name="Rectangle 30"/>
            <p:cNvSpPr>
              <a:spLocks noChangeArrowheads="1"/>
            </p:cNvSpPr>
            <p:nvPr/>
          </p:nvSpPr>
          <p:spPr bwMode="auto">
            <a:xfrm>
              <a:off x="263981" y="4520256"/>
              <a:ext cx="90088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300" b="1" i="0" u="none" strike="noStrike" baseline="0">
                  <a:latin typeface="Arial"/>
                  <a:cs typeface="Arial"/>
                </a:rPr>
                <a:t>INTRA</a:t>
              </a:r>
            </a:p>
          </p:txBody>
        </p:sp>
        <p:sp>
          <p:nvSpPr>
            <p:cNvPr id="94" name="Rectangle 32"/>
            <p:cNvSpPr>
              <a:spLocks noChangeArrowheads="1"/>
            </p:cNvSpPr>
            <p:nvPr/>
          </p:nvSpPr>
          <p:spPr bwMode="auto">
            <a:xfrm>
              <a:off x="1186116" y="4520256"/>
              <a:ext cx="29254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- ORÇAMENTÁRIAS</a:t>
              </a:r>
              <a:endParaRPr lang="pt-BR" sz="24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7165919" y="4520256"/>
              <a:ext cx="13705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23.878,59</a:t>
              </a:r>
              <a:endParaRPr lang="pt-BR" sz="24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96" name="Rectangle 34"/>
            <p:cNvSpPr>
              <a:spLocks noChangeArrowheads="1"/>
            </p:cNvSpPr>
            <p:nvPr/>
          </p:nvSpPr>
          <p:spPr bwMode="auto">
            <a:xfrm>
              <a:off x="263981" y="5081019"/>
              <a:ext cx="1726872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latin typeface="Arial"/>
                  <a:cs typeface="Arial"/>
                </a:rPr>
                <a:t>SUBTOTAL 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6990351" y="5091033"/>
              <a:ext cx="15420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rtl="0">
                <a:defRPr sz="1000"/>
              </a:pP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664.015,10</a:t>
              </a:r>
              <a:endParaRPr lang="pt-BR" sz="24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98" name="Rectangle 36"/>
            <p:cNvSpPr>
              <a:spLocks noChangeArrowheads="1"/>
            </p:cNvSpPr>
            <p:nvPr/>
          </p:nvSpPr>
          <p:spPr bwMode="auto">
            <a:xfrm>
              <a:off x="263981" y="3238513"/>
              <a:ext cx="1836864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>
                  <a:latin typeface="Arial"/>
                  <a:cs typeface="Arial"/>
                </a:rPr>
                <a:t>DESPESA</a:t>
              </a:r>
            </a:p>
          </p:txBody>
        </p:sp>
        <p:sp>
          <p:nvSpPr>
            <p:cNvPr id="99" name="Line 37"/>
            <p:cNvSpPr>
              <a:spLocks noChangeShapeType="1"/>
            </p:cNvSpPr>
            <p:nvPr/>
          </p:nvSpPr>
          <p:spPr bwMode="auto">
            <a:xfrm>
              <a:off x="131991" y="4960856"/>
              <a:ext cx="8744353" cy="0"/>
            </a:xfrm>
            <a:prstGeom prst="line">
              <a:avLst/>
            </a:prstGeom>
            <a:noFill/>
            <a:ln w="476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38"/>
            <p:cNvSpPr>
              <a:spLocks/>
            </p:cNvSpPr>
            <p:nvPr/>
          </p:nvSpPr>
          <p:spPr bwMode="auto">
            <a:xfrm>
              <a:off x="5048627" y="3208472"/>
              <a:ext cx="3739723" cy="420572"/>
            </a:xfrm>
            <a:custGeom>
              <a:avLst/>
              <a:gdLst>
                <a:gd name="T0" fmla="*/ 0 w 10360"/>
                <a:gd name="T1" fmla="*/ 182 h 1092"/>
                <a:gd name="T2" fmla="*/ 182 w 10360"/>
                <a:gd name="T3" fmla="*/ 0 h 1092"/>
                <a:gd name="T4" fmla="*/ 10178 w 10360"/>
                <a:gd name="T5" fmla="*/ 0 h 1092"/>
                <a:gd name="T6" fmla="*/ 10360 w 10360"/>
                <a:gd name="T7" fmla="*/ 182 h 1092"/>
                <a:gd name="T8" fmla="*/ 10360 w 10360"/>
                <a:gd name="T9" fmla="*/ 910 h 1092"/>
                <a:gd name="T10" fmla="*/ 10178 w 10360"/>
                <a:gd name="T11" fmla="*/ 1092 h 1092"/>
                <a:gd name="T12" fmla="*/ 182 w 10360"/>
                <a:gd name="T13" fmla="*/ 1092 h 1092"/>
                <a:gd name="T14" fmla="*/ 0 w 10360"/>
                <a:gd name="T15" fmla="*/ 910 h 1092"/>
                <a:gd name="T16" fmla="*/ 0 w 10360"/>
                <a:gd name="T17" fmla="*/ 18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60" h="1092">
                  <a:moveTo>
                    <a:pt x="0" y="182"/>
                  </a:moveTo>
                  <a:cubicBezTo>
                    <a:pt x="0" y="82"/>
                    <a:pt x="82" y="0"/>
                    <a:pt x="182" y="0"/>
                  </a:cubicBezTo>
                  <a:lnTo>
                    <a:pt x="10178" y="0"/>
                  </a:lnTo>
                  <a:cubicBezTo>
                    <a:pt x="10279" y="0"/>
                    <a:pt x="10360" y="82"/>
                    <a:pt x="10360" y="182"/>
                  </a:cubicBezTo>
                  <a:lnTo>
                    <a:pt x="10360" y="910"/>
                  </a:lnTo>
                  <a:cubicBezTo>
                    <a:pt x="10360" y="1011"/>
                    <a:pt x="10279" y="1092"/>
                    <a:pt x="10178" y="1092"/>
                  </a:cubicBezTo>
                  <a:lnTo>
                    <a:pt x="182" y="1092"/>
                  </a:lnTo>
                  <a:cubicBezTo>
                    <a:pt x="82" y="1092"/>
                    <a:pt x="0" y="1011"/>
                    <a:pt x="0" y="910"/>
                  </a:cubicBezTo>
                  <a:lnTo>
                    <a:pt x="0" y="182"/>
                  </a:lnTo>
                  <a:close/>
                </a:path>
              </a:pathLst>
            </a:custGeom>
            <a:solidFill>
              <a:srgbClr val="FFFFFF"/>
            </a:solidFill>
            <a:ln w="47625" cap="flat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Rectangle 39"/>
            <p:cNvSpPr>
              <a:spLocks noChangeArrowheads="1"/>
            </p:cNvSpPr>
            <p:nvPr/>
          </p:nvSpPr>
          <p:spPr bwMode="auto">
            <a:xfrm>
              <a:off x="5148064" y="3238513"/>
              <a:ext cx="33166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Liquidada </a:t>
              </a:r>
              <a:r>
                <a:rPr lang="pt-BR" sz="2400" b="1" dirty="0" smtClean="0">
                  <a:latin typeface="Arial"/>
                  <a:cs typeface="Arial"/>
                </a:rPr>
                <a:t>até </a:t>
              </a:r>
              <a:r>
                <a:rPr lang="pt-BR" sz="2400" b="1" i="0" u="none" strike="noStrike" baseline="0" dirty="0" err="1" smtClean="0">
                  <a:latin typeface="Arial"/>
                  <a:cs typeface="Arial"/>
                </a:rPr>
                <a:t>abr</a:t>
              </a: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/2017</a:t>
              </a:r>
              <a:endParaRPr lang="pt-BR" sz="24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102" name="Rectangle 8"/>
            <p:cNvSpPr>
              <a:spLocks noChangeArrowheads="1"/>
            </p:cNvSpPr>
            <p:nvPr/>
          </p:nvSpPr>
          <p:spPr bwMode="auto">
            <a:xfrm>
              <a:off x="7062359" y="3739194"/>
              <a:ext cx="15420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628.243,34</a:t>
              </a:r>
              <a:endParaRPr lang="pt-BR" sz="24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103" name="Rectangle 15"/>
            <p:cNvSpPr>
              <a:spLocks noChangeArrowheads="1"/>
            </p:cNvSpPr>
            <p:nvPr/>
          </p:nvSpPr>
          <p:spPr bwMode="auto">
            <a:xfrm>
              <a:off x="7208785" y="4089671"/>
              <a:ext cx="13535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rtl="0">
                <a:defRPr sz="1000"/>
              </a:pPr>
              <a:r>
                <a:rPr lang="pt-BR" sz="2400" b="1" i="0" u="none" strike="noStrike" baseline="0" dirty="0" smtClean="0">
                  <a:latin typeface="Arial"/>
                  <a:cs typeface="Arial"/>
                </a:rPr>
                <a:t>11.893,17</a:t>
              </a:r>
              <a:endParaRPr lang="pt-BR" sz="2400" b="1" i="0" u="none" strike="noStrike" baseline="0" dirty="0">
                <a:latin typeface="Arial"/>
                <a:cs typeface="Arial"/>
              </a:endParaRPr>
            </a:p>
          </p:txBody>
        </p:sp>
      </p:grpSp>
      <p:sp>
        <p:nvSpPr>
          <p:cNvPr id="104" name="Retângulo 103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BALANÇO ORÇAMENTÁRIO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107504" y="6127204"/>
            <a:ext cx="8744353" cy="0"/>
          </a:xfrm>
          <a:prstGeom prst="line">
            <a:avLst/>
          </a:prstGeom>
          <a:noFill/>
          <a:ln w="476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17918"/>
            <a:ext cx="6497713" cy="3029164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</p:spPr>
      </p:pic>
      <p:pic>
        <p:nvPicPr>
          <p:cNvPr id="10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99" y="3098322"/>
            <a:ext cx="5826385" cy="3099534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0475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 smtClean="0"/>
                <a:t>Secretaria Municipal da Fazenda</a:t>
              </a:r>
              <a:endParaRPr lang="pt-BR" sz="3200" b="1" spc="430" dirty="0"/>
            </a:p>
          </p:txBody>
        </p:sp>
      </p:grpSp>
      <p:pic>
        <p:nvPicPr>
          <p:cNvPr id="46082" name="Picture 2" descr="Resultado de imagem para limites da LR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03386"/>
            <a:ext cx="488632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527450" y="4556109"/>
            <a:ext cx="4662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LIMITES</a:t>
            </a:r>
          </a:p>
        </p:txBody>
      </p:sp>
    </p:spTree>
    <p:extLst>
      <p:ext uri="{BB962C8B-B14F-4D97-AF65-F5344CB8AC3E}">
        <p14:creationId xmlns:p14="http://schemas.microsoft.com/office/powerpoint/2010/main" val="30510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3217860"/>
            <a:ext cx="3024336" cy="816698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</p:spPr>
      </p:pic>
      <p:pic>
        <p:nvPicPr>
          <p:cNvPr id="14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4"/>
          <p:cNvSpPr>
            <a:spLocks noChangeArrowheads="1"/>
          </p:cNvSpPr>
          <p:nvPr/>
        </p:nvSpPr>
        <p:spPr bwMode="auto">
          <a:xfrm rot="19455242">
            <a:off x="337457" y="1119694"/>
            <a:ext cx="4849574" cy="241652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Últimos </a:t>
            </a:r>
          </a:p>
          <a:p>
            <a:pPr algn="ctr">
              <a:defRPr/>
            </a:pPr>
            <a:r>
              <a:rPr lang="pt-B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12 meses </a:t>
            </a:r>
          </a:p>
          <a:p>
            <a:pPr algn="ctr">
              <a:defRPr/>
            </a:pPr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</a:t>
            </a:r>
            <a:r>
              <a:rPr lang="pt-BR" sz="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mai</a:t>
            </a:r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</a:t>
            </a:r>
            <a:r>
              <a:rPr lang="pt-BR" sz="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abr</a:t>
            </a:r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/17)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611560" y="4797152"/>
            <a:ext cx="7792699" cy="12962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4000" dirty="0" smtClean="0"/>
              <a:t>RCL  </a:t>
            </a:r>
            <a:r>
              <a:rPr lang="pt-BR" alt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a base </a:t>
            </a:r>
            <a:r>
              <a:rPr lang="pt-BR" alt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cálculo para </a:t>
            </a:r>
            <a:r>
              <a:rPr lang="pt-BR" alt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</a:t>
            </a:r>
            <a:r>
              <a:rPr lang="pt-BR" alt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limites da LRF.</a:t>
            </a:r>
            <a:endParaRPr lang="en-US" alt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4900910" y="2713351"/>
            <a:ext cx="3397250" cy="821314"/>
          </a:xfrm>
          <a:prstGeom prst="roundRect">
            <a:avLst/>
          </a:prstGeom>
          <a:solidFill>
            <a:srgbClr val="0070C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</a:rPr>
              <a:t>2.440.626,18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5301952" y="1772816"/>
            <a:ext cx="2366392" cy="821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</a:rPr>
              <a:t>R.C.L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5508104" y="3615798"/>
            <a:ext cx="3040638" cy="821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mil (correntes)</a:t>
            </a: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R.C.L.</a:t>
            </a:r>
            <a:endParaRPr lang="pt-BR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1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19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1979712" y="1243410"/>
            <a:ext cx="2519362" cy="973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pt-BR" sz="25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</a:t>
            </a:r>
          </a:p>
          <a:p>
            <a:pPr algn="r">
              <a:defRPr/>
            </a:pPr>
            <a:r>
              <a:rPr lang="en-US" altLang="pt-BR" sz="25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NOMINAL</a:t>
            </a: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1949326" y="5156993"/>
            <a:ext cx="2420937" cy="56038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(19.609,18)</a:t>
            </a:r>
            <a:endParaRPr lang="pt-BR" sz="3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4643537" y="1243410"/>
            <a:ext cx="2690812" cy="10334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pt-BR" sz="25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</a:t>
            </a:r>
          </a:p>
          <a:p>
            <a:pPr>
              <a:defRPr/>
            </a:pPr>
            <a:r>
              <a:rPr lang="en-US" altLang="pt-BR" sz="25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PRIMÁRIO</a:t>
            </a: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4657601" y="5171281"/>
            <a:ext cx="2422525" cy="56197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200.663,53</a:t>
            </a:r>
            <a:endParaRPr lang="pt-BR" sz="3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2"/>
          <p:cNvSpPr>
            <a:spLocks noChangeArrowheads="1"/>
          </p:cNvSpPr>
          <p:nvPr/>
        </p:nvSpPr>
        <p:spPr bwMode="auto">
          <a:xfrm>
            <a:off x="4902076" y="2835961"/>
            <a:ext cx="4062412" cy="152914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/>
              </a:gs>
              <a:gs pos="100000">
                <a:srgbClr val="FFFFFF"/>
              </a:gs>
            </a:gsLst>
            <a:lin ang="0" scaled="1"/>
            <a:tileRect/>
          </a:gradFill>
          <a:ln w="762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lnSpc>
                <a:spcPts val="2500"/>
              </a:lnSpc>
              <a:spcBef>
                <a:spcPts val="0"/>
              </a:spcBef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Mede a capacidade de pagamento da Dívida do Poder Público Municipal</a:t>
            </a:r>
          </a:p>
        </p:txBody>
      </p:sp>
      <p:sp>
        <p:nvSpPr>
          <p:cNvPr id="19" name="Text Box 2"/>
          <p:cNvSpPr>
            <a:spLocks noChangeArrowheads="1"/>
          </p:cNvSpPr>
          <p:nvPr/>
        </p:nvSpPr>
        <p:spPr bwMode="auto">
          <a:xfrm>
            <a:off x="509463" y="2789923"/>
            <a:ext cx="4103688" cy="154531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rgbClr val="FFFFFF"/>
              </a:gs>
            </a:gsLst>
            <a:lin ang="0" scaled="1"/>
          </a:gradFill>
          <a:ln w="762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lnSpc>
                <a:spcPts val="2500"/>
              </a:lnSpc>
              <a:spcBef>
                <a:spcPts val="0"/>
              </a:spcBef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Mede o grau de endividamento do Poder Público Municipal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571679" y="6093296"/>
            <a:ext cx="253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latin typeface="Tahoma" pitchFamily="34" charset="0"/>
              </a:rPr>
              <a:t>R$ mil (correntes)</a:t>
            </a:r>
            <a:endParaRPr lang="en-US" altLang="pt-BR" sz="2000" dirty="0">
              <a:latin typeface="Tahoma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RESULTADOS NOMINAL E PRIMÁRIO</a:t>
            </a:r>
            <a:endParaRPr lang="pt-BR" sz="3000" b="1" dirty="0">
              <a:solidFill>
                <a:srgbClr val="0033CC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97552" y="73422"/>
            <a:ext cx="9215983" cy="4867746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156586"/>
            <a:ext cx="7087477" cy="4178653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3140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tângulo 47"/>
          <p:cNvSpPr/>
          <p:nvPr/>
        </p:nvSpPr>
        <p:spPr>
          <a:xfrm>
            <a:off x="3779912" y="-26988"/>
            <a:ext cx="5234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- RECEITAS</a:t>
            </a:r>
            <a:endParaRPr lang="pt-BR" b="1" dirty="0">
              <a:solidFill>
                <a:srgbClr val="0000FF"/>
              </a:solidFill>
            </a:endParaRPr>
          </a:p>
        </p:txBody>
      </p:sp>
      <p:grpSp>
        <p:nvGrpSpPr>
          <p:cNvPr id="49" name="Grupo 48"/>
          <p:cNvGrpSpPr/>
          <p:nvPr/>
        </p:nvGrpSpPr>
        <p:grpSpPr>
          <a:xfrm>
            <a:off x="107504" y="4103327"/>
            <a:ext cx="8913812" cy="1593664"/>
            <a:chOff x="107504" y="4103327"/>
            <a:chExt cx="8913812" cy="1593665"/>
          </a:xfrm>
        </p:grpSpPr>
        <p:sp>
          <p:nvSpPr>
            <p:cNvPr id="50" name="Rectangle 2"/>
            <p:cNvSpPr>
              <a:spLocks noChangeArrowheads="1"/>
            </p:cNvSpPr>
            <p:nvPr/>
          </p:nvSpPr>
          <p:spPr bwMode="auto">
            <a:xfrm>
              <a:off x="107504" y="4103327"/>
              <a:ext cx="8913812" cy="1511182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Text Box 13"/>
            <p:cNvSpPr txBox="1">
              <a:spLocks noChangeArrowheads="1"/>
            </p:cNvSpPr>
            <p:nvPr/>
          </p:nvSpPr>
          <p:spPr bwMode="auto">
            <a:xfrm>
              <a:off x="511346" y="4544387"/>
              <a:ext cx="2574108" cy="47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Op. Crédito</a:t>
              </a:r>
            </a:p>
          </p:txBody>
        </p:sp>
        <p:sp>
          <p:nvSpPr>
            <p:cNvPr id="53" name="Text Box 13"/>
            <p:cNvSpPr txBox="1">
              <a:spLocks noChangeArrowheads="1"/>
            </p:cNvSpPr>
            <p:nvPr/>
          </p:nvSpPr>
          <p:spPr bwMode="auto">
            <a:xfrm>
              <a:off x="511346" y="4911604"/>
              <a:ext cx="2574108" cy="47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Alienação</a:t>
              </a:r>
            </a:p>
          </p:txBody>
        </p:sp>
        <p:sp>
          <p:nvSpPr>
            <p:cNvPr id="54" name="Text Box 13"/>
            <p:cNvSpPr txBox="1">
              <a:spLocks noChangeArrowheads="1"/>
            </p:cNvSpPr>
            <p:nvPr/>
          </p:nvSpPr>
          <p:spPr bwMode="auto">
            <a:xfrm>
              <a:off x="526760" y="5222204"/>
              <a:ext cx="2574108" cy="47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Transf</a:t>
              </a: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Capital</a:t>
              </a:r>
            </a:p>
          </p:txBody>
        </p:sp>
      </p:grpSp>
      <p:grpSp>
        <p:nvGrpSpPr>
          <p:cNvPr id="55" name="Grupo 54"/>
          <p:cNvGrpSpPr/>
          <p:nvPr/>
        </p:nvGrpSpPr>
        <p:grpSpPr>
          <a:xfrm>
            <a:off x="5614428" y="772445"/>
            <a:ext cx="2300345" cy="6085554"/>
            <a:chOff x="5614428" y="772445"/>
            <a:chExt cx="2300345" cy="6085554"/>
          </a:xfrm>
          <a:solidFill>
            <a:schemeClr val="bg1">
              <a:lumMod val="75000"/>
            </a:schemeClr>
          </a:solidFill>
        </p:grpSpPr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5614428" y="772445"/>
              <a:ext cx="2209961" cy="6085554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Oval 6"/>
            <p:cNvSpPr>
              <a:spLocks noChangeArrowheads="1"/>
            </p:cNvSpPr>
            <p:nvPr/>
          </p:nvSpPr>
          <p:spPr bwMode="auto">
            <a:xfrm>
              <a:off x="5660042" y="786513"/>
              <a:ext cx="2254731" cy="38079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Realizada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5576327" y="5314364"/>
            <a:ext cx="2168724" cy="47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pt-BR" altLang="pt-BR" sz="25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9" name="Grupo 58"/>
          <p:cNvGrpSpPr/>
          <p:nvPr/>
        </p:nvGrpSpPr>
        <p:grpSpPr>
          <a:xfrm>
            <a:off x="3347863" y="764704"/>
            <a:ext cx="2207965" cy="6093296"/>
            <a:chOff x="3347863" y="764704"/>
            <a:chExt cx="2207965" cy="6093296"/>
          </a:xfrm>
          <a:solidFill>
            <a:schemeClr val="bg1">
              <a:lumMod val="75000"/>
            </a:schemeClr>
          </a:solidFill>
        </p:grpSpPr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3347863" y="764704"/>
              <a:ext cx="2207965" cy="6093296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Oval 6"/>
            <p:cNvSpPr>
              <a:spLocks noChangeArrowheads="1"/>
            </p:cNvSpPr>
            <p:nvPr/>
          </p:nvSpPr>
          <p:spPr bwMode="auto">
            <a:xfrm>
              <a:off x="3368818" y="771817"/>
              <a:ext cx="2149045" cy="395491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17. Atualizada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2" name="Oval 6"/>
          <p:cNvSpPr>
            <a:spLocks noChangeArrowheads="1"/>
          </p:cNvSpPr>
          <p:nvPr/>
        </p:nvSpPr>
        <p:spPr bwMode="auto">
          <a:xfrm>
            <a:off x="8064117" y="764704"/>
            <a:ext cx="698245" cy="42934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auto">
          <a:xfrm>
            <a:off x="111892" y="767199"/>
            <a:ext cx="230383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correntes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64" name="Grupo 63"/>
          <p:cNvGrpSpPr/>
          <p:nvPr/>
        </p:nvGrpSpPr>
        <p:grpSpPr>
          <a:xfrm>
            <a:off x="141734" y="1697805"/>
            <a:ext cx="8861638" cy="2306746"/>
            <a:chOff x="141734" y="1697805"/>
            <a:chExt cx="8861638" cy="2306746"/>
          </a:xfrm>
        </p:grpSpPr>
        <p:sp>
          <p:nvSpPr>
            <p:cNvPr id="65" name="Rectangle 2"/>
            <p:cNvSpPr>
              <a:spLocks noChangeArrowheads="1"/>
            </p:cNvSpPr>
            <p:nvPr/>
          </p:nvSpPr>
          <p:spPr bwMode="auto">
            <a:xfrm>
              <a:off x="141734" y="1806724"/>
              <a:ext cx="8861638" cy="2133274"/>
            </a:xfrm>
            <a:prstGeom prst="rect">
              <a:avLst/>
            </a:prstGeom>
            <a:solidFill>
              <a:srgbClr val="66FFFF">
                <a:alpha val="49804"/>
              </a:srgb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/>
            </a:p>
          </p:txBody>
        </p:sp>
        <p:grpSp>
          <p:nvGrpSpPr>
            <p:cNvPr id="67" name="Grupo 66"/>
            <p:cNvGrpSpPr/>
            <p:nvPr/>
          </p:nvGrpSpPr>
          <p:grpSpPr>
            <a:xfrm>
              <a:off x="386494" y="1697805"/>
              <a:ext cx="3159833" cy="2306746"/>
              <a:chOff x="386494" y="1697805"/>
              <a:chExt cx="3159833" cy="2306746"/>
            </a:xfrm>
          </p:grpSpPr>
          <p:sp>
            <p:nvSpPr>
              <p:cNvPr id="68" name="Text Box 12"/>
              <p:cNvSpPr txBox="1">
                <a:spLocks noChangeArrowheads="1"/>
              </p:cNvSpPr>
              <p:nvPr/>
            </p:nvSpPr>
            <p:spPr bwMode="auto">
              <a:xfrm>
                <a:off x="400367" y="1697805"/>
                <a:ext cx="2344441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Tributárias</a:t>
                </a:r>
              </a:p>
            </p:txBody>
          </p:sp>
          <p:sp>
            <p:nvSpPr>
              <p:cNvPr id="69" name="Text Box 13"/>
              <p:cNvSpPr txBox="1">
                <a:spLocks noChangeArrowheads="1"/>
              </p:cNvSpPr>
              <p:nvPr/>
            </p:nvSpPr>
            <p:spPr bwMode="auto">
              <a:xfrm>
                <a:off x="400367" y="2068842"/>
                <a:ext cx="2574108" cy="475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Contribuições</a:t>
                </a:r>
              </a:p>
            </p:txBody>
          </p:sp>
          <p:sp>
            <p:nvSpPr>
              <p:cNvPr id="70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2414617"/>
                <a:ext cx="2574108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Patrimoniais</a:t>
                </a:r>
              </a:p>
            </p:txBody>
          </p:sp>
          <p:sp>
            <p:nvSpPr>
              <p:cNvPr id="71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2758813"/>
                <a:ext cx="2574108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Serviços</a:t>
                </a:r>
              </a:p>
            </p:txBody>
          </p:sp>
          <p:sp>
            <p:nvSpPr>
              <p:cNvPr id="72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3140902"/>
                <a:ext cx="3159833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Transf</a:t>
                </a: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Correntes</a:t>
                </a:r>
              </a:p>
            </p:txBody>
          </p:sp>
          <p:sp>
            <p:nvSpPr>
              <p:cNvPr id="73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3529307"/>
                <a:ext cx="2530949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Outras</a:t>
                </a:r>
              </a:p>
            </p:txBody>
          </p:sp>
        </p:grpSp>
      </p:grpSp>
      <p:grpSp>
        <p:nvGrpSpPr>
          <p:cNvPr id="74" name="Grupo 73"/>
          <p:cNvGrpSpPr/>
          <p:nvPr/>
        </p:nvGrpSpPr>
        <p:grpSpPr>
          <a:xfrm>
            <a:off x="167618" y="1277835"/>
            <a:ext cx="8816704" cy="495645"/>
            <a:chOff x="167618" y="1277835"/>
            <a:chExt cx="8816704" cy="495645"/>
          </a:xfrm>
        </p:grpSpPr>
        <p:sp>
          <p:nvSpPr>
            <p:cNvPr id="75" name="Oval 6"/>
            <p:cNvSpPr>
              <a:spLocks noChangeArrowheads="1"/>
            </p:cNvSpPr>
            <p:nvPr/>
          </p:nvSpPr>
          <p:spPr bwMode="auto">
            <a:xfrm>
              <a:off x="167618" y="1277835"/>
              <a:ext cx="8816704" cy="457761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76" name="Text Box 18"/>
            <p:cNvSpPr txBox="1">
              <a:spLocks noChangeArrowheads="1"/>
            </p:cNvSpPr>
            <p:nvPr/>
          </p:nvSpPr>
          <p:spPr bwMode="auto">
            <a:xfrm>
              <a:off x="5648772" y="1298355"/>
              <a:ext cx="2167183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843.247,06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Text Box 18"/>
            <p:cNvSpPr txBox="1">
              <a:spLocks noChangeArrowheads="1"/>
            </p:cNvSpPr>
            <p:nvPr/>
          </p:nvSpPr>
          <p:spPr bwMode="auto">
            <a:xfrm>
              <a:off x="3480048" y="1298355"/>
              <a:ext cx="2167183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2.583.526,83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" name="Text Box 18"/>
            <p:cNvSpPr txBox="1">
              <a:spLocks noChangeArrowheads="1"/>
            </p:cNvSpPr>
            <p:nvPr/>
          </p:nvSpPr>
          <p:spPr bwMode="auto">
            <a:xfrm>
              <a:off x="7954847" y="1292040"/>
              <a:ext cx="89229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32,6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153746" y="4038609"/>
            <a:ext cx="8830576" cy="492488"/>
            <a:chOff x="153746" y="4038609"/>
            <a:chExt cx="8830576" cy="492488"/>
          </a:xfrm>
        </p:grpSpPr>
        <p:sp>
          <p:nvSpPr>
            <p:cNvPr id="81" name="Oval 6"/>
            <p:cNvSpPr>
              <a:spLocks noChangeArrowheads="1"/>
            </p:cNvSpPr>
            <p:nvPr/>
          </p:nvSpPr>
          <p:spPr bwMode="auto">
            <a:xfrm>
              <a:off x="153746" y="4038609"/>
              <a:ext cx="8830576" cy="42777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CAPITAL</a:t>
              </a:r>
            </a:p>
          </p:txBody>
        </p:sp>
        <p:sp>
          <p:nvSpPr>
            <p:cNvPr id="82" name="Text Box 18"/>
            <p:cNvSpPr txBox="1">
              <a:spLocks noChangeArrowheads="1"/>
            </p:cNvSpPr>
            <p:nvPr/>
          </p:nvSpPr>
          <p:spPr bwMode="auto">
            <a:xfrm>
              <a:off x="5560840" y="4055972"/>
              <a:ext cx="2263549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5.420,28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" name="Text Box 18"/>
            <p:cNvSpPr txBox="1">
              <a:spLocks noChangeArrowheads="1"/>
            </p:cNvSpPr>
            <p:nvPr/>
          </p:nvSpPr>
          <p:spPr bwMode="auto">
            <a:xfrm>
              <a:off x="3368818" y="4055972"/>
              <a:ext cx="2261941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105.509,04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" name="Text Box 18"/>
            <p:cNvSpPr txBox="1">
              <a:spLocks noChangeArrowheads="1"/>
            </p:cNvSpPr>
            <p:nvPr/>
          </p:nvSpPr>
          <p:spPr bwMode="auto">
            <a:xfrm>
              <a:off x="8008025" y="4045056"/>
              <a:ext cx="83851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5,1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7" name="Grupo 86"/>
          <p:cNvGrpSpPr/>
          <p:nvPr/>
        </p:nvGrpSpPr>
        <p:grpSpPr>
          <a:xfrm>
            <a:off x="172243" y="5725783"/>
            <a:ext cx="8849073" cy="511660"/>
            <a:chOff x="172243" y="5725783"/>
            <a:chExt cx="8849073" cy="511660"/>
          </a:xfrm>
        </p:grpSpPr>
        <p:sp>
          <p:nvSpPr>
            <p:cNvPr id="88" name="Oval 6"/>
            <p:cNvSpPr>
              <a:spLocks noChangeArrowheads="1"/>
            </p:cNvSpPr>
            <p:nvPr/>
          </p:nvSpPr>
          <p:spPr bwMode="auto">
            <a:xfrm>
              <a:off x="172243" y="5733256"/>
              <a:ext cx="8849073" cy="428053"/>
            </a:xfrm>
            <a:prstGeom prst="roundRect">
              <a:avLst>
                <a:gd name="adj" fmla="val 16667"/>
              </a:avLst>
            </a:prstGeom>
            <a:solidFill>
              <a:srgbClr val="0000FF">
                <a:alpha val="27843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INTRAORÇAMENT</a:t>
              </a:r>
              <a:r>
                <a:rPr lang="en-US" altLang="pt-B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89" name="Text Box 18"/>
            <p:cNvSpPr txBox="1">
              <a:spLocks noChangeArrowheads="1"/>
            </p:cNvSpPr>
            <p:nvPr/>
          </p:nvSpPr>
          <p:spPr bwMode="auto">
            <a:xfrm>
              <a:off x="5544070" y="5725783"/>
              <a:ext cx="2268290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36.225,15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3393363" y="5762003"/>
              <a:ext cx="2266678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101.985,14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Text Box 18"/>
            <p:cNvSpPr txBox="1">
              <a:spLocks noChangeArrowheads="1"/>
            </p:cNvSpPr>
            <p:nvPr/>
          </p:nvSpPr>
          <p:spPr bwMode="auto">
            <a:xfrm>
              <a:off x="7805085" y="5740563"/>
              <a:ext cx="1087395" cy="4770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35,5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2" name="Grupo 91"/>
          <p:cNvGrpSpPr/>
          <p:nvPr/>
        </p:nvGrpSpPr>
        <p:grpSpPr>
          <a:xfrm>
            <a:off x="54546" y="6309320"/>
            <a:ext cx="9036496" cy="504056"/>
            <a:chOff x="54546" y="6309320"/>
            <a:chExt cx="9036496" cy="504056"/>
          </a:xfrm>
        </p:grpSpPr>
        <p:sp>
          <p:nvSpPr>
            <p:cNvPr id="94" name="Text Box 20"/>
            <p:cNvSpPr txBox="1">
              <a:spLocks noChangeArrowheads="1"/>
            </p:cNvSpPr>
            <p:nvPr/>
          </p:nvSpPr>
          <p:spPr bwMode="auto">
            <a:xfrm>
              <a:off x="3202599" y="6339030"/>
              <a:ext cx="2449497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2.791.021,01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auto">
            <a:xfrm>
              <a:off x="5660042" y="6314735"/>
              <a:ext cx="213823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884.893,29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" name="Text Box 18"/>
            <p:cNvSpPr txBox="1">
              <a:spLocks noChangeArrowheads="1"/>
            </p:cNvSpPr>
            <p:nvPr/>
          </p:nvSpPr>
          <p:spPr bwMode="auto">
            <a:xfrm>
              <a:off x="8008633" y="6318792"/>
              <a:ext cx="83850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31,7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4" name="Line 27"/>
            <p:cNvSpPr>
              <a:spLocks noChangeShapeType="1"/>
            </p:cNvSpPr>
            <p:nvPr/>
          </p:nvSpPr>
          <p:spPr bwMode="auto">
            <a:xfrm>
              <a:off x="54546" y="6309320"/>
              <a:ext cx="9036496" cy="0"/>
            </a:xfrm>
            <a:prstGeom prst="line">
              <a:avLst/>
            </a:prstGeom>
            <a:noFill/>
            <a:ln w="571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671" y="-27384"/>
            <a:ext cx="7345673" cy="677196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2377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val 6"/>
          <p:cNvSpPr>
            <a:spLocks noChangeArrowheads="1"/>
          </p:cNvSpPr>
          <p:nvPr/>
        </p:nvSpPr>
        <p:spPr bwMode="auto">
          <a:xfrm>
            <a:off x="-36512" y="727671"/>
            <a:ext cx="2519362" cy="973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pt-BR" sz="2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</a:t>
            </a:r>
          </a:p>
          <a:p>
            <a:pPr algn="r">
              <a:defRPr/>
            </a:pPr>
            <a:r>
              <a:rPr lang="en-US" altLang="pt-BR" sz="2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NOMINAL</a:t>
            </a:r>
          </a:p>
        </p:txBody>
      </p:sp>
      <p:sp>
        <p:nvSpPr>
          <p:cNvPr id="58" name="Text Box 2"/>
          <p:cNvSpPr>
            <a:spLocks noChangeArrowheads="1"/>
          </p:cNvSpPr>
          <p:nvPr/>
        </p:nvSpPr>
        <p:spPr bwMode="auto">
          <a:xfrm>
            <a:off x="2699792" y="874740"/>
            <a:ext cx="6192688" cy="8693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rgbClr val="FFFFFF"/>
              </a:gs>
            </a:gsLst>
            <a:lin ang="0" scaled="1"/>
          </a:gradFill>
          <a:ln w="762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 wrap="square">
            <a:spAutoFit/>
            <a:flatTx/>
          </a:bodyPr>
          <a:lstStyle/>
          <a:p>
            <a:pPr algn="ctr" eaLnBrk="1" hangingPunct="1">
              <a:lnSpc>
                <a:spcPts val="2700"/>
              </a:lnSpc>
              <a:spcBef>
                <a:spcPts val="0"/>
              </a:spcBef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Mede o grau de endividamento do Poder Público Municipal</a:t>
            </a:r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179512" y="6237312"/>
            <a:ext cx="312938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500" dirty="0">
                <a:latin typeface="Tahoma" pitchFamily="34" charset="0"/>
              </a:rPr>
              <a:t>R$ mil (correntes)</a:t>
            </a:r>
            <a:endParaRPr lang="en-US" altLang="pt-BR" sz="2500" dirty="0">
              <a:latin typeface="Tahoma" pitchFamily="34" charset="0"/>
            </a:endParaRPr>
          </a:p>
        </p:txBody>
      </p:sp>
      <p:sp>
        <p:nvSpPr>
          <p:cNvPr id="60" name="Retângulo 59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RESULTADO NOMINAL</a:t>
            </a:r>
            <a:endParaRPr lang="pt-BR" sz="3000" b="1" dirty="0">
              <a:solidFill>
                <a:srgbClr val="0033CC"/>
              </a:solidFill>
            </a:endParaRPr>
          </a:p>
        </p:txBody>
      </p:sp>
      <p:grpSp>
        <p:nvGrpSpPr>
          <p:cNvPr id="63" name="Grupo 47"/>
          <p:cNvGrpSpPr>
            <a:grpSpLocks/>
          </p:cNvGrpSpPr>
          <p:nvPr/>
        </p:nvGrpSpPr>
        <p:grpSpPr bwMode="auto">
          <a:xfrm>
            <a:off x="4116933" y="2232684"/>
            <a:ext cx="2327275" cy="3236933"/>
            <a:chOff x="4181475" y="1340768"/>
            <a:chExt cx="2327275" cy="3817020"/>
          </a:xfrm>
          <a:solidFill>
            <a:srgbClr val="FFFFFF">
              <a:alpha val="27843"/>
            </a:srgbClr>
          </a:solidFill>
        </p:grpSpPr>
        <p:sp>
          <p:nvSpPr>
            <p:cNvPr id="65" name="Rectangle 4"/>
            <p:cNvSpPr>
              <a:spLocks noChangeArrowheads="1"/>
            </p:cNvSpPr>
            <p:nvPr/>
          </p:nvSpPr>
          <p:spPr bwMode="auto">
            <a:xfrm>
              <a:off x="4181475" y="1340768"/>
              <a:ext cx="2327275" cy="3817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pt-BR"/>
            </a:p>
          </p:txBody>
        </p:sp>
        <p:sp>
          <p:nvSpPr>
            <p:cNvPr id="66" name="Oval 6"/>
            <p:cNvSpPr>
              <a:spLocks noChangeArrowheads="1"/>
            </p:cNvSpPr>
            <p:nvPr/>
          </p:nvSpPr>
          <p:spPr bwMode="auto">
            <a:xfrm>
              <a:off x="4211638" y="1357313"/>
              <a:ext cx="2219325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pt-BR" altLang="pt-BR" sz="2300" dirty="0"/>
                <a:t>Saldo </a:t>
              </a:r>
              <a:r>
                <a:rPr lang="pt-BR" altLang="pt-BR" sz="2300" dirty="0" smtClean="0"/>
                <a:t>2016</a:t>
              </a:r>
              <a:endParaRPr lang="en-US" altLang="pt-BR" sz="2300" dirty="0"/>
            </a:p>
          </p:txBody>
        </p:sp>
      </p:grpSp>
      <p:grpSp>
        <p:nvGrpSpPr>
          <p:cNvPr id="67" name="Grupo 48"/>
          <p:cNvGrpSpPr>
            <a:grpSpLocks/>
          </p:cNvGrpSpPr>
          <p:nvPr/>
        </p:nvGrpSpPr>
        <p:grpSpPr bwMode="auto">
          <a:xfrm>
            <a:off x="6457950" y="2248560"/>
            <a:ext cx="2346325" cy="3223468"/>
            <a:chOff x="6572250" y="1357313"/>
            <a:chExt cx="2346325" cy="3800475"/>
          </a:xfrm>
          <a:solidFill>
            <a:srgbClr val="FFFFFF">
              <a:alpha val="27843"/>
            </a:srgbClr>
          </a:solidFill>
        </p:grpSpPr>
        <p:sp>
          <p:nvSpPr>
            <p:cNvPr id="68" name="Rectangle 4"/>
            <p:cNvSpPr>
              <a:spLocks noChangeArrowheads="1"/>
            </p:cNvSpPr>
            <p:nvPr/>
          </p:nvSpPr>
          <p:spPr bwMode="auto">
            <a:xfrm>
              <a:off x="6572250" y="1366776"/>
              <a:ext cx="2346325" cy="37910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69" name="Oval 6"/>
            <p:cNvSpPr>
              <a:spLocks noChangeArrowheads="1"/>
            </p:cNvSpPr>
            <p:nvPr/>
          </p:nvSpPr>
          <p:spPr bwMode="auto">
            <a:xfrm>
              <a:off x="6629400" y="1357313"/>
              <a:ext cx="2217738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pt-BR" sz="2300" dirty="0" smtClean="0"/>
                <a:t>Saldo </a:t>
              </a:r>
              <a:r>
                <a:rPr lang="pt-BR" sz="2300" dirty="0" err="1" smtClean="0"/>
                <a:t>abr</a:t>
              </a:r>
              <a:r>
                <a:rPr lang="pt-BR" sz="2300" dirty="0" smtClean="0"/>
                <a:t>/2017</a:t>
              </a:r>
              <a:endParaRPr lang="en-US" sz="2300" dirty="0" smtClean="0"/>
            </a:p>
          </p:txBody>
        </p:sp>
      </p:grpSp>
      <p:grpSp>
        <p:nvGrpSpPr>
          <p:cNvPr id="70" name="Grupo 42"/>
          <p:cNvGrpSpPr>
            <a:grpSpLocks/>
          </p:cNvGrpSpPr>
          <p:nvPr/>
        </p:nvGrpSpPr>
        <p:grpSpPr bwMode="auto">
          <a:xfrm>
            <a:off x="93663" y="2834346"/>
            <a:ext cx="8685212" cy="477838"/>
            <a:chOff x="207963" y="1943100"/>
            <a:chExt cx="8685212" cy="477838"/>
          </a:xfrm>
        </p:grpSpPr>
        <p:sp>
          <p:nvSpPr>
            <p:cNvPr id="71" name="Oval 6"/>
            <p:cNvSpPr>
              <a:spLocks noChangeArrowheads="1"/>
            </p:cNvSpPr>
            <p:nvPr/>
          </p:nvSpPr>
          <p:spPr bwMode="auto">
            <a:xfrm>
              <a:off x="207963" y="1944688"/>
              <a:ext cx="8685212" cy="430212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pt-BR" sz="2400" dirty="0"/>
                <a:t>I </a:t>
              </a:r>
              <a:r>
                <a:rPr lang="en-US" altLang="pt-BR" sz="2400" dirty="0" smtClean="0"/>
                <a:t>– DÍVI. CONS. LÍQUIDA</a:t>
              </a:r>
              <a:endParaRPr lang="en-US" altLang="pt-BR" sz="2400" dirty="0"/>
            </a:p>
          </p:txBody>
        </p:sp>
        <p:sp>
          <p:nvSpPr>
            <p:cNvPr id="72" name="Text Box 18"/>
            <p:cNvSpPr txBox="1">
              <a:spLocks noChangeArrowheads="1"/>
            </p:cNvSpPr>
            <p:nvPr/>
          </p:nvSpPr>
          <p:spPr bwMode="auto">
            <a:xfrm>
              <a:off x="6646863" y="1943100"/>
              <a:ext cx="2232025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/>
                <a:t>580.853,36</a:t>
              </a:r>
              <a:endParaRPr lang="pt-BR" altLang="pt-BR" sz="2500" dirty="0"/>
            </a:p>
          </p:txBody>
        </p:sp>
        <p:sp>
          <p:nvSpPr>
            <p:cNvPr id="73" name="Text Box 18"/>
            <p:cNvSpPr txBox="1">
              <a:spLocks noChangeArrowheads="1"/>
            </p:cNvSpPr>
            <p:nvPr/>
          </p:nvSpPr>
          <p:spPr bwMode="auto">
            <a:xfrm>
              <a:off x="4254475" y="1943100"/>
              <a:ext cx="2232025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/>
                <a:t>593.986,75</a:t>
              </a:r>
              <a:endParaRPr lang="pt-BR" altLang="pt-BR" sz="2500" dirty="0"/>
            </a:p>
          </p:txBody>
        </p:sp>
      </p:grpSp>
      <p:grpSp>
        <p:nvGrpSpPr>
          <p:cNvPr id="74" name="Grupo 45"/>
          <p:cNvGrpSpPr>
            <a:grpSpLocks/>
          </p:cNvGrpSpPr>
          <p:nvPr/>
        </p:nvGrpSpPr>
        <p:grpSpPr bwMode="auto">
          <a:xfrm>
            <a:off x="65088" y="4752146"/>
            <a:ext cx="8713787" cy="495300"/>
            <a:chOff x="179388" y="4661892"/>
            <a:chExt cx="8713787" cy="495300"/>
          </a:xfrm>
        </p:grpSpPr>
        <p:sp>
          <p:nvSpPr>
            <p:cNvPr id="75" name="Oval 6"/>
            <p:cNvSpPr>
              <a:spLocks noChangeArrowheads="1"/>
            </p:cNvSpPr>
            <p:nvPr/>
          </p:nvSpPr>
          <p:spPr bwMode="auto">
            <a:xfrm>
              <a:off x="179388" y="4661892"/>
              <a:ext cx="8713787" cy="430213"/>
            </a:xfrm>
            <a:prstGeom prst="roundRect">
              <a:avLst>
                <a:gd name="adj" fmla="val 16667"/>
              </a:avLst>
            </a:prstGeom>
            <a:solidFill>
              <a:srgbClr val="0000FF">
                <a:alpha val="27843"/>
              </a:srgbClr>
            </a:solidFill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pt-BR" sz="2500"/>
                <a:t>III – DÍV. FISCAL LÍQUIDA</a:t>
              </a:r>
            </a:p>
          </p:txBody>
        </p:sp>
        <p:sp>
          <p:nvSpPr>
            <p:cNvPr id="76" name="Text Box 18"/>
            <p:cNvSpPr txBox="1">
              <a:spLocks noChangeArrowheads="1"/>
            </p:cNvSpPr>
            <p:nvPr/>
          </p:nvSpPr>
          <p:spPr bwMode="auto">
            <a:xfrm>
              <a:off x="6659563" y="4679355"/>
              <a:ext cx="223361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/>
                <a:t>260.418,48</a:t>
              </a:r>
              <a:endParaRPr lang="pt-BR" altLang="pt-BR" sz="2500" dirty="0"/>
            </a:p>
          </p:txBody>
        </p:sp>
        <p:sp>
          <p:nvSpPr>
            <p:cNvPr id="77" name="Text Box 18"/>
            <p:cNvSpPr txBox="1">
              <a:spLocks noChangeArrowheads="1"/>
            </p:cNvSpPr>
            <p:nvPr/>
          </p:nvSpPr>
          <p:spPr bwMode="auto">
            <a:xfrm>
              <a:off x="4254475" y="4679355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/>
                <a:t>280.027,6</a:t>
              </a:r>
              <a:endParaRPr lang="pt-BR" altLang="pt-BR" sz="2500" dirty="0"/>
            </a:p>
          </p:txBody>
        </p:sp>
      </p:grpSp>
      <p:sp>
        <p:nvSpPr>
          <p:cNvPr id="78" name="Text Box 20"/>
          <p:cNvSpPr txBox="1">
            <a:spLocks noChangeArrowheads="1"/>
          </p:cNvSpPr>
          <p:nvPr/>
        </p:nvSpPr>
        <p:spPr bwMode="auto">
          <a:xfrm>
            <a:off x="6375400" y="5857418"/>
            <a:ext cx="23336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500" dirty="0" smtClean="0"/>
              <a:t>(19.609,18)</a:t>
            </a:r>
            <a:endParaRPr lang="pt-BR" altLang="pt-BR" sz="2500" dirty="0"/>
          </a:p>
        </p:txBody>
      </p:sp>
      <p:grpSp>
        <p:nvGrpSpPr>
          <p:cNvPr id="79" name="Grupo 50"/>
          <p:cNvGrpSpPr>
            <a:grpSpLocks/>
          </p:cNvGrpSpPr>
          <p:nvPr/>
        </p:nvGrpSpPr>
        <p:grpSpPr bwMode="auto">
          <a:xfrm>
            <a:off x="5178425" y="4752146"/>
            <a:ext cx="3568700" cy="960438"/>
            <a:chOff x="5177716" y="4709200"/>
            <a:chExt cx="3569697" cy="959484"/>
          </a:xfrm>
        </p:grpSpPr>
        <p:grpSp>
          <p:nvGrpSpPr>
            <p:cNvPr id="80" name="Group 9"/>
            <p:cNvGrpSpPr>
              <a:grpSpLocks/>
            </p:cNvGrpSpPr>
            <p:nvPr/>
          </p:nvGrpSpPr>
          <p:grpSpPr bwMode="auto">
            <a:xfrm flipV="1">
              <a:off x="5177716" y="5114581"/>
              <a:ext cx="2520950" cy="554103"/>
              <a:chOff x="3651" y="2176"/>
              <a:chExt cx="1497" cy="279"/>
            </a:xfrm>
          </p:grpSpPr>
          <p:grpSp>
            <p:nvGrpSpPr>
              <p:cNvPr id="82" name="Group 10"/>
              <p:cNvGrpSpPr>
                <a:grpSpLocks/>
              </p:cNvGrpSpPr>
              <p:nvPr/>
            </p:nvGrpSpPr>
            <p:grpSpPr bwMode="auto">
              <a:xfrm flipH="1">
                <a:off x="3651" y="2250"/>
                <a:ext cx="1497" cy="182"/>
                <a:chOff x="3456" y="1920"/>
                <a:chExt cx="1872" cy="96"/>
              </a:xfrm>
            </p:grpSpPr>
            <p:sp>
              <p:nvSpPr>
                <p:cNvPr id="84" name="Line 11"/>
                <p:cNvSpPr>
                  <a:spLocks noChangeShapeType="1"/>
                </p:cNvSpPr>
                <p:nvPr/>
              </p:nvSpPr>
              <p:spPr bwMode="auto">
                <a:xfrm>
                  <a:off x="3456" y="1920"/>
                  <a:ext cx="1872" cy="0"/>
                </a:xfrm>
                <a:prstGeom prst="line">
                  <a:avLst/>
                </a:prstGeom>
                <a:noFill/>
                <a:ln w="57150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5" name="Line 12"/>
                <p:cNvSpPr>
                  <a:spLocks noChangeShapeType="1"/>
                </p:cNvSpPr>
                <p:nvPr/>
              </p:nvSpPr>
              <p:spPr bwMode="auto">
                <a:xfrm>
                  <a:off x="5308" y="1920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6" name="Line 13"/>
                <p:cNvSpPr>
                  <a:spLocks noChangeShapeType="1"/>
                </p:cNvSpPr>
                <p:nvPr/>
              </p:nvSpPr>
              <p:spPr bwMode="auto">
                <a:xfrm>
                  <a:off x="3479" y="1920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83" name="Text Box 14"/>
              <p:cNvSpPr txBox="1">
                <a:spLocks noChangeArrowheads="1"/>
              </p:cNvSpPr>
              <p:nvPr/>
            </p:nvSpPr>
            <p:spPr bwMode="auto">
              <a:xfrm>
                <a:off x="4023" y="2176"/>
                <a:ext cx="590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pt-BR" altLang="pt-BR" sz="2500"/>
                  <a:t> (</a:t>
                </a:r>
                <a:r>
                  <a:rPr lang="pt-BR" altLang="pt-BR" sz="3000"/>
                  <a:t>-</a:t>
                </a:r>
                <a:r>
                  <a:rPr lang="pt-BR" altLang="pt-BR" sz="2500"/>
                  <a:t> )</a:t>
                </a:r>
              </a:p>
            </p:txBody>
          </p:sp>
        </p:grpSp>
        <p:sp>
          <p:nvSpPr>
            <p:cNvPr id="81" name="Oval 6"/>
            <p:cNvSpPr>
              <a:spLocks noChangeArrowheads="1"/>
            </p:cNvSpPr>
            <p:nvPr/>
          </p:nvSpPr>
          <p:spPr bwMode="auto">
            <a:xfrm>
              <a:off x="6514764" y="4709200"/>
              <a:ext cx="2232649" cy="431371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7" name="Oval 5"/>
          <p:cNvSpPr>
            <a:spLocks noChangeArrowheads="1"/>
          </p:cNvSpPr>
          <p:nvPr/>
        </p:nvSpPr>
        <p:spPr bwMode="auto">
          <a:xfrm>
            <a:off x="6429375" y="5852656"/>
            <a:ext cx="2278063" cy="5080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8" name="Group 3"/>
          <p:cNvGrpSpPr>
            <a:grpSpLocks/>
          </p:cNvGrpSpPr>
          <p:nvPr/>
        </p:nvGrpSpPr>
        <p:grpSpPr bwMode="auto">
          <a:xfrm rot="5400000">
            <a:off x="8219282" y="5339099"/>
            <a:ext cx="1300162" cy="282575"/>
            <a:chOff x="3456" y="1920"/>
            <a:chExt cx="1872" cy="108"/>
          </a:xfrm>
        </p:grpSpPr>
        <p:sp>
          <p:nvSpPr>
            <p:cNvPr id="89" name="Line 4"/>
            <p:cNvSpPr>
              <a:spLocks noChangeShapeType="1"/>
            </p:cNvSpPr>
            <p:nvPr/>
          </p:nvSpPr>
          <p:spPr bwMode="auto">
            <a:xfrm>
              <a:off x="3456" y="1932"/>
              <a:ext cx="1872" cy="0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Line 5"/>
            <p:cNvSpPr>
              <a:spLocks noChangeShapeType="1"/>
            </p:cNvSpPr>
            <p:nvPr/>
          </p:nvSpPr>
          <p:spPr bwMode="auto">
            <a:xfrm>
              <a:off x="5284" y="1932"/>
              <a:ext cx="0" cy="96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Line 6"/>
            <p:cNvSpPr>
              <a:spLocks noChangeShapeType="1"/>
            </p:cNvSpPr>
            <p:nvPr/>
          </p:nvSpPr>
          <p:spPr bwMode="auto">
            <a:xfrm>
              <a:off x="3456" y="1920"/>
              <a:ext cx="0" cy="96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2" name="Grupo 91"/>
          <p:cNvGrpSpPr/>
          <p:nvPr/>
        </p:nvGrpSpPr>
        <p:grpSpPr>
          <a:xfrm>
            <a:off x="65088" y="3698244"/>
            <a:ext cx="8713787" cy="477838"/>
            <a:chOff x="65088" y="3698244"/>
            <a:chExt cx="8713787" cy="477838"/>
          </a:xfrm>
        </p:grpSpPr>
        <p:sp>
          <p:nvSpPr>
            <p:cNvPr id="93" name="Oval 6"/>
            <p:cNvSpPr>
              <a:spLocks noChangeArrowheads="1"/>
            </p:cNvSpPr>
            <p:nvPr/>
          </p:nvSpPr>
          <p:spPr bwMode="auto">
            <a:xfrm>
              <a:off x="65088" y="3733169"/>
              <a:ext cx="8713787" cy="43021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pt-BR" sz="2500" dirty="0"/>
                <a:t>II </a:t>
              </a:r>
              <a:r>
                <a:rPr lang="en-US" altLang="pt-BR" sz="2500" dirty="0" smtClean="0"/>
                <a:t>– </a:t>
              </a:r>
              <a:r>
                <a:rPr lang="en-US" altLang="pt-BR" sz="2100" dirty="0" smtClean="0"/>
                <a:t>PASSIVOS RECONHECIDOS</a:t>
              </a:r>
              <a:endParaRPr lang="en-US" altLang="pt-BR" sz="2100" dirty="0"/>
            </a:p>
          </p:txBody>
        </p:sp>
        <p:sp>
          <p:nvSpPr>
            <p:cNvPr id="94" name="Text Box 18"/>
            <p:cNvSpPr txBox="1">
              <a:spLocks noChangeArrowheads="1"/>
            </p:cNvSpPr>
            <p:nvPr/>
          </p:nvSpPr>
          <p:spPr bwMode="auto">
            <a:xfrm>
              <a:off x="6516216" y="3698244"/>
              <a:ext cx="2233613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/>
                <a:t>- 306.042,51</a:t>
              </a:r>
              <a:endParaRPr lang="pt-BR" altLang="pt-BR" sz="2500" dirty="0"/>
            </a:p>
          </p:txBody>
        </p:sp>
        <p:sp>
          <p:nvSpPr>
            <p:cNvPr id="95" name="Text Box 18"/>
            <p:cNvSpPr txBox="1">
              <a:spLocks noChangeArrowheads="1"/>
            </p:cNvSpPr>
            <p:nvPr/>
          </p:nvSpPr>
          <p:spPr bwMode="auto">
            <a:xfrm>
              <a:off x="4140175" y="3698244"/>
              <a:ext cx="2232025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/>
                <a:t>- 313.959,08</a:t>
              </a:r>
              <a:endParaRPr lang="pt-BR" altLang="pt-BR" sz="2500" dirty="0"/>
            </a:p>
          </p:txBody>
        </p:sp>
      </p:grpSp>
      <p:sp>
        <p:nvSpPr>
          <p:cNvPr id="96" name="Line 27"/>
          <p:cNvSpPr>
            <a:spLocks noChangeShapeType="1"/>
          </p:cNvSpPr>
          <p:nvPr/>
        </p:nvSpPr>
        <p:spPr bwMode="auto">
          <a:xfrm>
            <a:off x="50800" y="4608130"/>
            <a:ext cx="872807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2413422" y="5877272"/>
            <a:ext cx="3814762" cy="4302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pt-BR" sz="2500" dirty="0"/>
              <a:t>RESULTADO NOMINAL</a:t>
            </a:r>
          </a:p>
        </p:txBody>
      </p:sp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482" y="20651"/>
            <a:ext cx="8317432" cy="547067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1015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59" grpId="0"/>
      <p:bldP spid="60" grpId="0"/>
      <p:bldP spid="78" grpId="0"/>
      <p:bldP spid="87" grpId="0" animBg="1"/>
      <p:bldP spid="96" grpId="0" animBg="1"/>
      <p:bldP spid="9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Oval 6"/>
          <p:cNvSpPr>
            <a:spLocks noChangeArrowheads="1"/>
          </p:cNvSpPr>
          <p:nvPr/>
        </p:nvSpPr>
        <p:spPr bwMode="auto">
          <a:xfrm>
            <a:off x="80988" y="620688"/>
            <a:ext cx="2690812" cy="10334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pt-BR" sz="27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</a:t>
            </a:r>
          </a:p>
          <a:p>
            <a:pPr>
              <a:defRPr/>
            </a:pPr>
            <a:r>
              <a:rPr lang="en-US" altLang="pt-BR" sz="27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PRIMÁRIO</a:t>
            </a:r>
          </a:p>
        </p:txBody>
      </p:sp>
      <p:sp>
        <p:nvSpPr>
          <p:cNvPr id="54" name="Text Box 2"/>
          <p:cNvSpPr>
            <a:spLocks noChangeArrowheads="1"/>
          </p:cNvSpPr>
          <p:nvPr/>
        </p:nvSpPr>
        <p:spPr bwMode="auto">
          <a:xfrm>
            <a:off x="2627784" y="648204"/>
            <a:ext cx="6386462" cy="86832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/>
              </a:gs>
              <a:gs pos="100000">
                <a:srgbClr val="FFFFFF"/>
              </a:gs>
            </a:gsLst>
            <a:lin ang="0" scaled="1"/>
            <a:tileRect/>
          </a:gradFill>
          <a:ln w="762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 wrap="square">
            <a:spAutoFit/>
            <a:flatTx/>
          </a:bodyPr>
          <a:lstStyle/>
          <a:p>
            <a:pPr algn="ctr" eaLnBrk="1" hangingPunct="1">
              <a:lnSpc>
                <a:spcPts val="2700"/>
              </a:lnSpc>
              <a:spcBef>
                <a:spcPts val="0"/>
              </a:spcBef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Mede a capacidade de pagamento da Dívida do Poder Público Municipal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RESULTADO PRIMÁRIO</a:t>
            </a:r>
            <a:endParaRPr lang="pt-BR" sz="3000" b="1" dirty="0">
              <a:solidFill>
                <a:srgbClr val="0033CC"/>
              </a:solidFill>
            </a:endParaRPr>
          </a:p>
        </p:txBody>
      </p: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179512" y="6237312"/>
            <a:ext cx="312938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500" dirty="0">
                <a:solidFill>
                  <a:schemeClr val="bg1"/>
                </a:solidFill>
                <a:latin typeface="Tahoma" pitchFamily="34" charset="0"/>
              </a:rPr>
              <a:t>R$ mil (correntes)</a:t>
            </a:r>
            <a:endParaRPr lang="en-US" altLang="pt-BR" sz="2500" dirty="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57" name="Grupo 29"/>
          <p:cNvGrpSpPr>
            <a:grpSpLocks/>
          </p:cNvGrpSpPr>
          <p:nvPr/>
        </p:nvGrpSpPr>
        <p:grpSpPr bwMode="auto">
          <a:xfrm>
            <a:off x="143321" y="1628800"/>
            <a:ext cx="8893175" cy="1943100"/>
            <a:chOff x="179388" y="981075"/>
            <a:chExt cx="8893175" cy="1943100"/>
          </a:xfrm>
        </p:grpSpPr>
        <p:sp>
          <p:nvSpPr>
            <p:cNvPr id="58" name="Rectangle 2"/>
            <p:cNvSpPr>
              <a:spLocks noChangeArrowheads="1"/>
            </p:cNvSpPr>
            <p:nvPr/>
          </p:nvSpPr>
          <p:spPr bwMode="auto">
            <a:xfrm>
              <a:off x="179388" y="981075"/>
              <a:ext cx="8893175" cy="1943100"/>
            </a:xfrm>
            <a:prstGeom prst="rect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pt-BR"/>
            </a:p>
          </p:txBody>
        </p:sp>
        <p:sp>
          <p:nvSpPr>
            <p:cNvPr id="59" name="Text Box 12"/>
            <p:cNvSpPr txBox="1">
              <a:spLocks noChangeArrowheads="1"/>
            </p:cNvSpPr>
            <p:nvPr/>
          </p:nvSpPr>
          <p:spPr bwMode="auto">
            <a:xfrm>
              <a:off x="611188" y="1557338"/>
              <a:ext cx="3074987" cy="44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sz="2300"/>
                <a:t>Aplic. Financeiras</a:t>
              </a:r>
            </a:p>
          </p:txBody>
        </p:sp>
        <p:sp>
          <p:nvSpPr>
            <p:cNvPr id="60" name="Text Box 13"/>
            <p:cNvSpPr txBox="1">
              <a:spLocks noChangeArrowheads="1"/>
            </p:cNvSpPr>
            <p:nvPr/>
          </p:nvSpPr>
          <p:spPr bwMode="auto">
            <a:xfrm>
              <a:off x="611188" y="1989138"/>
              <a:ext cx="3743325" cy="44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sz="2300"/>
                <a:t>Op. Crédito e Alienações</a:t>
              </a:r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4141788" y="1557338"/>
              <a:ext cx="2446337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300" dirty="0" smtClean="0"/>
                <a:t>R</a:t>
              </a:r>
              <a:r>
                <a:rPr lang="pt-BR" altLang="pt-BR" sz="2300" dirty="0"/>
                <a:t>$ </a:t>
              </a:r>
              <a:r>
                <a:rPr lang="pt-BR" altLang="pt-BR" sz="2300" dirty="0" smtClean="0"/>
                <a:t>- 16.967,94</a:t>
              </a:r>
              <a:endParaRPr lang="pt-BR" altLang="pt-BR" sz="2300" dirty="0"/>
            </a:p>
          </p:txBody>
        </p:sp>
        <p:sp>
          <p:nvSpPr>
            <p:cNvPr id="62" name="Text Box 19"/>
            <p:cNvSpPr txBox="1">
              <a:spLocks noChangeArrowheads="1"/>
            </p:cNvSpPr>
            <p:nvPr/>
          </p:nvSpPr>
          <p:spPr bwMode="auto">
            <a:xfrm>
              <a:off x="3686175" y="1989138"/>
              <a:ext cx="2901951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300" dirty="0" smtClean="0"/>
                <a:t>R$ -   4.920,28</a:t>
              </a:r>
              <a:endParaRPr lang="pt-BR" altLang="pt-BR" sz="2300" dirty="0"/>
            </a:p>
          </p:txBody>
        </p:sp>
      </p:grpSp>
      <p:grpSp>
        <p:nvGrpSpPr>
          <p:cNvPr id="63" name="Grupo 33"/>
          <p:cNvGrpSpPr>
            <a:grpSpLocks/>
          </p:cNvGrpSpPr>
          <p:nvPr/>
        </p:nvGrpSpPr>
        <p:grpSpPr bwMode="auto">
          <a:xfrm>
            <a:off x="129033" y="3702075"/>
            <a:ext cx="8893175" cy="1973263"/>
            <a:chOff x="165100" y="3054350"/>
            <a:chExt cx="8893175" cy="1973263"/>
          </a:xfrm>
        </p:grpSpPr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165100" y="3054350"/>
              <a:ext cx="8893175" cy="1973263"/>
            </a:xfrm>
            <a:prstGeom prst="rect">
              <a:avLst/>
            </a:prstGeom>
            <a:solidFill>
              <a:srgbClr val="3333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pt-BR"/>
            </a:p>
          </p:txBody>
        </p:sp>
        <p:sp>
          <p:nvSpPr>
            <p:cNvPr id="65" name="Text Box 14"/>
            <p:cNvSpPr txBox="1">
              <a:spLocks noChangeArrowheads="1"/>
            </p:cNvSpPr>
            <p:nvPr/>
          </p:nvSpPr>
          <p:spPr bwMode="auto">
            <a:xfrm>
              <a:off x="611188" y="3586163"/>
              <a:ext cx="1150937" cy="44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sz="2300"/>
                <a:t>Juros</a:t>
              </a:r>
            </a:p>
          </p:txBody>
        </p:sp>
        <p:sp>
          <p:nvSpPr>
            <p:cNvPr id="66" name="Text Box 15"/>
            <p:cNvSpPr txBox="1">
              <a:spLocks noChangeArrowheads="1"/>
            </p:cNvSpPr>
            <p:nvPr/>
          </p:nvSpPr>
          <p:spPr bwMode="auto">
            <a:xfrm>
              <a:off x="611188" y="3962400"/>
              <a:ext cx="2303462" cy="44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sz="2300"/>
                <a:t>Amortizações</a:t>
              </a:r>
            </a:p>
          </p:txBody>
        </p:sp>
        <p:sp>
          <p:nvSpPr>
            <p:cNvPr id="67" name="Text Box 22"/>
            <p:cNvSpPr txBox="1">
              <a:spLocks noChangeArrowheads="1"/>
            </p:cNvSpPr>
            <p:nvPr/>
          </p:nvSpPr>
          <p:spPr bwMode="auto">
            <a:xfrm>
              <a:off x="3922713" y="3678238"/>
              <a:ext cx="2520950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300" dirty="0"/>
                <a:t>- R$  </a:t>
              </a:r>
              <a:r>
                <a:rPr lang="pt-BR" altLang="pt-BR" sz="2300" dirty="0" smtClean="0"/>
                <a:t>5.454,62</a:t>
              </a:r>
              <a:endParaRPr lang="pt-BR" altLang="pt-BR" sz="2300" dirty="0"/>
            </a:p>
          </p:txBody>
        </p:sp>
        <p:sp>
          <p:nvSpPr>
            <p:cNvPr id="68" name="Text Box 23"/>
            <p:cNvSpPr txBox="1">
              <a:spLocks noChangeArrowheads="1"/>
            </p:cNvSpPr>
            <p:nvPr/>
          </p:nvSpPr>
          <p:spPr bwMode="auto">
            <a:xfrm>
              <a:off x="3706813" y="4065588"/>
              <a:ext cx="2736850" cy="44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300" dirty="0"/>
                <a:t>- R$  </a:t>
              </a:r>
              <a:r>
                <a:rPr lang="pt-BR" altLang="pt-BR" sz="2300" dirty="0" smtClean="0"/>
                <a:t>8.565,51</a:t>
              </a:r>
              <a:endParaRPr lang="pt-BR" altLang="pt-BR" sz="2300" dirty="0"/>
            </a:p>
          </p:txBody>
        </p:sp>
      </p:grpSp>
      <p:grpSp>
        <p:nvGrpSpPr>
          <p:cNvPr id="69" name="Grupo 30"/>
          <p:cNvGrpSpPr>
            <a:grpSpLocks/>
          </p:cNvGrpSpPr>
          <p:nvPr/>
        </p:nvGrpSpPr>
        <p:grpSpPr bwMode="auto">
          <a:xfrm>
            <a:off x="2880171" y="3140100"/>
            <a:ext cx="6121400" cy="504825"/>
            <a:chOff x="2916238" y="2492375"/>
            <a:chExt cx="6121400" cy="504825"/>
          </a:xfrm>
        </p:grpSpPr>
        <p:sp>
          <p:nvSpPr>
            <p:cNvPr id="70" name="Text Box 20"/>
            <p:cNvSpPr txBox="1">
              <a:spLocks noChangeArrowheads="1"/>
            </p:cNvSpPr>
            <p:nvPr/>
          </p:nvSpPr>
          <p:spPr bwMode="auto">
            <a:xfrm>
              <a:off x="5508625" y="2492375"/>
              <a:ext cx="3529013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600" dirty="0"/>
                <a:t>R$ </a:t>
              </a:r>
              <a:r>
                <a:rPr lang="pt-BR" altLang="pt-BR" sz="2600" dirty="0" smtClean="0"/>
                <a:t>826.779,92</a:t>
              </a:r>
              <a:endParaRPr lang="pt-BR" altLang="pt-BR" sz="2600" dirty="0"/>
            </a:p>
          </p:txBody>
        </p:sp>
        <p:sp>
          <p:nvSpPr>
            <p:cNvPr id="71" name="Text Box 25"/>
            <p:cNvSpPr txBox="1">
              <a:spLocks noChangeArrowheads="1"/>
            </p:cNvSpPr>
            <p:nvPr/>
          </p:nvSpPr>
          <p:spPr bwMode="auto">
            <a:xfrm>
              <a:off x="2916238" y="2508250"/>
              <a:ext cx="316865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600"/>
                <a:t>Receitas Primárias</a:t>
              </a:r>
            </a:p>
          </p:txBody>
        </p:sp>
      </p:grpSp>
      <p:sp>
        <p:nvSpPr>
          <p:cNvPr id="72" name="Line 27"/>
          <p:cNvSpPr>
            <a:spLocks noChangeShapeType="1"/>
          </p:cNvSpPr>
          <p:nvPr/>
        </p:nvSpPr>
        <p:spPr bwMode="auto">
          <a:xfrm>
            <a:off x="6048821" y="3138513"/>
            <a:ext cx="2894012" cy="15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3" name="Line 28"/>
          <p:cNvSpPr>
            <a:spLocks noChangeShapeType="1"/>
          </p:cNvSpPr>
          <p:nvPr/>
        </p:nvSpPr>
        <p:spPr bwMode="auto">
          <a:xfrm>
            <a:off x="6048821" y="5156225"/>
            <a:ext cx="2894012" cy="158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74" name="Grupo 28"/>
          <p:cNvGrpSpPr>
            <a:grpSpLocks/>
          </p:cNvGrpSpPr>
          <p:nvPr/>
        </p:nvGrpSpPr>
        <p:grpSpPr bwMode="auto">
          <a:xfrm>
            <a:off x="171896" y="1787550"/>
            <a:ext cx="8828087" cy="488950"/>
            <a:chOff x="207963" y="1052513"/>
            <a:chExt cx="8828087" cy="488950"/>
          </a:xfrm>
        </p:grpSpPr>
        <p:sp>
          <p:nvSpPr>
            <p:cNvPr id="75" name="Oval 6"/>
            <p:cNvSpPr>
              <a:spLocks noChangeArrowheads="1"/>
            </p:cNvSpPr>
            <p:nvPr/>
          </p:nvSpPr>
          <p:spPr bwMode="auto">
            <a:xfrm>
              <a:off x="207963" y="1052513"/>
              <a:ext cx="4030662" cy="43021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23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76" name="Text Box 10"/>
            <p:cNvSpPr txBox="1">
              <a:spLocks noChangeArrowheads="1"/>
            </p:cNvSpPr>
            <p:nvPr/>
          </p:nvSpPr>
          <p:spPr bwMode="auto">
            <a:xfrm>
              <a:off x="222250" y="1052513"/>
              <a:ext cx="4017963" cy="442912"/>
            </a:xfrm>
            <a:prstGeom prst="rect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sz="2300"/>
                <a:t>Receitas (Corr.+Cap.-Intra)</a:t>
              </a:r>
            </a:p>
          </p:txBody>
        </p:sp>
        <p:sp>
          <p:nvSpPr>
            <p:cNvPr id="77" name="Text Box 11"/>
            <p:cNvSpPr txBox="1">
              <a:spLocks noChangeArrowheads="1"/>
            </p:cNvSpPr>
            <p:nvPr/>
          </p:nvSpPr>
          <p:spPr bwMode="auto">
            <a:xfrm>
              <a:off x="6011863" y="1052513"/>
              <a:ext cx="3024187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600" dirty="0"/>
                <a:t>R$ </a:t>
              </a:r>
              <a:r>
                <a:rPr lang="pt-BR" altLang="pt-BR" sz="2600" dirty="0" smtClean="0"/>
                <a:t>848.668,14</a:t>
              </a:r>
              <a:endParaRPr lang="pt-BR" altLang="pt-BR" sz="2600" dirty="0"/>
            </a:p>
          </p:txBody>
        </p:sp>
        <p:sp>
          <p:nvSpPr>
            <p:cNvPr id="78" name="Oval 6"/>
            <p:cNvSpPr>
              <a:spLocks noChangeArrowheads="1"/>
            </p:cNvSpPr>
            <p:nvPr/>
          </p:nvSpPr>
          <p:spPr bwMode="auto">
            <a:xfrm>
              <a:off x="4343400" y="1052513"/>
              <a:ext cx="1811338" cy="41592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 sz="2000" dirty="0"/>
                <a:t>Até </a:t>
              </a:r>
              <a:r>
                <a:rPr lang="pt-BR" altLang="pt-BR" sz="2000" dirty="0" err="1" smtClean="0"/>
                <a:t>abr</a:t>
              </a:r>
              <a:r>
                <a:rPr lang="pt-BR" altLang="pt-BR" sz="2000" dirty="0" smtClean="0"/>
                <a:t>/2017</a:t>
              </a:r>
              <a:endParaRPr lang="en-US" altLang="pt-BR" sz="2000" dirty="0"/>
            </a:p>
          </p:txBody>
        </p:sp>
      </p:grpSp>
      <p:grpSp>
        <p:nvGrpSpPr>
          <p:cNvPr id="79" name="Grupo 32"/>
          <p:cNvGrpSpPr>
            <a:grpSpLocks/>
          </p:cNvGrpSpPr>
          <p:nvPr/>
        </p:nvGrpSpPr>
        <p:grpSpPr bwMode="auto">
          <a:xfrm>
            <a:off x="171896" y="3762400"/>
            <a:ext cx="8826500" cy="488950"/>
            <a:chOff x="207963" y="3154363"/>
            <a:chExt cx="8826500" cy="488950"/>
          </a:xfrm>
        </p:grpSpPr>
        <p:sp>
          <p:nvSpPr>
            <p:cNvPr id="80" name="Oval 6"/>
            <p:cNvSpPr>
              <a:spLocks noChangeArrowheads="1"/>
            </p:cNvSpPr>
            <p:nvPr/>
          </p:nvSpPr>
          <p:spPr bwMode="auto">
            <a:xfrm>
              <a:off x="207963" y="3155951"/>
              <a:ext cx="4003675" cy="430212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23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1" name="Text Box 17"/>
            <p:cNvSpPr txBox="1">
              <a:spLocks noChangeArrowheads="1"/>
            </p:cNvSpPr>
            <p:nvPr/>
          </p:nvSpPr>
          <p:spPr bwMode="auto">
            <a:xfrm>
              <a:off x="207963" y="3154363"/>
              <a:ext cx="4076700" cy="44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sz="2300"/>
                <a:t>Despesas (Corr.+Cap.-Intra)</a:t>
              </a:r>
            </a:p>
          </p:txBody>
        </p:sp>
        <p:sp>
          <p:nvSpPr>
            <p:cNvPr id="82" name="Text Box 21"/>
            <p:cNvSpPr txBox="1">
              <a:spLocks noChangeArrowheads="1"/>
            </p:cNvSpPr>
            <p:nvPr/>
          </p:nvSpPr>
          <p:spPr bwMode="auto">
            <a:xfrm>
              <a:off x="5867400" y="3154363"/>
              <a:ext cx="3167063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600" dirty="0"/>
                <a:t>R$ </a:t>
              </a:r>
              <a:r>
                <a:rPr lang="pt-BR" altLang="pt-BR" sz="2600" dirty="0" smtClean="0"/>
                <a:t>640.136,62</a:t>
              </a:r>
              <a:endParaRPr lang="pt-BR" altLang="pt-BR" sz="2600" dirty="0"/>
            </a:p>
          </p:txBody>
        </p:sp>
        <p:sp>
          <p:nvSpPr>
            <p:cNvPr id="83" name="Oval 6"/>
            <p:cNvSpPr>
              <a:spLocks noChangeArrowheads="1"/>
            </p:cNvSpPr>
            <p:nvPr/>
          </p:nvSpPr>
          <p:spPr bwMode="auto">
            <a:xfrm>
              <a:off x="4327525" y="3171825"/>
              <a:ext cx="1811338" cy="41592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 sz="2000" dirty="0"/>
                <a:t>Até </a:t>
              </a:r>
              <a:r>
                <a:rPr lang="pt-BR" altLang="pt-BR" sz="2000" dirty="0" err="1" smtClean="0"/>
                <a:t>abr</a:t>
              </a:r>
              <a:r>
                <a:rPr lang="pt-BR" altLang="pt-BR" sz="2000" dirty="0" smtClean="0"/>
                <a:t>/2017</a:t>
              </a:r>
              <a:endParaRPr lang="en-US" altLang="pt-BR" sz="2000" dirty="0"/>
            </a:p>
          </p:txBody>
        </p:sp>
      </p:grpSp>
      <p:sp>
        <p:nvSpPr>
          <p:cNvPr id="84" name="Text Box 88"/>
          <p:cNvSpPr txBox="1">
            <a:spLocks noChangeArrowheads="1"/>
          </p:cNvSpPr>
          <p:nvPr/>
        </p:nvSpPr>
        <p:spPr bwMode="auto">
          <a:xfrm>
            <a:off x="2192783" y="5157192"/>
            <a:ext cx="68310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/>
              <a:t>Despesas Primárias   R$ </a:t>
            </a:r>
            <a:r>
              <a:rPr lang="pt-BR" altLang="pt-BR" sz="2600" dirty="0" smtClean="0"/>
              <a:t>626.116,38</a:t>
            </a:r>
            <a:endParaRPr lang="pt-BR" altLang="pt-BR" sz="2600" dirty="0"/>
          </a:p>
        </p:txBody>
      </p:sp>
      <p:sp>
        <p:nvSpPr>
          <p:cNvPr id="85" name="Oval 7"/>
          <p:cNvSpPr>
            <a:spLocks noChangeArrowheads="1"/>
          </p:cNvSpPr>
          <p:nvPr/>
        </p:nvSpPr>
        <p:spPr bwMode="auto">
          <a:xfrm>
            <a:off x="1907704" y="5805264"/>
            <a:ext cx="4092575" cy="433387"/>
          </a:xfrm>
          <a:prstGeom prst="roundRect">
            <a:avLst>
              <a:gd name="adj" fmla="val 16667"/>
            </a:avLst>
          </a:prstGeom>
          <a:noFill/>
          <a:ln w="5715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pt-BR" altLang="pt-BR" sz="2600" dirty="0" smtClean="0">
                <a:solidFill>
                  <a:schemeClr val="accent6">
                    <a:lumMod val="75000"/>
                  </a:schemeClr>
                </a:solidFill>
              </a:rPr>
              <a:t>RESULTADO PRIMÁRIO</a:t>
            </a:r>
            <a:endParaRPr lang="en-US" altLang="pt-BR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6" name="Line 98"/>
          <p:cNvSpPr>
            <a:spLocks noChangeShapeType="1"/>
          </p:cNvSpPr>
          <p:nvPr/>
        </p:nvSpPr>
        <p:spPr bwMode="auto">
          <a:xfrm>
            <a:off x="6012160" y="5733256"/>
            <a:ext cx="2894013" cy="15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7" name="Text Box 99"/>
          <p:cNvSpPr txBox="1">
            <a:spLocks noChangeArrowheads="1"/>
          </p:cNvSpPr>
          <p:nvPr/>
        </p:nvSpPr>
        <p:spPr bwMode="auto">
          <a:xfrm>
            <a:off x="5831334" y="5790406"/>
            <a:ext cx="3209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pt-BR" sz="2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    200.663,53</a:t>
            </a:r>
          </a:p>
        </p:txBody>
      </p:sp>
      <p:pic>
        <p:nvPicPr>
          <p:cNvPr id="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245" y="223069"/>
            <a:ext cx="8666677" cy="5813558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</p:spPr>
      </p:pic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331912" y="6389712"/>
            <a:ext cx="312938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500" dirty="0">
                <a:latin typeface="Tahoma" pitchFamily="34" charset="0"/>
              </a:rPr>
              <a:t>R$ mil (correntes)</a:t>
            </a:r>
            <a:endParaRPr lang="en-US" altLang="pt-BR" sz="25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15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 animBg="1"/>
      <p:bldP spid="55" grpId="0"/>
      <p:bldP spid="56" grpId="0"/>
      <p:bldP spid="72" grpId="0" animBg="1"/>
      <p:bldP spid="73" grpId="0" animBg="1"/>
      <p:bldP spid="84" grpId="0"/>
      <p:bldP spid="85" grpId="0"/>
      <p:bldP spid="86" grpId="0" animBg="1"/>
      <p:bldP spid="87" grpId="0"/>
      <p:bldP spid="3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 smtClean="0"/>
                <a:t>Secretaria Municipal da Fazenda</a:t>
              </a:r>
              <a:endParaRPr lang="pt-BR" sz="3200" b="1" spc="430" dirty="0"/>
            </a:p>
          </p:txBody>
        </p:sp>
      </p:grp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10332640" y="2427625"/>
            <a:ext cx="7012633" cy="326444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pt-B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G</a:t>
            </a:r>
            <a:r>
              <a:rPr lang="pt-BR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ESTÃO </a:t>
            </a:r>
            <a:endParaRPr lang="pt-BR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pt-B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F</a:t>
            </a:r>
            <a:r>
              <a:rPr lang="pt-BR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ISCAL</a:t>
            </a:r>
            <a:endParaRPr lang="pt-BR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2" name="AutoShape 2" descr="Resultado de imagem para relatório de gestão fiscal"/>
          <p:cNvSpPr>
            <a:spLocks noChangeAspect="1" noChangeArrowheads="1"/>
          </p:cNvSpPr>
          <p:nvPr/>
        </p:nvSpPr>
        <p:spPr bwMode="auto">
          <a:xfrm>
            <a:off x="155575" y="-685800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Resultado de imagem para relatório de gestão fiscal"/>
          <p:cNvSpPr>
            <a:spLocks noChangeAspect="1" noChangeArrowheads="1"/>
          </p:cNvSpPr>
          <p:nvPr/>
        </p:nvSpPr>
        <p:spPr bwMode="auto">
          <a:xfrm>
            <a:off x="307975" y="-533400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7110" name="Picture 6" descr="http://mpap.mp.br/images/stories/tecnologia/imagens/transparencia/imagens/bot%20gestao%20fisc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844824"/>
            <a:ext cx="6805970" cy="406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2987824" y="895350"/>
            <a:ext cx="39645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</a:t>
            </a:r>
            <a:r>
              <a:rPr lang="pt-BR" sz="4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ELATÓRIO </a:t>
            </a:r>
            <a:endParaRPr lang="pt-BR" sz="4000" b="1" spc="50" dirty="0" smtClean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  <a:p>
            <a:pPr algn="ctr"/>
            <a:r>
              <a:rPr lang="pt-BR" sz="4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DE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35506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o 28"/>
          <p:cNvGrpSpPr>
            <a:grpSpLocks/>
          </p:cNvGrpSpPr>
          <p:nvPr/>
        </p:nvGrpSpPr>
        <p:grpSpPr bwMode="auto">
          <a:xfrm>
            <a:off x="3275856" y="836712"/>
            <a:ext cx="2736304" cy="2036663"/>
            <a:chOff x="-134594" y="0"/>
            <a:chExt cx="2331293" cy="2036663"/>
          </a:xfrm>
        </p:grpSpPr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-134594" y="0"/>
              <a:ext cx="2331293" cy="461665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3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OPERAÇÕES</a:t>
              </a:r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-88808" y="428625"/>
              <a:ext cx="2242318" cy="461665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3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 CRÉDITO</a:t>
              </a:r>
            </a:p>
          </p:txBody>
        </p:sp>
        <p:sp>
          <p:nvSpPr>
            <p:cNvPr id="43" name="Rectangle 13"/>
            <p:cNvSpPr>
              <a:spLocks noChangeArrowheads="1"/>
            </p:cNvSpPr>
            <p:nvPr/>
          </p:nvSpPr>
          <p:spPr bwMode="auto">
            <a:xfrm>
              <a:off x="-134594" y="937265"/>
              <a:ext cx="2153509" cy="43088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>
              <a:spAutoFit/>
            </a:bodyPr>
            <a:lstStyle/>
            <a:p>
              <a:pPr algn="ctr"/>
              <a:r>
                <a:rPr lang="pt-BR" altLang="pt-BR" sz="2800" b="1" dirty="0" smtClean="0">
                  <a:ln>
                    <a:solidFill>
                      <a:schemeClr val="tx1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4.920,28</a:t>
              </a:r>
              <a:endParaRPr lang="pt-BR" altLang="pt-BR" sz="28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516865" y="1368152"/>
              <a:ext cx="1144589" cy="438150"/>
            </a:xfrm>
            <a:custGeom>
              <a:avLst/>
              <a:gdLst>
                <a:gd name="T0" fmla="*/ 0 w 12000"/>
                <a:gd name="T1" fmla="*/ 2147483647 h 4096"/>
                <a:gd name="T2" fmla="*/ 2147483647 w 12000"/>
                <a:gd name="T3" fmla="*/ 0 h 4096"/>
                <a:gd name="T4" fmla="*/ 2147483647 w 12000"/>
                <a:gd name="T5" fmla="*/ 0 h 4096"/>
                <a:gd name="T6" fmla="*/ 2147483647 w 12000"/>
                <a:gd name="T7" fmla="*/ 2147483647 h 4096"/>
                <a:gd name="T8" fmla="*/ 2147483647 w 12000"/>
                <a:gd name="T9" fmla="*/ 2147483647 h 4096"/>
                <a:gd name="T10" fmla="*/ 2147483647 w 12000"/>
                <a:gd name="T11" fmla="*/ 2147483647 h 4096"/>
                <a:gd name="T12" fmla="*/ 2147483647 w 12000"/>
                <a:gd name="T13" fmla="*/ 2147483647 h 4096"/>
                <a:gd name="T14" fmla="*/ 0 w 12000"/>
                <a:gd name="T15" fmla="*/ 2147483647 h 4096"/>
                <a:gd name="T16" fmla="*/ 0 w 12000"/>
                <a:gd name="T17" fmla="*/ 2147483647 h 4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00" h="4096">
                  <a:moveTo>
                    <a:pt x="0" y="683"/>
                  </a:moveTo>
                  <a:cubicBezTo>
                    <a:pt x="0" y="306"/>
                    <a:pt x="306" y="0"/>
                    <a:pt x="683" y="0"/>
                  </a:cubicBezTo>
                  <a:lnTo>
                    <a:pt x="11318" y="0"/>
                  </a:lnTo>
                  <a:cubicBezTo>
                    <a:pt x="11695" y="0"/>
                    <a:pt x="12000" y="306"/>
                    <a:pt x="12000" y="683"/>
                  </a:cubicBezTo>
                  <a:lnTo>
                    <a:pt x="12000" y="3414"/>
                  </a:lnTo>
                  <a:cubicBezTo>
                    <a:pt x="12000" y="3791"/>
                    <a:pt x="11695" y="4096"/>
                    <a:pt x="11318" y="4096"/>
                  </a:cubicBezTo>
                  <a:lnTo>
                    <a:pt x="683" y="4096"/>
                  </a:lnTo>
                  <a:cubicBezTo>
                    <a:pt x="306" y="4096"/>
                    <a:pt x="0" y="3791"/>
                    <a:pt x="0" y="3414"/>
                  </a:cubicBezTo>
                  <a:lnTo>
                    <a:pt x="0" y="683"/>
                  </a:lnTo>
                  <a:close/>
                </a:path>
              </a:pathLst>
            </a:custGeom>
            <a:noFill/>
            <a:ln w="58738" cap="flat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Rectangle 17"/>
            <p:cNvSpPr>
              <a:spLocks noChangeArrowheads="1"/>
            </p:cNvSpPr>
            <p:nvPr/>
          </p:nvSpPr>
          <p:spPr bwMode="auto">
            <a:xfrm>
              <a:off x="270056" y="1421110"/>
              <a:ext cx="158261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4000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0,20%</a:t>
              </a:r>
              <a:endParaRPr lang="pt-BR" alt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6" name="Group 24"/>
          <p:cNvGrpSpPr>
            <a:grpSpLocks noChangeAspect="1"/>
          </p:cNvGrpSpPr>
          <p:nvPr/>
        </p:nvGrpSpPr>
        <p:grpSpPr bwMode="auto">
          <a:xfrm>
            <a:off x="6156422" y="2751136"/>
            <a:ext cx="2880074" cy="2333626"/>
            <a:chOff x="79" y="-104"/>
            <a:chExt cx="1526" cy="1470"/>
          </a:xfrm>
        </p:grpSpPr>
        <p:sp>
          <p:nvSpPr>
            <p:cNvPr id="53" name="Rectangle 25"/>
            <p:cNvSpPr>
              <a:spLocks noChangeArrowheads="1"/>
            </p:cNvSpPr>
            <p:nvPr/>
          </p:nvSpPr>
          <p:spPr bwMode="auto">
            <a:xfrm>
              <a:off x="551" y="-104"/>
              <a:ext cx="825" cy="291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altLang="pt-BR" sz="3000" b="1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DÍVIDA</a:t>
              </a:r>
              <a:r>
                <a:rPr lang="pt-BR" altLang="pt-BR" sz="3000" dirty="0">
                  <a:solidFill>
                    <a:srgbClr val="00FF00"/>
                  </a:solidFill>
                </a:rPr>
                <a:t> </a:t>
              </a:r>
            </a:p>
          </p:txBody>
        </p:sp>
        <p:sp>
          <p:nvSpPr>
            <p:cNvPr id="54" name="Rectangle 26"/>
            <p:cNvSpPr>
              <a:spLocks noChangeArrowheads="1"/>
            </p:cNvSpPr>
            <p:nvPr/>
          </p:nvSpPr>
          <p:spPr bwMode="auto">
            <a:xfrm>
              <a:off x="79" y="168"/>
              <a:ext cx="1526" cy="291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altLang="pt-BR" sz="3000" b="1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CONSOLIDADA</a:t>
              </a:r>
            </a:p>
          </p:txBody>
        </p:sp>
        <p:sp>
          <p:nvSpPr>
            <p:cNvPr id="55" name="Rectangle 28"/>
            <p:cNvSpPr>
              <a:spLocks noChangeArrowheads="1"/>
            </p:cNvSpPr>
            <p:nvPr/>
          </p:nvSpPr>
          <p:spPr bwMode="auto">
            <a:xfrm>
              <a:off x="319" y="577"/>
              <a:ext cx="1165" cy="271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800" b="1" dirty="0" smtClean="0">
                  <a:ln>
                    <a:solidFill>
                      <a:schemeClr val="tx1"/>
                    </a:solidFill>
                  </a:ln>
                </a:rPr>
                <a:t>565.460,99</a:t>
              </a:r>
              <a:endParaRPr lang="pt-BR" altLang="pt-BR" sz="2800" b="1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" name="Freeform 29"/>
            <p:cNvSpPr>
              <a:spLocks/>
            </p:cNvSpPr>
            <p:nvPr/>
          </p:nvSpPr>
          <p:spPr bwMode="auto">
            <a:xfrm>
              <a:off x="552" y="985"/>
              <a:ext cx="721" cy="276"/>
            </a:xfrm>
            <a:custGeom>
              <a:avLst/>
              <a:gdLst>
                <a:gd name="T0" fmla="*/ 0 w 12000"/>
                <a:gd name="T1" fmla="*/ 0 h 4096"/>
                <a:gd name="T2" fmla="*/ 0 w 12000"/>
                <a:gd name="T3" fmla="*/ 0 h 4096"/>
                <a:gd name="T4" fmla="*/ 0 w 12000"/>
                <a:gd name="T5" fmla="*/ 0 h 4096"/>
                <a:gd name="T6" fmla="*/ 0 w 12000"/>
                <a:gd name="T7" fmla="*/ 0 h 4096"/>
                <a:gd name="T8" fmla="*/ 0 w 12000"/>
                <a:gd name="T9" fmla="*/ 0 h 4096"/>
                <a:gd name="T10" fmla="*/ 0 w 12000"/>
                <a:gd name="T11" fmla="*/ 0 h 4096"/>
                <a:gd name="T12" fmla="*/ 0 w 12000"/>
                <a:gd name="T13" fmla="*/ 0 h 4096"/>
                <a:gd name="T14" fmla="*/ 0 w 12000"/>
                <a:gd name="T15" fmla="*/ 0 h 4096"/>
                <a:gd name="T16" fmla="*/ 0 w 12000"/>
                <a:gd name="T17" fmla="*/ 0 h 4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00" h="4096">
                  <a:moveTo>
                    <a:pt x="0" y="683"/>
                  </a:moveTo>
                  <a:cubicBezTo>
                    <a:pt x="0" y="306"/>
                    <a:pt x="306" y="0"/>
                    <a:pt x="683" y="0"/>
                  </a:cubicBezTo>
                  <a:lnTo>
                    <a:pt x="11318" y="0"/>
                  </a:lnTo>
                  <a:cubicBezTo>
                    <a:pt x="11695" y="0"/>
                    <a:pt x="12000" y="306"/>
                    <a:pt x="12000" y="683"/>
                  </a:cubicBezTo>
                  <a:lnTo>
                    <a:pt x="12000" y="3414"/>
                  </a:lnTo>
                  <a:cubicBezTo>
                    <a:pt x="12000" y="3791"/>
                    <a:pt x="11695" y="4096"/>
                    <a:pt x="11318" y="4096"/>
                  </a:cubicBezTo>
                  <a:lnTo>
                    <a:pt x="683" y="4096"/>
                  </a:lnTo>
                  <a:cubicBezTo>
                    <a:pt x="306" y="4096"/>
                    <a:pt x="0" y="3791"/>
                    <a:pt x="0" y="3414"/>
                  </a:cubicBezTo>
                  <a:lnTo>
                    <a:pt x="0" y="683"/>
                  </a:lnTo>
                  <a:close/>
                </a:path>
              </a:pathLst>
            </a:custGeom>
            <a:noFill/>
            <a:ln w="57150" cap="flat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57" name="Rectangle 32"/>
            <p:cNvSpPr>
              <a:spLocks noChangeArrowheads="1"/>
            </p:cNvSpPr>
            <p:nvPr/>
          </p:nvSpPr>
          <p:spPr bwMode="auto">
            <a:xfrm>
              <a:off x="516" y="978"/>
              <a:ext cx="108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4000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23,17%</a:t>
              </a:r>
              <a:endParaRPr lang="pt-BR" altLang="pt-BR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179512" y="431666"/>
            <a:ext cx="312938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500" dirty="0">
                <a:latin typeface="Tahoma" pitchFamily="34" charset="0"/>
              </a:rPr>
              <a:t>R$ mil (correntes)</a:t>
            </a:r>
            <a:endParaRPr lang="en-US" altLang="pt-BR" sz="2500" dirty="0">
              <a:latin typeface="Tahoma" pitchFamily="34" charset="0"/>
            </a:endParaRPr>
          </a:p>
        </p:txBody>
      </p:sp>
      <p:sp>
        <p:nvSpPr>
          <p:cNvPr id="59" name="Oval 6"/>
          <p:cNvSpPr>
            <a:spLocks noChangeArrowheads="1"/>
          </p:cNvSpPr>
          <p:nvPr/>
        </p:nvSpPr>
        <p:spPr bwMode="auto">
          <a:xfrm>
            <a:off x="3890367" y="5229200"/>
            <a:ext cx="1330325" cy="4651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R.C.L.</a:t>
            </a:r>
          </a:p>
        </p:txBody>
      </p:sp>
      <p:sp>
        <p:nvSpPr>
          <p:cNvPr id="60" name="Oval 5"/>
          <p:cNvSpPr>
            <a:spLocks noChangeArrowheads="1"/>
          </p:cNvSpPr>
          <p:nvPr/>
        </p:nvSpPr>
        <p:spPr bwMode="auto">
          <a:xfrm>
            <a:off x="2891657" y="5891361"/>
            <a:ext cx="3624559" cy="561975"/>
          </a:xfrm>
          <a:prstGeom prst="roundRect">
            <a:avLst>
              <a:gd name="adj" fmla="val 16667"/>
            </a:avLst>
          </a:prstGeom>
          <a:noFill/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2.440.626,18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riângulo isósceles 60"/>
          <p:cNvSpPr/>
          <p:nvPr/>
        </p:nvSpPr>
        <p:spPr>
          <a:xfrm>
            <a:off x="1457380" y="3291086"/>
            <a:ext cx="6354980" cy="2370162"/>
          </a:xfrm>
          <a:prstGeom prst="triangle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Limites Legais</a:t>
            </a:r>
            <a:endParaRPr lang="pt-B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RGF – LIMITES DA LRF</a:t>
            </a:r>
            <a:endParaRPr lang="pt-BR" sz="3000" b="1" dirty="0">
              <a:solidFill>
                <a:srgbClr val="0033CC"/>
              </a:solidFill>
            </a:endParaRPr>
          </a:p>
        </p:txBody>
      </p:sp>
      <p:grpSp>
        <p:nvGrpSpPr>
          <p:cNvPr id="63" name="Grupo 62"/>
          <p:cNvGrpSpPr/>
          <p:nvPr/>
        </p:nvGrpSpPr>
        <p:grpSpPr>
          <a:xfrm>
            <a:off x="323528" y="2441574"/>
            <a:ext cx="2614771" cy="3403599"/>
            <a:chOff x="467547" y="2441574"/>
            <a:chExt cx="2614771" cy="3403599"/>
          </a:xfrm>
        </p:grpSpPr>
        <p:grpSp>
          <p:nvGrpSpPr>
            <p:cNvPr id="64" name="Grupo 63"/>
            <p:cNvGrpSpPr/>
            <p:nvPr/>
          </p:nvGrpSpPr>
          <p:grpSpPr>
            <a:xfrm>
              <a:off x="467547" y="2441574"/>
              <a:ext cx="2614771" cy="3403599"/>
              <a:chOff x="467547" y="2441574"/>
              <a:chExt cx="2614771" cy="3403599"/>
            </a:xfrm>
          </p:grpSpPr>
          <p:sp>
            <p:nvSpPr>
              <p:cNvPr id="66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467547" y="2441574"/>
                <a:ext cx="2614771" cy="3403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BR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" name="Rectangle 8"/>
              <p:cNvSpPr>
                <a:spLocks noChangeArrowheads="1"/>
              </p:cNvSpPr>
              <p:nvPr/>
            </p:nvSpPr>
            <p:spPr bwMode="auto">
              <a:xfrm>
                <a:off x="737046" y="3070121"/>
                <a:ext cx="2200182" cy="4924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altLang="pt-BR" sz="3200" b="1" dirty="0">
                    <a:ln>
                      <a:solidFill>
                        <a:schemeClr val="tx1"/>
                      </a:solidFill>
                    </a:ln>
                    <a:solidFill>
                      <a:srgbClr val="FFFF00"/>
                    </a:solidFill>
                  </a:rPr>
                  <a:t>PESSOAL</a:t>
                </a:r>
              </a:p>
            </p:txBody>
          </p:sp>
          <p:sp>
            <p:nvSpPr>
              <p:cNvPr id="68" name="Rectangle 10"/>
              <p:cNvSpPr>
                <a:spLocks noChangeArrowheads="1"/>
              </p:cNvSpPr>
              <p:nvPr/>
            </p:nvSpPr>
            <p:spPr bwMode="auto">
              <a:xfrm>
                <a:off x="586770" y="3703637"/>
                <a:ext cx="2350458" cy="430887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altLang="pt-BR" sz="28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1.288.064,92</a:t>
                </a:r>
                <a:endParaRPr lang="pt-BR" altLang="pt-BR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5" name="Rectangle 32"/>
            <p:cNvSpPr>
              <a:spLocks noChangeArrowheads="1"/>
            </p:cNvSpPr>
            <p:nvPr/>
          </p:nvSpPr>
          <p:spPr bwMode="auto">
            <a:xfrm>
              <a:off x="814772" y="4412977"/>
              <a:ext cx="1885020" cy="61555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4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52,78%</a:t>
              </a:r>
              <a:endParaRPr lang="pt-BR" alt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1448" y="235644"/>
            <a:ext cx="8317186" cy="268054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</p:pic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7432" y="3082820"/>
            <a:ext cx="8065740" cy="423461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pic>
        <p:nvPicPr>
          <p:cNvPr id="7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-16592"/>
            <a:ext cx="7230344" cy="6469927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2937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 smtClean="0"/>
                <a:t>Secretaria Municipal da Fazenda</a:t>
              </a:r>
              <a:endParaRPr lang="pt-BR" sz="3200" b="1" spc="430" dirty="0"/>
            </a:p>
          </p:txBody>
        </p:sp>
      </p:grp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39497746"/>
              </p:ext>
            </p:extLst>
          </p:nvPr>
        </p:nvGraphicFramePr>
        <p:xfrm>
          <a:off x="4499992" y="810636"/>
          <a:ext cx="4250313" cy="5092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8130" name="Picture 2" descr="Resultado de imagem para educaçã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53" y="1515606"/>
            <a:ext cx="5721184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03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102"/>
          <p:cNvSpPr>
            <a:spLocks noChangeArrowheads="1"/>
          </p:cNvSpPr>
          <p:nvPr/>
        </p:nvSpPr>
        <p:spPr bwMode="auto">
          <a:xfrm>
            <a:off x="107950" y="980803"/>
            <a:ext cx="8893175" cy="2447925"/>
          </a:xfrm>
          <a:prstGeom prst="rect">
            <a:avLst/>
          </a:prstGeom>
          <a:solidFill>
            <a:srgbClr val="008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/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827088" y="1223690"/>
            <a:ext cx="518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Transferências constitucionais </a:t>
            </a: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93663" y="2669903"/>
            <a:ext cx="36004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</a:t>
            </a:r>
            <a:r>
              <a:rPr lang="pt-BR" altLang="pt-BR" sz="23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empenhadas</a:t>
            </a:r>
            <a:endParaRPr lang="pt-BR" altLang="pt-BR" sz="23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106363" y="1006203"/>
            <a:ext cx="3959225" cy="3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arrecadada</a:t>
            </a: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107950" y="679178"/>
            <a:ext cx="6480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na </a:t>
            </a:r>
            <a:r>
              <a:rPr lang="pt-BR" altLang="pt-BR" sz="23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Manut</a:t>
            </a:r>
            <a:r>
              <a:rPr lang="pt-BR" altLang="pt-BR" sz="2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 </a:t>
            </a:r>
            <a:r>
              <a:rPr lang="pt-BR" altLang="pt-BR" sz="23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</a:t>
            </a:r>
            <a:r>
              <a:rPr lang="pt-BR" altLang="pt-BR" sz="2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do Ensino</a:t>
            </a:r>
          </a:p>
        </p:txBody>
      </p:sp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6753225" y="1269728"/>
            <a:ext cx="231933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359.486,24</a:t>
            </a:r>
            <a:endParaRPr lang="pt-BR" altLang="pt-BR" sz="23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4140200" y="1541190"/>
            <a:ext cx="1871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Impostos </a:t>
            </a: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6745288" y="1584053"/>
            <a:ext cx="231933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195.666,95</a:t>
            </a:r>
            <a:endParaRPr lang="pt-BR" altLang="pt-BR" sz="23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6588125" y="2031728"/>
            <a:ext cx="231933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n-US" altLang="pt-BR" sz="2300">
              <a:solidFill>
                <a:srgbClr val="008000"/>
              </a:solidFill>
            </a:endParaRPr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>
            <a:off x="6312728" y="2006328"/>
            <a:ext cx="2667000" cy="15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rgbClr val="008000"/>
              </a:solidFill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6329363" y="612677"/>
            <a:ext cx="25923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altLang="pt-B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º </a:t>
            </a:r>
            <a:r>
              <a:rPr lang="pt-BR" altLang="pt-BR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</a:t>
            </a:r>
            <a:r>
              <a:rPr lang="pt-BR" altLang="pt-B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./</a:t>
            </a:r>
            <a:r>
              <a:rPr lang="pt-BR" altLang="pt-B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pt-BR" altLang="pt-B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6789738" y="2671490"/>
            <a:ext cx="22320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105.917,28</a:t>
            </a:r>
            <a:endParaRPr lang="pt-BR" altLang="pt-BR" sz="23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 Box 11"/>
          <p:cNvSpPr txBox="1">
            <a:spLocks noChangeArrowheads="1"/>
          </p:cNvSpPr>
          <p:nvPr/>
        </p:nvSpPr>
        <p:spPr bwMode="auto">
          <a:xfrm>
            <a:off x="34925" y="3544615"/>
            <a:ext cx="6048375" cy="3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dos Recursos do FUNDEB</a:t>
            </a:r>
          </a:p>
        </p:txBody>
      </p:sp>
      <p:sp>
        <p:nvSpPr>
          <p:cNvPr id="64" name="Rectangle 102"/>
          <p:cNvSpPr>
            <a:spLocks noChangeArrowheads="1"/>
          </p:cNvSpPr>
          <p:nvPr/>
        </p:nvSpPr>
        <p:spPr bwMode="auto">
          <a:xfrm>
            <a:off x="136525" y="3890690"/>
            <a:ext cx="8893175" cy="1079500"/>
          </a:xfrm>
          <a:prstGeom prst="rect">
            <a:avLst/>
          </a:prstGeom>
          <a:solidFill>
            <a:srgbClr val="FFC000">
              <a:alpha val="29019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>
              <a:solidFill>
                <a:srgbClr val="FF6600"/>
              </a:solidFill>
            </a:endParaRPr>
          </a:p>
        </p:txBody>
      </p:sp>
      <p:sp>
        <p:nvSpPr>
          <p:cNvPr id="65" name="Text Box 12"/>
          <p:cNvSpPr txBox="1">
            <a:spLocks noChangeArrowheads="1"/>
          </p:cNvSpPr>
          <p:nvPr/>
        </p:nvSpPr>
        <p:spPr bwMode="auto">
          <a:xfrm>
            <a:off x="107950" y="4178028"/>
            <a:ext cx="36004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empenhadas</a:t>
            </a:r>
            <a:endParaRPr lang="pt-BR" altLang="pt-BR" sz="23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107950" y="3917678"/>
            <a:ext cx="39592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arrecadada</a:t>
            </a:r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auto">
          <a:xfrm>
            <a:off x="6300788" y="3819253"/>
            <a:ext cx="27352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FF6600"/>
                </a:solidFill>
              </a:rPr>
              <a:t>130.310,87</a:t>
            </a:r>
            <a:endParaRPr lang="pt-BR" altLang="pt-BR" sz="2300" dirty="0">
              <a:solidFill>
                <a:srgbClr val="FF6600"/>
              </a:solidFill>
            </a:endParaRPr>
          </a:p>
        </p:txBody>
      </p:sp>
      <p:sp>
        <p:nvSpPr>
          <p:cNvPr id="68" name="Text Box 12"/>
          <p:cNvSpPr txBox="1">
            <a:spLocks noChangeArrowheads="1"/>
          </p:cNvSpPr>
          <p:nvPr/>
        </p:nvSpPr>
        <p:spPr bwMode="auto">
          <a:xfrm>
            <a:off x="6804025" y="4193903"/>
            <a:ext cx="22320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FF6600"/>
                </a:solidFill>
              </a:rPr>
              <a:t>93.484,67</a:t>
            </a:r>
            <a:endParaRPr lang="pt-BR" altLang="pt-BR" sz="2300" dirty="0">
              <a:solidFill>
                <a:srgbClr val="FF6600"/>
              </a:solidFill>
            </a:endParaRPr>
          </a:p>
        </p:txBody>
      </p:sp>
      <p:sp>
        <p:nvSpPr>
          <p:cNvPr id="69" name="Text Box 12"/>
          <p:cNvSpPr txBox="1">
            <a:spLocks noChangeArrowheads="1"/>
          </p:cNvSpPr>
          <p:nvPr/>
        </p:nvSpPr>
        <p:spPr bwMode="auto">
          <a:xfrm>
            <a:off x="122238" y="3042965"/>
            <a:ext cx="482441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aplicado até o </a:t>
            </a:r>
            <a:r>
              <a:rPr lang="pt-BR" altLang="pt-B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1º </a:t>
            </a:r>
            <a:r>
              <a:rPr lang="pt-BR" altLang="pt-BR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</a:t>
            </a:r>
            <a:r>
              <a:rPr lang="pt-BR" altLang="pt-B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./2017</a:t>
            </a:r>
            <a:endParaRPr lang="pt-BR" altLang="pt-B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 Box 12"/>
          <p:cNvSpPr txBox="1">
            <a:spLocks noChangeArrowheads="1"/>
          </p:cNvSpPr>
          <p:nvPr/>
        </p:nvSpPr>
        <p:spPr bwMode="auto">
          <a:xfrm>
            <a:off x="7278688" y="3044553"/>
            <a:ext cx="17287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19,08%</a:t>
            </a:r>
            <a:endParaRPr lang="pt-BR" altLang="pt-B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 Box 12"/>
          <p:cNvSpPr txBox="1">
            <a:spLocks noChangeArrowheads="1"/>
          </p:cNvSpPr>
          <p:nvPr/>
        </p:nvSpPr>
        <p:spPr bwMode="auto">
          <a:xfrm>
            <a:off x="207963" y="4535215"/>
            <a:ext cx="33845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r>
              <a:rPr lang="pt-BR" altLang="pt-BR" sz="23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</a:t>
            </a:r>
            <a:r>
              <a:rPr lang="pt-BR" altLang="pt-BR" sz="23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(100%)</a:t>
            </a:r>
          </a:p>
        </p:txBody>
      </p:sp>
      <p:sp>
        <p:nvSpPr>
          <p:cNvPr id="72" name="Text Box 12"/>
          <p:cNvSpPr txBox="1">
            <a:spLocks noChangeArrowheads="1"/>
          </p:cNvSpPr>
          <p:nvPr/>
        </p:nvSpPr>
        <p:spPr bwMode="auto">
          <a:xfrm>
            <a:off x="7092950" y="4536803"/>
            <a:ext cx="19161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FF6600"/>
                </a:solidFill>
              </a:rPr>
              <a:t>71,74%</a:t>
            </a:r>
            <a:endParaRPr lang="pt-BR" altLang="pt-BR" sz="2300" dirty="0">
              <a:solidFill>
                <a:srgbClr val="FF6600"/>
              </a:solidFill>
            </a:endParaRPr>
          </a:p>
        </p:txBody>
      </p:sp>
      <p:sp>
        <p:nvSpPr>
          <p:cNvPr id="73" name="Text Box 11"/>
          <p:cNvSpPr txBox="1">
            <a:spLocks noChangeArrowheads="1"/>
          </p:cNvSpPr>
          <p:nvPr/>
        </p:nvSpPr>
        <p:spPr bwMode="auto">
          <a:xfrm>
            <a:off x="34925" y="5086078"/>
            <a:ext cx="9432925" cy="33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do FUNDEB na Remuneração dos Profis. do Magistério</a:t>
            </a:r>
          </a:p>
        </p:txBody>
      </p:sp>
      <p:sp>
        <p:nvSpPr>
          <p:cNvPr id="74" name="Rectangle 102"/>
          <p:cNvSpPr>
            <a:spLocks noChangeArrowheads="1"/>
          </p:cNvSpPr>
          <p:nvPr/>
        </p:nvSpPr>
        <p:spPr bwMode="auto">
          <a:xfrm>
            <a:off x="136525" y="5489303"/>
            <a:ext cx="8893175" cy="1038225"/>
          </a:xfrm>
          <a:prstGeom prst="rect">
            <a:avLst/>
          </a:prstGeom>
          <a:solidFill>
            <a:srgbClr val="00FFCC">
              <a:alpha val="29019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>
              <a:solidFill>
                <a:srgbClr val="0000FF"/>
              </a:solidFill>
            </a:endParaRPr>
          </a:p>
        </p:txBody>
      </p:sp>
      <p:sp>
        <p:nvSpPr>
          <p:cNvPr id="75" name="Text Box 12"/>
          <p:cNvSpPr txBox="1">
            <a:spLocks noChangeArrowheads="1"/>
          </p:cNvSpPr>
          <p:nvPr/>
        </p:nvSpPr>
        <p:spPr bwMode="auto">
          <a:xfrm>
            <a:off x="107950" y="5748065"/>
            <a:ext cx="36004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rgbClr val="0000FF"/>
                </a:solidFill>
              </a:rPr>
              <a:t>Despesas </a:t>
            </a:r>
            <a:r>
              <a:rPr lang="pt-BR" altLang="pt-BR" sz="2300" dirty="0" smtClean="0">
                <a:solidFill>
                  <a:srgbClr val="0000FF"/>
                </a:solidFill>
              </a:rPr>
              <a:t>empenhadas</a:t>
            </a:r>
            <a:endParaRPr lang="pt-BR" altLang="pt-BR" sz="2300" dirty="0">
              <a:solidFill>
                <a:srgbClr val="0000FF"/>
              </a:solidFill>
            </a:endParaRPr>
          </a:p>
        </p:txBody>
      </p: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107950" y="5516290"/>
            <a:ext cx="39592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0000FF"/>
                </a:solidFill>
              </a:rPr>
              <a:t>Receita arrecadada</a:t>
            </a:r>
          </a:p>
        </p:txBody>
      </p:sp>
      <p:sp>
        <p:nvSpPr>
          <p:cNvPr id="77" name="Text Box 10"/>
          <p:cNvSpPr txBox="1">
            <a:spLocks noChangeArrowheads="1"/>
          </p:cNvSpPr>
          <p:nvPr/>
        </p:nvSpPr>
        <p:spPr bwMode="auto">
          <a:xfrm>
            <a:off x="6300788" y="5403578"/>
            <a:ext cx="27352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0000FF"/>
                </a:solidFill>
              </a:rPr>
              <a:t>130.310,87</a:t>
            </a:r>
            <a:endParaRPr lang="pt-BR" altLang="pt-BR" sz="2300" dirty="0">
              <a:solidFill>
                <a:srgbClr val="0000FF"/>
              </a:solidFill>
            </a:endParaRPr>
          </a:p>
        </p:txBody>
      </p:sp>
      <p:sp>
        <p:nvSpPr>
          <p:cNvPr id="78" name="Text Box 12"/>
          <p:cNvSpPr txBox="1">
            <a:spLocks noChangeArrowheads="1"/>
          </p:cNvSpPr>
          <p:nvPr/>
        </p:nvSpPr>
        <p:spPr bwMode="auto">
          <a:xfrm>
            <a:off x="6789738" y="5763940"/>
            <a:ext cx="22320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0000FF"/>
                </a:solidFill>
              </a:rPr>
              <a:t>93.484,67</a:t>
            </a:r>
            <a:endParaRPr lang="pt-BR" altLang="pt-BR" sz="2300" dirty="0">
              <a:solidFill>
                <a:srgbClr val="0000FF"/>
              </a:solidFill>
            </a:endParaRPr>
          </a:p>
        </p:txBody>
      </p:sp>
      <p:sp>
        <p:nvSpPr>
          <p:cNvPr id="79" name="Text Box 12"/>
          <p:cNvSpPr txBox="1">
            <a:spLocks noChangeArrowheads="1"/>
          </p:cNvSpPr>
          <p:nvPr/>
        </p:nvSpPr>
        <p:spPr bwMode="auto">
          <a:xfrm>
            <a:off x="165100" y="6105253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rgbClr val="0000FF"/>
                </a:solidFill>
              </a:rPr>
              <a:t>% aplicado (60%)</a:t>
            </a:r>
          </a:p>
        </p:txBody>
      </p:sp>
      <p:sp>
        <p:nvSpPr>
          <p:cNvPr id="80" name="Text Box 12"/>
          <p:cNvSpPr txBox="1">
            <a:spLocks noChangeArrowheads="1"/>
          </p:cNvSpPr>
          <p:nvPr/>
        </p:nvSpPr>
        <p:spPr bwMode="auto">
          <a:xfrm>
            <a:off x="7164288" y="6135389"/>
            <a:ext cx="17287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0000FF"/>
                </a:solidFill>
              </a:rPr>
              <a:t>71,74%</a:t>
            </a:r>
            <a:endParaRPr lang="pt-BR" altLang="pt-BR" sz="2300" dirty="0">
              <a:solidFill>
                <a:srgbClr val="0000FF"/>
              </a:solidFill>
            </a:endParaRPr>
          </a:p>
        </p:txBody>
      </p:sp>
      <p:sp>
        <p:nvSpPr>
          <p:cNvPr id="81" name="Text Box 12"/>
          <p:cNvSpPr txBox="1">
            <a:spLocks noChangeArrowheads="1"/>
          </p:cNvSpPr>
          <p:nvPr/>
        </p:nvSpPr>
        <p:spPr bwMode="auto">
          <a:xfrm>
            <a:off x="2700338" y="2334940"/>
            <a:ext cx="439261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 (mínimo constitucional)</a:t>
            </a:r>
          </a:p>
        </p:txBody>
      </p:sp>
      <p:sp>
        <p:nvSpPr>
          <p:cNvPr id="82" name="Text Box 12"/>
          <p:cNvSpPr txBox="1">
            <a:spLocks noChangeArrowheads="1"/>
          </p:cNvSpPr>
          <p:nvPr/>
        </p:nvSpPr>
        <p:spPr bwMode="auto">
          <a:xfrm>
            <a:off x="7092950" y="2350815"/>
            <a:ext cx="19431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138.788,77</a:t>
            </a:r>
            <a:endParaRPr lang="pt-BR" altLang="pt-B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Oval 63"/>
          <p:cNvSpPr>
            <a:spLocks noChangeArrowheads="1"/>
          </p:cNvSpPr>
          <p:nvPr/>
        </p:nvSpPr>
        <p:spPr bwMode="auto">
          <a:xfrm>
            <a:off x="2988320" y="2306365"/>
            <a:ext cx="863600" cy="504825"/>
          </a:xfrm>
          <a:prstGeom prst="ellips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/>
          </a:p>
        </p:txBody>
      </p:sp>
      <p:sp>
        <p:nvSpPr>
          <p:cNvPr id="84" name="Text Box 10"/>
          <p:cNvSpPr txBox="1">
            <a:spLocks noChangeArrowheads="1"/>
          </p:cNvSpPr>
          <p:nvPr/>
        </p:nvSpPr>
        <p:spPr bwMode="auto">
          <a:xfrm>
            <a:off x="6748463" y="1969790"/>
            <a:ext cx="23193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555.153,19</a:t>
            </a:r>
            <a:endParaRPr lang="pt-BR" altLang="pt-BR" sz="23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Oval 63"/>
          <p:cNvSpPr>
            <a:spLocks noChangeArrowheads="1"/>
          </p:cNvSpPr>
          <p:nvPr/>
        </p:nvSpPr>
        <p:spPr bwMode="auto">
          <a:xfrm>
            <a:off x="2029227" y="4519399"/>
            <a:ext cx="1000125" cy="504825"/>
          </a:xfrm>
          <a:prstGeom prst="ellips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>
              <a:solidFill>
                <a:srgbClr val="FF6600"/>
              </a:solidFill>
            </a:endParaRPr>
          </a:p>
        </p:txBody>
      </p:sp>
      <p:sp>
        <p:nvSpPr>
          <p:cNvPr id="86" name="Oval 63"/>
          <p:cNvSpPr>
            <a:spLocks noChangeArrowheads="1"/>
          </p:cNvSpPr>
          <p:nvPr/>
        </p:nvSpPr>
        <p:spPr bwMode="auto">
          <a:xfrm>
            <a:off x="1728788" y="6089378"/>
            <a:ext cx="1000125" cy="504825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>
              <a:solidFill>
                <a:srgbClr val="0000FF"/>
              </a:solidFill>
            </a:endParaRPr>
          </a:p>
        </p:txBody>
      </p:sp>
      <p:sp>
        <p:nvSpPr>
          <p:cNvPr id="87" name="Text Box 16"/>
          <p:cNvSpPr txBox="1">
            <a:spLocks noChangeArrowheads="1"/>
          </p:cNvSpPr>
          <p:nvPr/>
        </p:nvSpPr>
        <p:spPr bwMode="auto">
          <a:xfrm>
            <a:off x="3126303" y="6434286"/>
            <a:ext cx="2741841" cy="47705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400" dirty="0"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R$ mil (correntes)</a:t>
            </a:r>
            <a:endParaRPr lang="en-US" sz="2400" dirty="0"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</a:endParaRPr>
          </a:p>
        </p:txBody>
      </p:sp>
      <p:sp>
        <p:nvSpPr>
          <p:cNvPr id="88" name="Oval 63"/>
          <p:cNvSpPr>
            <a:spLocks noChangeArrowheads="1"/>
          </p:cNvSpPr>
          <p:nvPr/>
        </p:nvSpPr>
        <p:spPr bwMode="auto">
          <a:xfrm>
            <a:off x="7740650" y="3068191"/>
            <a:ext cx="1266825" cy="504825"/>
          </a:xfrm>
          <a:prstGeom prst="ellips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>
              <a:solidFill>
                <a:srgbClr val="00FF00"/>
              </a:solidFill>
            </a:endParaRPr>
          </a:p>
        </p:txBody>
      </p:sp>
      <p:sp>
        <p:nvSpPr>
          <p:cNvPr id="89" name="Oval 63"/>
          <p:cNvSpPr>
            <a:spLocks noChangeArrowheads="1"/>
          </p:cNvSpPr>
          <p:nvPr/>
        </p:nvSpPr>
        <p:spPr bwMode="auto">
          <a:xfrm>
            <a:off x="7669212" y="4525690"/>
            <a:ext cx="1392237" cy="481013"/>
          </a:xfrm>
          <a:prstGeom prst="ellips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>
              <a:solidFill>
                <a:srgbClr val="FF6600"/>
              </a:solidFill>
            </a:endParaRPr>
          </a:p>
        </p:txBody>
      </p:sp>
      <p:sp>
        <p:nvSpPr>
          <p:cNvPr id="90" name="Oval 63"/>
          <p:cNvSpPr>
            <a:spLocks noChangeArrowheads="1"/>
          </p:cNvSpPr>
          <p:nvPr/>
        </p:nvSpPr>
        <p:spPr bwMode="auto">
          <a:xfrm>
            <a:off x="7669213" y="6143353"/>
            <a:ext cx="1223962" cy="504825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>
              <a:solidFill>
                <a:srgbClr val="0000FF"/>
              </a:solidFill>
            </a:endParaRPr>
          </a:p>
        </p:txBody>
      </p:sp>
      <p:sp>
        <p:nvSpPr>
          <p:cNvPr id="91" name="Retângulo 90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APLICAÇÃO – EDUCAÇÃO</a:t>
            </a:r>
            <a:endParaRPr lang="pt-BR" sz="3000" b="1" dirty="0">
              <a:solidFill>
                <a:srgbClr val="0033CC"/>
              </a:solidFill>
            </a:endParaRPr>
          </a:p>
        </p:txBody>
      </p:sp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24" y="250011"/>
            <a:ext cx="9253536" cy="1735695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</p:spPr>
      </p:pic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544" y="2014703"/>
            <a:ext cx="3220580" cy="634578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</p:spPr>
      </p:pic>
      <p:pic>
        <p:nvPicPr>
          <p:cNvPr id="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971" y="2733441"/>
            <a:ext cx="8898557" cy="153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89736" y="3165648"/>
            <a:ext cx="6192688" cy="61198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</p:pic>
      <p:pic>
        <p:nvPicPr>
          <p:cNvPr id="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1704" y="3983732"/>
            <a:ext cx="6272260" cy="6622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</p:pic>
      <p:pic>
        <p:nvPicPr>
          <p:cNvPr id="9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972" y="5033960"/>
            <a:ext cx="6272260" cy="483272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</p:spPr>
      </p:pic>
      <p:pic>
        <p:nvPicPr>
          <p:cNvPr id="9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5144" y="5673354"/>
            <a:ext cx="4217672" cy="121203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1863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5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 autoUpdateAnimBg="0"/>
      <p:bldP spid="52" grpId="0" autoUpdateAnimBg="0"/>
      <p:bldP spid="53" grpId="0" autoUpdateAnimBg="0"/>
      <p:bldP spid="54" grpId="0" autoUpdateAnimBg="0"/>
      <p:bldP spid="55" grpId="0" autoUpdateAnimBg="0"/>
      <p:bldP spid="56" grpId="0" autoUpdateAnimBg="0"/>
      <p:bldP spid="57" grpId="0" autoUpdateAnimBg="0"/>
      <p:bldP spid="58" grpId="0" autoUpdateAnimBg="0"/>
      <p:bldP spid="59" grpId="0" autoUpdateAnimBg="0"/>
      <p:bldP spid="60" grpId="0" animBg="1"/>
      <p:bldP spid="61" grpId="0" autoUpdateAnimBg="0"/>
      <p:bldP spid="62" grpId="0" autoUpdateAnimBg="0"/>
      <p:bldP spid="63" grpId="0" autoUpdateAnimBg="0"/>
      <p:bldP spid="64" grpId="0" animBg="1" autoUpdateAnimBg="0"/>
      <p:bldP spid="65" grpId="0" autoUpdateAnimBg="0"/>
      <p:bldP spid="66" grpId="0" autoUpdateAnimBg="0"/>
      <p:bldP spid="67" grpId="0" autoUpdateAnimBg="0"/>
      <p:bldP spid="68" grpId="0" autoUpdateAnimBg="0"/>
      <p:bldP spid="69" grpId="0" autoUpdateAnimBg="0"/>
      <p:bldP spid="70" grpId="0" autoUpdateAnimBg="0"/>
      <p:bldP spid="71" grpId="0" autoUpdateAnimBg="0"/>
      <p:bldP spid="72" grpId="0" autoUpdateAnimBg="0"/>
      <p:bldP spid="73" grpId="0" autoUpdateAnimBg="0"/>
      <p:bldP spid="74" grpId="0" animBg="1" autoUpdateAnimBg="0"/>
      <p:bldP spid="75" grpId="0" autoUpdateAnimBg="0"/>
      <p:bldP spid="76" grpId="0" autoUpdateAnimBg="0"/>
      <p:bldP spid="77" grpId="0" autoUpdateAnimBg="0"/>
      <p:bldP spid="78" grpId="0" autoUpdateAnimBg="0"/>
      <p:bldP spid="79" grpId="0" autoUpdateAnimBg="0"/>
      <p:bldP spid="80" grpId="0" autoUpdateAnimBg="0"/>
      <p:bldP spid="81" grpId="0" autoUpdateAnimBg="0"/>
      <p:bldP spid="82" grpId="0" autoUpdateAnimBg="0"/>
      <p:bldP spid="83" grpId="0" animBg="1" autoUpdateAnimBg="0"/>
      <p:bldP spid="84" grpId="0" autoUpdateAnimBg="0"/>
      <p:bldP spid="85" grpId="0" animBg="1" autoUpdateAnimBg="0"/>
      <p:bldP spid="86" grpId="0" animBg="1" autoUpdateAnimBg="0"/>
      <p:bldP spid="88" grpId="0" animBg="1" autoUpdateAnimBg="0"/>
      <p:bldP spid="89" grpId="0" animBg="1" autoUpdateAnimBg="0"/>
      <p:bldP spid="90" grpId="0" animBg="1" autoUpdateAnimBg="0"/>
      <p:bldP spid="9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 smtClean="0"/>
                <a:t>Secretaria Municipal da Fazenda</a:t>
              </a:r>
              <a:endParaRPr lang="pt-BR" sz="3200" b="1" spc="430" dirty="0"/>
            </a:p>
          </p:txBody>
        </p:sp>
      </p:grpSp>
      <p:pic>
        <p:nvPicPr>
          <p:cNvPr id="49154" name="Picture 2" descr="Resultado de imagem para saú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26" y="1671276"/>
            <a:ext cx="8388424" cy="3943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555776" y="2170290"/>
            <a:ext cx="3622302" cy="1200329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7200" b="1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anose="0208090404030B020404" pitchFamily="18" charset="0"/>
              </a:rPr>
              <a:t>SAÚDE</a:t>
            </a:r>
            <a:endParaRPr lang="pt-BR" sz="7200" b="1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91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02"/>
          <p:cNvSpPr>
            <a:spLocks noChangeArrowheads="1"/>
          </p:cNvSpPr>
          <p:nvPr/>
        </p:nvSpPr>
        <p:spPr bwMode="auto">
          <a:xfrm>
            <a:off x="136525" y="4870450"/>
            <a:ext cx="8893175" cy="1511300"/>
          </a:xfrm>
          <a:prstGeom prst="rect">
            <a:avLst/>
          </a:prstGeom>
          <a:solidFill>
            <a:srgbClr val="00FFCC">
              <a:alpha val="29019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/>
          </a:p>
        </p:txBody>
      </p:sp>
      <p:sp>
        <p:nvSpPr>
          <p:cNvPr id="29" name="Rectangle 102"/>
          <p:cNvSpPr>
            <a:spLocks noChangeArrowheads="1"/>
          </p:cNvSpPr>
          <p:nvPr/>
        </p:nvSpPr>
        <p:spPr bwMode="auto">
          <a:xfrm>
            <a:off x="120650" y="2028825"/>
            <a:ext cx="8893175" cy="2552700"/>
          </a:xfrm>
          <a:prstGeom prst="rect">
            <a:avLst/>
          </a:prstGeom>
          <a:solidFill>
            <a:srgbClr val="66FF33">
              <a:alpha val="29019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600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827088" y="2271713"/>
            <a:ext cx="51847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Transferências constitucionais 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93662" y="4870450"/>
            <a:ext cx="64944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</a:t>
            </a:r>
            <a:r>
              <a:rPr lang="pt-BR" altLang="pt-BR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empenhadas para limite</a:t>
            </a:r>
            <a:endParaRPr lang="pt-BR" altLang="pt-BR" sz="2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06363" y="2054225"/>
            <a:ext cx="39592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arrecadada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6588125" y="2257425"/>
            <a:ext cx="2319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359.486,24</a:t>
            </a:r>
            <a:endParaRPr lang="pt-BR" altLang="pt-BR" sz="2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4140200" y="2589213"/>
            <a:ext cx="18716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Impostos 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6588125" y="2632075"/>
            <a:ext cx="2319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195.666,95</a:t>
            </a:r>
            <a:endParaRPr lang="pt-BR" altLang="pt-BR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6588125" y="3155950"/>
            <a:ext cx="2319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555.153,19</a:t>
            </a:r>
            <a:endParaRPr lang="pt-BR" altLang="pt-BR" sz="2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6516688" y="1187450"/>
            <a:ext cx="25923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pt-BR" altLang="pt-BR" sz="2600" dirty="0" smtClean="0"/>
              <a:t>1º </a:t>
            </a:r>
            <a:r>
              <a:rPr lang="pt-BR" altLang="pt-BR" sz="2600" dirty="0" err="1"/>
              <a:t>quadr</a:t>
            </a:r>
            <a:r>
              <a:rPr lang="pt-BR" altLang="pt-BR" sz="2600" dirty="0"/>
              <a:t>./</a:t>
            </a:r>
            <a:r>
              <a:rPr lang="pt-BR" altLang="pt-BR" sz="2600" dirty="0" smtClean="0"/>
              <a:t>2017</a:t>
            </a:r>
            <a:endParaRPr lang="pt-BR" altLang="pt-BR" sz="2600" dirty="0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6675438" y="4872038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solidFill>
                  <a:srgbClr val="0000FF"/>
                </a:solidFill>
              </a:rPr>
              <a:t>144.548,29</a:t>
            </a:r>
            <a:endParaRPr lang="pt-BR" altLang="pt-BR" sz="2800" dirty="0">
              <a:solidFill>
                <a:srgbClr val="0000FF"/>
              </a:solidFill>
            </a:endParaRP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122238" y="5459413"/>
            <a:ext cx="48244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600" dirty="0"/>
              <a:t>% aplicado</a:t>
            </a: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7278688" y="5461000"/>
            <a:ext cx="1728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/>
              <a:t>26,04</a:t>
            </a:r>
            <a:r>
              <a:rPr lang="pt-BR" altLang="pt-BR" sz="2600" dirty="0" smtClean="0"/>
              <a:t>%</a:t>
            </a:r>
            <a:endParaRPr lang="pt-BR" altLang="pt-BR" sz="2600" dirty="0"/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250825" y="3932238"/>
            <a:ext cx="58340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15% (mínimo constitucional)</a:t>
            </a: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6689725" y="3948113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83.272,98</a:t>
            </a:r>
            <a:endParaRPr lang="pt-BR" alt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Oval 30"/>
          <p:cNvSpPr>
            <a:spLocks noChangeArrowheads="1"/>
          </p:cNvSpPr>
          <p:nvPr/>
        </p:nvSpPr>
        <p:spPr bwMode="auto">
          <a:xfrm>
            <a:off x="1389063" y="3946525"/>
            <a:ext cx="863600" cy="504825"/>
          </a:xfrm>
          <a:prstGeom prst="ellips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/>
          </a:p>
        </p:txBody>
      </p:sp>
      <p:sp>
        <p:nvSpPr>
          <p:cNvPr id="44" name="Oval 30"/>
          <p:cNvSpPr>
            <a:spLocks noChangeArrowheads="1"/>
          </p:cNvSpPr>
          <p:nvPr/>
        </p:nvSpPr>
        <p:spPr bwMode="auto">
          <a:xfrm>
            <a:off x="7278688" y="5445125"/>
            <a:ext cx="1793875" cy="539095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/>
          </a:p>
        </p:txBody>
      </p:sp>
      <p:sp>
        <p:nvSpPr>
          <p:cNvPr id="46" name="Line 59"/>
          <p:cNvSpPr>
            <a:spLocks noChangeShapeType="1"/>
          </p:cNvSpPr>
          <p:nvPr/>
        </p:nvSpPr>
        <p:spPr bwMode="auto">
          <a:xfrm>
            <a:off x="6254750" y="3140968"/>
            <a:ext cx="2667000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APLICAÇÃO – SAÚDE</a:t>
            </a:r>
            <a:endParaRPr lang="pt-BR" sz="3000" b="1" dirty="0">
              <a:solidFill>
                <a:srgbClr val="0033CC"/>
              </a:solidFill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7" y="73778"/>
            <a:ext cx="8562103" cy="162702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737" y="1916832"/>
            <a:ext cx="8056687" cy="602203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84" y="2893685"/>
            <a:ext cx="2952328" cy="9913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84" y="4523582"/>
            <a:ext cx="7992888" cy="83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3126303" y="6434286"/>
            <a:ext cx="2741841" cy="47705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400" dirty="0"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R$ mil (correntes)</a:t>
            </a:r>
            <a:endParaRPr lang="en-US" sz="2400" dirty="0"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7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 autoUpdateAnimBg="0"/>
      <p:bldP spid="29" grpId="0" animBg="1" autoUpdateAnimBg="0"/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  <p:bldP spid="42" grpId="0" autoUpdateAnimBg="0"/>
      <p:bldP spid="43" grpId="0" animBg="1" autoUpdateAnimBg="0"/>
      <p:bldP spid="44" grpId="0" animBg="1" autoUpdateAnimBg="0"/>
      <p:bldP spid="46" grpId="0" animBg="1"/>
      <p:bldP spid="4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36512" y="-172516"/>
            <a:ext cx="9577064" cy="7056784"/>
            <a:chOff x="0" y="44624"/>
            <a:chExt cx="9396536" cy="681337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624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934" y="570296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1835696" y="211189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 smtClean="0"/>
                <a:t>Secretaria Municipal da Fazenda</a:t>
              </a:r>
              <a:endParaRPr lang="pt-BR" sz="3200" b="1" spc="430" dirty="0"/>
            </a:p>
          </p:txBody>
        </p:sp>
      </p:grpSp>
      <p:sp>
        <p:nvSpPr>
          <p:cNvPr id="5" name="Retângulo 4"/>
          <p:cNvSpPr/>
          <p:nvPr/>
        </p:nvSpPr>
        <p:spPr>
          <a:xfrm>
            <a:off x="1547664" y="2681625"/>
            <a:ext cx="6048672" cy="132343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Obrigado!</a:t>
            </a:r>
            <a:endParaRPr lang="pt-BR" sz="80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2247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0"/>
            <a:ext cx="9577064" cy="7056784"/>
            <a:chOff x="0" y="44624"/>
            <a:chExt cx="9396536" cy="681337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624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aixaDeTexto 9"/>
            <p:cNvSpPr txBox="1"/>
            <p:nvPr/>
          </p:nvSpPr>
          <p:spPr>
            <a:xfrm>
              <a:off x="1835696" y="211189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 smtClean="0"/>
                <a:t>Secretaria Municipal da Fazenda</a:t>
              </a:r>
              <a:endParaRPr lang="pt-BR" sz="3200" b="1" spc="430" dirty="0"/>
            </a:p>
          </p:txBody>
        </p:sp>
      </p:grpSp>
      <p:sp>
        <p:nvSpPr>
          <p:cNvPr id="5" name="Text Box 1030"/>
          <p:cNvSpPr txBox="1">
            <a:spLocks noChangeArrowheads="1"/>
          </p:cNvSpPr>
          <p:nvPr/>
        </p:nvSpPr>
        <p:spPr bwMode="black">
          <a:xfrm>
            <a:off x="904875" y="4799013"/>
            <a:ext cx="7405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3600" dirty="0">
                <a:latin typeface="Times New Roman" pitchFamily="18" charset="0"/>
              </a:rPr>
              <a:t>http://www.semfaz.saoluis.ma.gov.br</a:t>
            </a:r>
          </a:p>
        </p:txBody>
      </p:sp>
      <p:pic>
        <p:nvPicPr>
          <p:cNvPr id="4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22" y="1017240"/>
            <a:ext cx="1623194" cy="25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22"/>
          <p:cNvSpPr txBox="1">
            <a:spLocks noChangeArrowheads="1"/>
          </p:cNvSpPr>
          <p:nvPr/>
        </p:nvSpPr>
        <p:spPr bwMode="auto">
          <a:xfrm>
            <a:off x="2123728" y="3577297"/>
            <a:ext cx="47529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PREFEITURA  DE  </a:t>
            </a:r>
            <a:r>
              <a:rPr lang="pt-BR" altLang="pt-BR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SÃO  LUÍS</a:t>
            </a:r>
          </a:p>
        </p:txBody>
      </p:sp>
    </p:spTree>
    <p:extLst>
      <p:ext uri="{BB962C8B-B14F-4D97-AF65-F5344CB8AC3E}">
        <p14:creationId xmlns:p14="http://schemas.microsoft.com/office/powerpoint/2010/main" val="357853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upo 57"/>
          <p:cNvGrpSpPr/>
          <p:nvPr/>
        </p:nvGrpSpPr>
        <p:grpSpPr>
          <a:xfrm>
            <a:off x="3347863" y="764704"/>
            <a:ext cx="2207965" cy="6093296"/>
            <a:chOff x="3347863" y="764704"/>
            <a:chExt cx="2207965" cy="6093296"/>
          </a:xfrm>
          <a:solidFill>
            <a:schemeClr val="bg1">
              <a:lumMod val="75000"/>
            </a:schemeClr>
          </a:solidFill>
        </p:grpSpPr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3347863" y="764704"/>
              <a:ext cx="2207965" cy="6093296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Oval 6"/>
            <p:cNvSpPr>
              <a:spLocks noChangeArrowheads="1"/>
            </p:cNvSpPr>
            <p:nvPr/>
          </p:nvSpPr>
          <p:spPr bwMode="auto">
            <a:xfrm>
              <a:off x="3368818" y="771817"/>
              <a:ext cx="2149045" cy="395491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17. Atualizada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2" name="Retângulo 61"/>
          <p:cNvSpPr/>
          <p:nvPr/>
        </p:nvSpPr>
        <p:spPr>
          <a:xfrm>
            <a:off x="3779912" y="-26988"/>
            <a:ext cx="5234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- RECEITAS</a:t>
            </a:r>
            <a:endParaRPr lang="pt-BR" b="1" dirty="0">
              <a:solidFill>
                <a:srgbClr val="0000FF"/>
              </a:solidFill>
            </a:endParaRPr>
          </a:p>
        </p:txBody>
      </p:sp>
      <p:grpSp>
        <p:nvGrpSpPr>
          <p:cNvPr id="63" name="Grupo 62"/>
          <p:cNvGrpSpPr/>
          <p:nvPr/>
        </p:nvGrpSpPr>
        <p:grpSpPr>
          <a:xfrm>
            <a:off x="107504" y="4103327"/>
            <a:ext cx="8913812" cy="1593664"/>
            <a:chOff x="107504" y="4103327"/>
            <a:chExt cx="8913812" cy="1593665"/>
          </a:xfrm>
        </p:grpSpPr>
        <p:sp>
          <p:nvSpPr>
            <p:cNvPr id="64" name="Rectangle 2"/>
            <p:cNvSpPr>
              <a:spLocks noChangeArrowheads="1"/>
            </p:cNvSpPr>
            <p:nvPr/>
          </p:nvSpPr>
          <p:spPr bwMode="auto">
            <a:xfrm>
              <a:off x="107504" y="4103327"/>
              <a:ext cx="8913812" cy="1511182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Text Box 13"/>
            <p:cNvSpPr txBox="1">
              <a:spLocks noChangeArrowheads="1"/>
            </p:cNvSpPr>
            <p:nvPr/>
          </p:nvSpPr>
          <p:spPr bwMode="auto">
            <a:xfrm>
              <a:off x="511346" y="4544387"/>
              <a:ext cx="2574108" cy="47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Op. Crédito</a:t>
              </a:r>
            </a:p>
          </p:txBody>
        </p:sp>
        <p:sp>
          <p:nvSpPr>
            <p:cNvPr id="67" name="Text Box 13"/>
            <p:cNvSpPr txBox="1">
              <a:spLocks noChangeArrowheads="1"/>
            </p:cNvSpPr>
            <p:nvPr/>
          </p:nvSpPr>
          <p:spPr bwMode="auto">
            <a:xfrm>
              <a:off x="511346" y="4911604"/>
              <a:ext cx="2574108" cy="47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Alienação</a:t>
              </a:r>
            </a:p>
          </p:txBody>
        </p:sp>
        <p:sp>
          <p:nvSpPr>
            <p:cNvPr id="68" name="Text Box 13"/>
            <p:cNvSpPr txBox="1">
              <a:spLocks noChangeArrowheads="1"/>
            </p:cNvSpPr>
            <p:nvPr/>
          </p:nvSpPr>
          <p:spPr bwMode="auto">
            <a:xfrm>
              <a:off x="526760" y="5222204"/>
              <a:ext cx="2574108" cy="47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Transf</a:t>
              </a: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Capital</a:t>
              </a:r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5614428" y="772445"/>
            <a:ext cx="2300345" cy="6085554"/>
            <a:chOff x="5614428" y="772445"/>
            <a:chExt cx="2300345" cy="6085554"/>
          </a:xfrm>
          <a:solidFill>
            <a:schemeClr val="bg1">
              <a:lumMod val="75000"/>
            </a:schemeClr>
          </a:solidFill>
        </p:grpSpPr>
        <p:sp>
          <p:nvSpPr>
            <p:cNvPr id="70" name="Rectangle 4"/>
            <p:cNvSpPr>
              <a:spLocks noChangeArrowheads="1"/>
            </p:cNvSpPr>
            <p:nvPr/>
          </p:nvSpPr>
          <p:spPr bwMode="auto">
            <a:xfrm>
              <a:off x="5614428" y="772445"/>
              <a:ext cx="2209961" cy="6085554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Oval 6"/>
            <p:cNvSpPr>
              <a:spLocks noChangeArrowheads="1"/>
            </p:cNvSpPr>
            <p:nvPr/>
          </p:nvSpPr>
          <p:spPr bwMode="auto">
            <a:xfrm>
              <a:off x="5660042" y="786513"/>
              <a:ext cx="2254731" cy="38079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Realizada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2" name="Text Box 18"/>
          <p:cNvSpPr txBox="1">
            <a:spLocks noChangeArrowheads="1"/>
          </p:cNvSpPr>
          <p:nvPr/>
        </p:nvSpPr>
        <p:spPr bwMode="auto">
          <a:xfrm>
            <a:off x="5576327" y="5314364"/>
            <a:ext cx="2168724" cy="47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pt-BR" altLang="pt-BR" sz="25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Oval 6"/>
          <p:cNvSpPr>
            <a:spLocks noChangeArrowheads="1"/>
          </p:cNvSpPr>
          <p:nvPr/>
        </p:nvSpPr>
        <p:spPr bwMode="auto">
          <a:xfrm>
            <a:off x="8064117" y="764704"/>
            <a:ext cx="698245" cy="42934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 Box 16"/>
          <p:cNvSpPr txBox="1">
            <a:spLocks noChangeArrowheads="1"/>
          </p:cNvSpPr>
          <p:nvPr/>
        </p:nvSpPr>
        <p:spPr bwMode="auto">
          <a:xfrm>
            <a:off x="111892" y="767199"/>
            <a:ext cx="230383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correntes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75" name="Grupo 74"/>
          <p:cNvGrpSpPr/>
          <p:nvPr/>
        </p:nvGrpSpPr>
        <p:grpSpPr>
          <a:xfrm>
            <a:off x="141734" y="1697805"/>
            <a:ext cx="8861638" cy="2306746"/>
            <a:chOff x="141734" y="1697805"/>
            <a:chExt cx="8861638" cy="2306746"/>
          </a:xfrm>
        </p:grpSpPr>
        <p:sp>
          <p:nvSpPr>
            <p:cNvPr id="76" name="Rectangle 2"/>
            <p:cNvSpPr>
              <a:spLocks noChangeArrowheads="1"/>
            </p:cNvSpPr>
            <p:nvPr/>
          </p:nvSpPr>
          <p:spPr bwMode="auto">
            <a:xfrm>
              <a:off x="141734" y="1806724"/>
              <a:ext cx="8861638" cy="2133274"/>
            </a:xfrm>
            <a:prstGeom prst="rect">
              <a:avLst/>
            </a:prstGeom>
            <a:solidFill>
              <a:srgbClr val="66FFFF">
                <a:alpha val="50196"/>
              </a:srgb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/>
            </a:p>
          </p:txBody>
        </p:sp>
        <p:grpSp>
          <p:nvGrpSpPr>
            <p:cNvPr id="77" name="Grupo 76"/>
            <p:cNvGrpSpPr/>
            <p:nvPr/>
          </p:nvGrpSpPr>
          <p:grpSpPr>
            <a:xfrm>
              <a:off x="386494" y="1697805"/>
              <a:ext cx="3159833" cy="2306746"/>
              <a:chOff x="386494" y="1697805"/>
              <a:chExt cx="3159833" cy="2306746"/>
            </a:xfrm>
          </p:grpSpPr>
          <p:sp>
            <p:nvSpPr>
              <p:cNvPr id="78" name="Text Box 12"/>
              <p:cNvSpPr txBox="1">
                <a:spLocks noChangeArrowheads="1"/>
              </p:cNvSpPr>
              <p:nvPr/>
            </p:nvSpPr>
            <p:spPr bwMode="auto">
              <a:xfrm>
                <a:off x="400367" y="1697805"/>
                <a:ext cx="2344441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Tributárias</a:t>
                </a:r>
              </a:p>
            </p:txBody>
          </p:sp>
          <p:sp>
            <p:nvSpPr>
              <p:cNvPr id="79" name="Text Box 13"/>
              <p:cNvSpPr txBox="1">
                <a:spLocks noChangeArrowheads="1"/>
              </p:cNvSpPr>
              <p:nvPr/>
            </p:nvSpPr>
            <p:spPr bwMode="auto">
              <a:xfrm>
                <a:off x="400367" y="2068842"/>
                <a:ext cx="2574108" cy="475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Contribuições</a:t>
                </a:r>
              </a:p>
            </p:txBody>
          </p:sp>
          <p:sp>
            <p:nvSpPr>
              <p:cNvPr id="81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2414617"/>
                <a:ext cx="2574108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Patrimoniais</a:t>
                </a:r>
              </a:p>
            </p:txBody>
          </p:sp>
          <p:sp>
            <p:nvSpPr>
              <p:cNvPr id="82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2758813"/>
                <a:ext cx="2574108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Serviços</a:t>
                </a:r>
              </a:p>
            </p:txBody>
          </p:sp>
          <p:sp>
            <p:nvSpPr>
              <p:cNvPr id="83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3140902"/>
                <a:ext cx="3159833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Transf</a:t>
                </a: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Correntes</a:t>
                </a:r>
              </a:p>
            </p:txBody>
          </p:sp>
          <p:sp>
            <p:nvSpPr>
              <p:cNvPr id="86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3529307"/>
                <a:ext cx="2530949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Outras</a:t>
                </a:r>
              </a:p>
            </p:txBody>
          </p:sp>
        </p:grpSp>
      </p:grpSp>
      <p:grpSp>
        <p:nvGrpSpPr>
          <p:cNvPr id="87" name="Grupo 86"/>
          <p:cNvGrpSpPr/>
          <p:nvPr/>
        </p:nvGrpSpPr>
        <p:grpSpPr>
          <a:xfrm>
            <a:off x="167618" y="1277835"/>
            <a:ext cx="8816704" cy="495645"/>
            <a:chOff x="167618" y="1277835"/>
            <a:chExt cx="8816704" cy="495645"/>
          </a:xfrm>
        </p:grpSpPr>
        <p:sp>
          <p:nvSpPr>
            <p:cNvPr id="88" name="Oval 6"/>
            <p:cNvSpPr>
              <a:spLocks noChangeArrowheads="1"/>
            </p:cNvSpPr>
            <p:nvPr/>
          </p:nvSpPr>
          <p:spPr bwMode="auto">
            <a:xfrm>
              <a:off x="167618" y="1277835"/>
              <a:ext cx="8816704" cy="457761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89" name="Text Box 18"/>
            <p:cNvSpPr txBox="1">
              <a:spLocks noChangeArrowheads="1"/>
            </p:cNvSpPr>
            <p:nvPr/>
          </p:nvSpPr>
          <p:spPr bwMode="auto">
            <a:xfrm>
              <a:off x="5648772" y="1298355"/>
              <a:ext cx="2167183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843.247,06</a:t>
              </a:r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3480048" y="1298355"/>
              <a:ext cx="2167183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2.583.526,83</a:t>
              </a:r>
            </a:p>
          </p:txBody>
        </p:sp>
        <p:sp>
          <p:nvSpPr>
            <p:cNvPr id="91" name="Text Box 18"/>
            <p:cNvSpPr txBox="1">
              <a:spLocks noChangeArrowheads="1"/>
            </p:cNvSpPr>
            <p:nvPr/>
          </p:nvSpPr>
          <p:spPr bwMode="auto">
            <a:xfrm>
              <a:off x="7954847" y="1292040"/>
              <a:ext cx="89229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32,6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2" name="Grupo 91"/>
          <p:cNvGrpSpPr/>
          <p:nvPr/>
        </p:nvGrpSpPr>
        <p:grpSpPr>
          <a:xfrm>
            <a:off x="153746" y="4038609"/>
            <a:ext cx="8830576" cy="492488"/>
            <a:chOff x="153746" y="4038609"/>
            <a:chExt cx="8830576" cy="492488"/>
          </a:xfrm>
        </p:grpSpPr>
        <p:sp>
          <p:nvSpPr>
            <p:cNvPr id="94" name="Oval 6"/>
            <p:cNvSpPr>
              <a:spLocks noChangeArrowheads="1"/>
            </p:cNvSpPr>
            <p:nvPr/>
          </p:nvSpPr>
          <p:spPr bwMode="auto">
            <a:xfrm>
              <a:off x="153746" y="4038609"/>
              <a:ext cx="8830576" cy="42777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CAPITAL</a:t>
              </a:r>
            </a:p>
          </p:txBody>
        </p:sp>
        <p:sp>
          <p:nvSpPr>
            <p:cNvPr id="96" name="Text Box 18"/>
            <p:cNvSpPr txBox="1">
              <a:spLocks noChangeArrowheads="1"/>
            </p:cNvSpPr>
            <p:nvPr/>
          </p:nvSpPr>
          <p:spPr bwMode="auto">
            <a:xfrm>
              <a:off x="5560840" y="4055972"/>
              <a:ext cx="2263549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5.420,28</a:t>
              </a:r>
            </a:p>
          </p:txBody>
        </p:sp>
        <p:sp>
          <p:nvSpPr>
            <p:cNvPr id="113" name="Text Box 18"/>
            <p:cNvSpPr txBox="1">
              <a:spLocks noChangeArrowheads="1"/>
            </p:cNvSpPr>
            <p:nvPr/>
          </p:nvSpPr>
          <p:spPr bwMode="auto">
            <a:xfrm>
              <a:off x="3368818" y="4055972"/>
              <a:ext cx="2261941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105.509,04</a:t>
              </a:r>
            </a:p>
          </p:txBody>
        </p:sp>
        <p:sp>
          <p:nvSpPr>
            <p:cNvPr id="114" name="Text Box 18"/>
            <p:cNvSpPr txBox="1">
              <a:spLocks noChangeArrowheads="1"/>
            </p:cNvSpPr>
            <p:nvPr/>
          </p:nvSpPr>
          <p:spPr bwMode="auto">
            <a:xfrm>
              <a:off x="8008025" y="4045056"/>
              <a:ext cx="838512" cy="47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5,1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5" name="Grupo 114"/>
          <p:cNvGrpSpPr/>
          <p:nvPr/>
        </p:nvGrpSpPr>
        <p:grpSpPr>
          <a:xfrm>
            <a:off x="172243" y="5725783"/>
            <a:ext cx="8849073" cy="511660"/>
            <a:chOff x="172243" y="5725783"/>
            <a:chExt cx="8849073" cy="511660"/>
          </a:xfrm>
        </p:grpSpPr>
        <p:sp>
          <p:nvSpPr>
            <p:cNvPr id="116" name="Oval 6"/>
            <p:cNvSpPr>
              <a:spLocks noChangeArrowheads="1"/>
            </p:cNvSpPr>
            <p:nvPr/>
          </p:nvSpPr>
          <p:spPr bwMode="auto">
            <a:xfrm>
              <a:off x="172243" y="5733256"/>
              <a:ext cx="8849073" cy="428053"/>
            </a:xfrm>
            <a:prstGeom prst="roundRect">
              <a:avLst>
                <a:gd name="adj" fmla="val 16667"/>
              </a:avLst>
            </a:prstGeom>
            <a:solidFill>
              <a:srgbClr val="0000FF">
                <a:alpha val="27843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INTRAORÇAMENT</a:t>
              </a:r>
              <a:r>
                <a:rPr lang="en-US" altLang="pt-B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17" name="Text Box 18"/>
            <p:cNvSpPr txBox="1">
              <a:spLocks noChangeArrowheads="1"/>
            </p:cNvSpPr>
            <p:nvPr/>
          </p:nvSpPr>
          <p:spPr bwMode="auto">
            <a:xfrm>
              <a:off x="5544070" y="5725783"/>
              <a:ext cx="2268290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36.225,15</a:t>
              </a:r>
            </a:p>
          </p:txBody>
        </p:sp>
        <p:sp>
          <p:nvSpPr>
            <p:cNvPr id="118" name="Text Box 18"/>
            <p:cNvSpPr txBox="1">
              <a:spLocks noChangeArrowheads="1"/>
            </p:cNvSpPr>
            <p:nvPr/>
          </p:nvSpPr>
          <p:spPr bwMode="auto">
            <a:xfrm>
              <a:off x="3393363" y="5762003"/>
              <a:ext cx="2266678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101.985,14</a:t>
              </a:r>
            </a:p>
          </p:txBody>
        </p:sp>
        <p:sp>
          <p:nvSpPr>
            <p:cNvPr id="129" name="Text Box 18"/>
            <p:cNvSpPr txBox="1">
              <a:spLocks noChangeArrowheads="1"/>
            </p:cNvSpPr>
            <p:nvPr/>
          </p:nvSpPr>
          <p:spPr bwMode="auto">
            <a:xfrm>
              <a:off x="7805085" y="5740563"/>
              <a:ext cx="1087395" cy="4770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35,5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0" name="Grupo 129"/>
          <p:cNvGrpSpPr/>
          <p:nvPr/>
        </p:nvGrpSpPr>
        <p:grpSpPr>
          <a:xfrm>
            <a:off x="54546" y="6309320"/>
            <a:ext cx="9036496" cy="504056"/>
            <a:chOff x="54546" y="6309320"/>
            <a:chExt cx="9036496" cy="504056"/>
          </a:xfrm>
        </p:grpSpPr>
        <p:sp>
          <p:nvSpPr>
            <p:cNvPr id="131" name="Text Box 20"/>
            <p:cNvSpPr txBox="1">
              <a:spLocks noChangeArrowheads="1"/>
            </p:cNvSpPr>
            <p:nvPr/>
          </p:nvSpPr>
          <p:spPr bwMode="auto">
            <a:xfrm>
              <a:off x="3202599" y="6339030"/>
              <a:ext cx="2449497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2.791.021,01</a:t>
              </a:r>
            </a:p>
          </p:txBody>
        </p:sp>
        <p:sp>
          <p:nvSpPr>
            <p:cNvPr id="132" name="Text Box 20"/>
            <p:cNvSpPr txBox="1">
              <a:spLocks noChangeArrowheads="1"/>
            </p:cNvSpPr>
            <p:nvPr/>
          </p:nvSpPr>
          <p:spPr bwMode="auto">
            <a:xfrm>
              <a:off x="5660042" y="6314735"/>
              <a:ext cx="213823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884.893,29</a:t>
              </a:r>
            </a:p>
          </p:txBody>
        </p:sp>
        <p:sp>
          <p:nvSpPr>
            <p:cNvPr id="133" name="Text Box 18"/>
            <p:cNvSpPr txBox="1">
              <a:spLocks noChangeArrowheads="1"/>
            </p:cNvSpPr>
            <p:nvPr/>
          </p:nvSpPr>
          <p:spPr bwMode="auto">
            <a:xfrm>
              <a:off x="8008633" y="6318792"/>
              <a:ext cx="838506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31,7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4" name="Line 27"/>
            <p:cNvSpPr>
              <a:spLocks noChangeShapeType="1"/>
            </p:cNvSpPr>
            <p:nvPr/>
          </p:nvSpPr>
          <p:spPr bwMode="auto">
            <a:xfrm>
              <a:off x="54546" y="6309320"/>
              <a:ext cx="9036496" cy="0"/>
            </a:xfrm>
            <a:prstGeom prst="line">
              <a:avLst/>
            </a:prstGeom>
            <a:noFill/>
            <a:ln w="571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663" y="19829"/>
            <a:ext cx="7345673" cy="677196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</p:spPr>
      </p:pic>
      <p:sp>
        <p:nvSpPr>
          <p:cNvPr id="47" name="Texto Explicativo 1 46"/>
          <p:cNvSpPr/>
          <p:nvPr/>
        </p:nvSpPr>
        <p:spPr>
          <a:xfrm>
            <a:off x="1852123" y="1607001"/>
            <a:ext cx="4584093" cy="4610616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IPTU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IRRF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ITBI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Taxas: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Alvará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Lic. e </a:t>
            </a:r>
            <a:r>
              <a:rPr lang="pt-B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Autoriz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Ambiental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Publicidade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Horário Especial de Funcionamento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Aprovação Projetos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Execução Obras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Habite-se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Funcionamento de Transportes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Interdição de Vias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Emolumentos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</a:t>
            </a: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o Explicativo 1 47"/>
          <p:cNvSpPr/>
          <p:nvPr/>
        </p:nvSpPr>
        <p:spPr>
          <a:xfrm>
            <a:off x="2504454" y="2345422"/>
            <a:ext cx="3546525" cy="1258859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IPAM/INSS 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(Desc. Contracheque Servidor)</a:t>
            </a:r>
          </a:p>
          <a:p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CIP</a:t>
            </a:r>
          </a:p>
        </p:txBody>
      </p:sp>
      <p:sp>
        <p:nvSpPr>
          <p:cNvPr id="49" name="Texto Explicativo 1 48"/>
          <p:cNvSpPr/>
          <p:nvPr/>
        </p:nvSpPr>
        <p:spPr>
          <a:xfrm>
            <a:off x="1913389" y="2670739"/>
            <a:ext cx="2391265" cy="1258859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Fóros</a:t>
            </a:r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Laudêmios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Dep. Remunerados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Aplicações </a:t>
            </a:r>
            <a:r>
              <a:rPr lang="pt-B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Ipam</a:t>
            </a:r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o Explicativo 1 49"/>
          <p:cNvSpPr/>
          <p:nvPr/>
        </p:nvSpPr>
        <p:spPr>
          <a:xfrm>
            <a:off x="1794850" y="3102787"/>
            <a:ext cx="1774442" cy="778017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SMTT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Editais</a:t>
            </a:r>
          </a:p>
        </p:txBody>
      </p:sp>
      <p:sp>
        <p:nvSpPr>
          <p:cNvPr id="51" name="Texto Explicativo 1 50"/>
          <p:cNvSpPr/>
          <p:nvPr/>
        </p:nvSpPr>
        <p:spPr>
          <a:xfrm>
            <a:off x="1794850" y="3439612"/>
            <a:ext cx="1774442" cy="2824591"/>
          </a:xfrm>
          <a:prstGeom prst="borderCallout1">
            <a:avLst>
              <a:gd name="adj1" fmla="val 18750"/>
              <a:gd name="adj2" fmla="val -8333"/>
              <a:gd name="adj3" fmla="val -7124"/>
              <a:gd name="adj4" fmla="val -45267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FPM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FUNDEB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ICMS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IPVA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IPI-</a:t>
            </a:r>
            <a:r>
              <a:rPr lang="pt-B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</a:t>
            </a:r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CIDE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SUS-Est.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Convênios</a:t>
            </a:r>
          </a:p>
        </p:txBody>
      </p:sp>
      <p:sp>
        <p:nvSpPr>
          <p:cNvPr id="52" name="Texto Explicativo 1 51"/>
          <p:cNvSpPr/>
          <p:nvPr/>
        </p:nvSpPr>
        <p:spPr>
          <a:xfrm>
            <a:off x="1856382" y="3989971"/>
            <a:ext cx="2890296" cy="2099867"/>
          </a:xfrm>
          <a:prstGeom prst="borderCallout1">
            <a:avLst>
              <a:gd name="adj1" fmla="val 18750"/>
              <a:gd name="adj2" fmla="val -8333"/>
              <a:gd name="adj3" fmla="val -16688"/>
              <a:gd name="adj4" fmla="val -31485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Multas e Juros</a:t>
            </a:r>
          </a:p>
          <a:p>
            <a:r>
              <a:rPr lang="pt-B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Dív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Ativa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Restituições 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(compensação entre regimes geral e o RPPS)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Honorários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Faltas Servidores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</a:t>
            </a:r>
          </a:p>
        </p:txBody>
      </p:sp>
      <p:sp>
        <p:nvSpPr>
          <p:cNvPr id="53" name="Texto Explicativo 1 52"/>
          <p:cNvSpPr/>
          <p:nvPr/>
        </p:nvSpPr>
        <p:spPr>
          <a:xfrm>
            <a:off x="2000398" y="4865702"/>
            <a:ext cx="2376264" cy="757129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Bacanga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Pró-Transporte</a:t>
            </a:r>
          </a:p>
          <a:p>
            <a:r>
              <a:rPr lang="pt-B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Saneam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Cohatrac</a:t>
            </a:r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o Explicativo 1 53"/>
          <p:cNvSpPr/>
          <p:nvPr/>
        </p:nvSpPr>
        <p:spPr>
          <a:xfrm>
            <a:off x="1784374" y="5188694"/>
            <a:ext cx="1774442" cy="901932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Terrenos (SURCAP)</a:t>
            </a:r>
          </a:p>
          <a:p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o Explicativo 1 54"/>
          <p:cNvSpPr/>
          <p:nvPr/>
        </p:nvSpPr>
        <p:spPr>
          <a:xfrm>
            <a:off x="1810132" y="5501331"/>
            <a:ext cx="1774442" cy="968991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Convênio UNIÃO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(rec. Capital)</a:t>
            </a:r>
          </a:p>
        </p:txBody>
      </p:sp>
      <p:sp>
        <p:nvSpPr>
          <p:cNvPr id="56" name="Texto Explicativo 1 55"/>
          <p:cNvSpPr/>
          <p:nvPr/>
        </p:nvSpPr>
        <p:spPr>
          <a:xfrm>
            <a:off x="1784374" y="5905437"/>
            <a:ext cx="1774442" cy="760465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IPAM/INSS</a:t>
            </a: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(Patronal)</a:t>
            </a:r>
          </a:p>
        </p:txBody>
      </p:sp>
    </p:spTree>
    <p:extLst>
      <p:ext uri="{BB962C8B-B14F-4D97-AF65-F5344CB8AC3E}">
        <p14:creationId xmlns:p14="http://schemas.microsoft.com/office/powerpoint/2010/main" val="399474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o 83"/>
          <p:cNvGrpSpPr/>
          <p:nvPr/>
        </p:nvGrpSpPr>
        <p:grpSpPr>
          <a:xfrm>
            <a:off x="3347863" y="764704"/>
            <a:ext cx="2207965" cy="6093296"/>
            <a:chOff x="3347863" y="764704"/>
            <a:chExt cx="2207965" cy="6093296"/>
          </a:xfrm>
          <a:solidFill>
            <a:schemeClr val="bg1">
              <a:lumMod val="75000"/>
            </a:schemeClr>
          </a:solidFill>
        </p:grpSpPr>
        <p:sp>
          <p:nvSpPr>
            <p:cNvPr id="85" name="Rectangle 4"/>
            <p:cNvSpPr>
              <a:spLocks noChangeArrowheads="1"/>
            </p:cNvSpPr>
            <p:nvPr/>
          </p:nvSpPr>
          <p:spPr bwMode="auto">
            <a:xfrm>
              <a:off x="3347863" y="764704"/>
              <a:ext cx="2207965" cy="6093296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Oval 6"/>
            <p:cNvSpPr>
              <a:spLocks noChangeArrowheads="1"/>
            </p:cNvSpPr>
            <p:nvPr/>
          </p:nvSpPr>
          <p:spPr bwMode="auto">
            <a:xfrm>
              <a:off x="3368818" y="771817"/>
              <a:ext cx="2149045" cy="395491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17. Atualizada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86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3" name="Grupo 252"/>
          <p:cNvGrpSpPr/>
          <p:nvPr/>
        </p:nvGrpSpPr>
        <p:grpSpPr>
          <a:xfrm>
            <a:off x="5614428" y="772445"/>
            <a:ext cx="2300345" cy="6085554"/>
            <a:chOff x="5614428" y="772445"/>
            <a:chExt cx="2300345" cy="6085554"/>
          </a:xfrm>
          <a:solidFill>
            <a:schemeClr val="bg1">
              <a:lumMod val="75000"/>
            </a:schemeClr>
          </a:solidFill>
        </p:grpSpPr>
        <p:sp>
          <p:nvSpPr>
            <p:cNvPr id="254" name="Rectangle 4"/>
            <p:cNvSpPr>
              <a:spLocks noChangeArrowheads="1"/>
            </p:cNvSpPr>
            <p:nvPr/>
          </p:nvSpPr>
          <p:spPr bwMode="auto">
            <a:xfrm>
              <a:off x="5614428" y="772445"/>
              <a:ext cx="2209961" cy="6085554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" name="Oval 6"/>
            <p:cNvSpPr>
              <a:spLocks noChangeArrowheads="1"/>
            </p:cNvSpPr>
            <p:nvPr/>
          </p:nvSpPr>
          <p:spPr bwMode="auto">
            <a:xfrm>
              <a:off x="5660042" y="786513"/>
              <a:ext cx="2254731" cy="38079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Realizada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7" name="Rectangle 2"/>
          <p:cNvSpPr>
            <a:spLocks noChangeArrowheads="1"/>
          </p:cNvSpPr>
          <p:nvPr/>
        </p:nvSpPr>
        <p:spPr bwMode="auto">
          <a:xfrm>
            <a:off x="141734" y="1806724"/>
            <a:ext cx="8842588" cy="2133274"/>
          </a:xfrm>
          <a:prstGeom prst="rect">
            <a:avLst/>
          </a:prstGeom>
          <a:solidFill>
            <a:srgbClr val="66FFFF">
              <a:alpha val="50000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pt-BR" sz="2500"/>
          </a:p>
        </p:txBody>
      </p:sp>
      <p:sp>
        <p:nvSpPr>
          <p:cNvPr id="258" name="Retângulo 257"/>
          <p:cNvSpPr/>
          <p:nvPr/>
        </p:nvSpPr>
        <p:spPr>
          <a:xfrm>
            <a:off x="3779912" y="-26988"/>
            <a:ext cx="5234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- RECEITAS</a:t>
            </a:r>
            <a:endParaRPr lang="pt-BR" b="1" dirty="0">
              <a:solidFill>
                <a:srgbClr val="0000FF"/>
              </a:solidFill>
            </a:endParaRPr>
          </a:p>
        </p:txBody>
      </p:sp>
      <p:sp>
        <p:nvSpPr>
          <p:cNvPr id="267" name="Rectangle 2"/>
          <p:cNvSpPr>
            <a:spLocks noChangeArrowheads="1"/>
          </p:cNvSpPr>
          <p:nvPr/>
        </p:nvSpPr>
        <p:spPr bwMode="auto">
          <a:xfrm>
            <a:off x="107504" y="4103326"/>
            <a:ext cx="8913812" cy="1454378"/>
          </a:xfrm>
          <a:prstGeom prst="rect">
            <a:avLst/>
          </a:prstGeom>
          <a:solidFill>
            <a:srgbClr val="FFFF66">
              <a:alpha val="5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pt-BR" sz="25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9" name="Text Box 13"/>
          <p:cNvSpPr txBox="1">
            <a:spLocks noChangeArrowheads="1"/>
          </p:cNvSpPr>
          <p:nvPr/>
        </p:nvSpPr>
        <p:spPr bwMode="auto">
          <a:xfrm>
            <a:off x="511346" y="4527806"/>
            <a:ext cx="257410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Op. Crédito</a:t>
            </a:r>
          </a:p>
        </p:txBody>
      </p:sp>
      <p:sp>
        <p:nvSpPr>
          <p:cNvPr id="270" name="Text Box 13"/>
          <p:cNvSpPr txBox="1">
            <a:spLocks noChangeArrowheads="1"/>
          </p:cNvSpPr>
          <p:nvPr/>
        </p:nvSpPr>
        <p:spPr bwMode="auto">
          <a:xfrm>
            <a:off x="511346" y="4881221"/>
            <a:ext cx="257410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Alienação</a:t>
            </a:r>
          </a:p>
        </p:txBody>
      </p:sp>
      <p:sp>
        <p:nvSpPr>
          <p:cNvPr id="273" name="Text Box 18"/>
          <p:cNvSpPr txBox="1">
            <a:spLocks noChangeArrowheads="1"/>
          </p:cNvSpPr>
          <p:nvPr/>
        </p:nvSpPr>
        <p:spPr bwMode="auto">
          <a:xfrm>
            <a:off x="5576327" y="5268839"/>
            <a:ext cx="216872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pt-BR" altLang="pt-BR" sz="25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4" name="Text Box 13"/>
          <p:cNvSpPr txBox="1">
            <a:spLocks noChangeArrowheads="1"/>
          </p:cNvSpPr>
          <p:nvPr/>
        </p:nvSpPr>
        <p:spPr bwMode="auto">
          <a:xfrm>
            <a:off x="526760" y="5180143"/>
            <a:ext cx="257410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Transf. Capital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419872" y="4475532"/>
            <a:ext cx="5458095" cy="1193166"/>
            <a:chOff x="3419872" y="4475532"/>
            <a:chExt cx="5458095" cy="1193166"/>
          </a:xfrm>
        </p:grpSpPr>
        <p:sp>
          <p:nvSpPr>
            <p:cNvPr id="268" name="Text Box 18"/>
            <p:cNvSpPr txBox="1">
              <a:spLocks noChangeArrowheads="1"/>
            </p:cNvSpPr>
            <p:nvPr/>
          </p:nvSpPr>
          <p:spPr bwMode="auto">
            <a:xfrm>
              <a:off x="7797626" y="4475532"/>
              <a:ext cx="1066468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10,0</a:t>
              </a:r>
              <a:endParaRPr lang="pt-BR" altLang="pt-BR" sz="2500" dirty="0"/>
            </a:p>
          </p:txBody>
        </p:sp>
        <p:sp>
          <p:nvSpPr>
            <p:cNvPr id="271" name="Text Box 18"/>
            <p:cNvSpPr txBox="1">
              <a:spLocks noChangeArrowheads="1"/>
            </p:cNvSpPr>
            <p:nvPr/>
          </p:nvSpPr>
          <p:spPr bwMode="auto">
            <a:xfrm>
              <a:off x="5630275" y="4514033"/>
              <a:ext cx="21687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4.920,28</a:t>
              </a:r>
              <a:endParaRPr lang="pt-BR" altLang="pt-BR" sz="2500" dirty="0"/>
            </a:p>
          </p:txBody>
        </p:sp>
        <p:sp>
          <p:nvSpPr>
            <p:cNvPr id="272" name="Text Box 18"/>
            <p:cNvSpPr txBox="1">
              <a:spLocks noChangeArrowheads="1"/>
            </p:cNvSpPr>
            <p:nvPr/>
          </p:nvSpPr>
          <p:spPr bwMode="auto">
            <a:xfrm>
              <a:off x="5604094" y="4868509"/>
              <a:ext cx="2168724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4" name="Text Box 18"/>
            <p:cNvSpPr txBox="1">
              <a:spLocks noChangeArrowheads="1"/>
            </p:cNvSpPr>
            <p:nvPr/>
          </p:nvSpPr>
          <p:spPr bwMode="auto">
            <a:xfrm>
              <a:off x="3461551" y="4506824"/>
              <a:ext cx="216718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49.035,98</a:t>
              </a:r>
              <a:endParaRPr lang="pt-BR" altLang="pt-BR" sz="2500" dirty="0"/>
            </a:p>
          </p:txBody>
        </p:sp>
        <p:sp>
          <p:nvSpPr>
            <p:cNvPr id="275" name="Text Box 18"/>
            <p:cNvSpPr txBox="1">
              <a:spLocks noChangeArrowheads="1"/>
            </p:cNvSpPr>
            <p:nvPr/>
          </p:nvSpPr>
          <p:spPr bwMode="auto">
            <a:xfrm>
              <a:off x="3419872" y="4886732"/>
              <a:ext cx="216718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-</a:t>
              </a:r>
              <a:endParaRPr lang="pt-BR" altLang="pt-BR" sz="2500" dirty="0"/>
            </a:p>
          </p:txBody>
        </p:sp>
        <p:sp>
          <p:nvSpPr>
            <p:cNvPr id="263" name="Text Box 18"/>
            <p:cNvSpPr txBox="1">
              <a:spLocks noChangeArrowheads="1"/>
            </p:cNvSpPr>
            <p:nvPr/>
          </p:nvSpPr>
          <p:spPr bwMode="auto">
            <a:xfrm>
              <a:off x="7661816" y="5191644"/>
              <a:ext cx="1216151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0,9</a:t>
              </a:r>
              <a:endParaRPr lang="pt-BR" altLang="pt-BR" sz="2500" dirty="0"/>
            </a:p>
          </p:txBody>
        </p:sp>
        <p:sp>
          <p:nvSpPr>
            <p:cNvPr id="265" name="Text Box 18"/>
            <p:cNvSpPr txBox="1">
              <a:spLocks noChangeArrowheads="1"/>
            </p:cNvSpPr>
            <p:nvPr/>
          </p:nvSpPr>
          <p:spPr bwMode="auto">
            <a:xfrm>
              <a:off x="5619486" y="5164278"/>
              <a:ext cx="2168724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500,00</a:t>
              </a:r>
              <a:endParaRPr lang="pt-BR" altLang="pt-BR" sz="2500" dirty="0"/>
            </a:p>
          </p:txBody>
        </p:sp>
        <p:sp>
          <p:nvSpPr>
            <p:cNvPr id="266" name="Text Box 18"/>
            <p:cNvSpPr txBox="1">
              <a:spLocks noChangeArrowheads="1"/>
            </p:cNvSpPr>
            <p:nvPr/>
          </p:nvSpPr>
          <p:spPr bwMode="auto">
            <a:xfrm>
              <a:off x="3487754" y="5179873"/>
              <a:ext cx="216718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56.473,07</a:t>
              </a:r>
              <a:endParaRPr lang="pt-BR" altLang="pt-BR" sz="2500" dirty="0"/>
            </a:p>
          </p:txBody>
        </p:sp>
        <p:sp>
          <p:nvSpPr>
            <p:cNvPr id="261" name="Text Box 18"/>
            <p:cNvSpPr txBox="1">
              <a:spLocks noChangeArrowheads="1"/>
            </p:cNvSpPr>
            <p:nvPr/>
          </p:nvSpPr>
          <p:spPr bwMode="auto">
            <a:xfrm>
              <a:off x="7500467" y="4859166"/>
              <a:ext cx="132000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-</a:t>
              </a:r>
              <a:endParaRPr lang="pt-BR" altLang="pt-BR" sz="2500" dirty="0"/>
            </a:p>
          </p:txBody>
        </p:sp>
      </p:grpSp>
      <p:sp>
        <p:nvSpPr>
          <p:cNvPr id="277" name="Text Box 12"/>
          <p:cNvSpPr txBox="1">
            <a:spLocks noChangeArrowheads="1"/>
          </p:cNvSpPr>
          <p:nvPr/>
        </p:nvSpPr>
        <p:spPr bwMode="auto">
          <a:xfrm>
            <a:off x="400367" y="1697804"/>
            <a:ext cx="2344441" cy="47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Tributárias</a:t>
            </a:r>
          </a:p>
        </p:txBody>
      </p:sp>
      <p:sp>
        <p:nvSpPr>
          <p:cNvPr id="278" name="Text Box 13"/>
          <p:cNvSpPr txBox="1">
            <a:spLocks noChangeArrowheads="1"/>
          </p:cNvSpPr>
          <p:nvPr/>
        </p:nvSpPr>
        <p:spPr bwMode="auto">
          <a:xfrm>
            <a:off x="400367" y="2068842"/>
            <a:ext cx="2574108" cy="47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Contribuições</a:t>
            </a:r>
          </a:p>
        </p:txBody>
      </p:sp>
      <p:sp>
        <p:nvSpPr>
          <p:cNvPr id="279" name="Text Box 13"/>
          <p:cNvSpPr txBox="1">
            <a:spLocks noChangeArrowheads="1"/>
          </p:cNvSpPr>
          <p:nvPr/>
        </p:nvSpPr>
        <p:spPr bwMode="auto">
          <a:xfrm>
            <a:off x="386494" y="2414617"/>
            <a:ext cx="2574108" cy="47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Patrimoniais</a:t>
            </a:r>
          </a:p>
        </p:txBody>
      </p:sp>
      <p:sp>
        <p:nvSpPr>
          <p:cNvPr id="280" name="Text Box 13"/>
          <p:cNvSpPr txBox="1">
            <a:spLocks noChangeArrowheads="1"/>
          </p:cNvSpPr>
          <p:nvPr/>
        </p:nvSpPr>
        <p:spPr bwMode="auto">
          <a:xfrm>
            <a:off x="386494" y="2758813"/>
            <a:ext cx="2574108" cy="47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Serviços</a:t>
            </a:r>
          </a:p>
        </p:txBody>
      </p:sp>
      <p:sp>
        <p:nvSpPr>
          <p:cNvPr id="281" name="Text Box 13"/>
          <p:cNvSpPr txBox="1">
            <a:spLocks noChangeArrowheads="1"/>
          </p:cNvSpPr>
          <p:nvPr/>
        </p:nvSpPr>
        <p:spPr bwMode="auto">
          <a:xfrm>
            <a:off x="386494" y="3140902"/>
            <a:ext cx="3159832" cy="47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</a:t>
            </a: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Correntes</a:t>
            </a:r>
          </a:p>
        </p:txBody>
      </p:sp>
      <p:sp>
        <p:nvSpPr>
          <p:cNvPr id="282" name="Text Box 13"/>
          <p:cNvSpPr txBox="1">
            <a:spLocks noChangeArrowheads="1"/>
          </p:cNvSpPr>
          <p:nvPr/>
        </p:nvSpPr>
        <p:spPr bwMode="auto">
          <a:xfrm>
            <a:off x="386494" y="3529307"/>
            <a:ext cx="2530949" cy="47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3447677" y="1696225"/>
            <a:ext cx="5444803" cy="2416005"/>
            <a:chOff x="3447677" y="1696225"/>
            <a:chExt cx="5444803" cy="2416005"/>
          </a:xfrm>
        </p:grpSpPr>
        <p:sp>
          <p:nvSpPr>
            <p:cNvPr id="283" name="Text Box 18"/>
            <p:cNvSpPr txBox="1">
              <a:spLocks noChangeArrowheads="1"/>
            </p:cNvSpPr>
            <p:nvPr/>
          </p:nvSpPr>
          <p:spPr bwMode="auto">
            <a:xfrm>
              <a:off x="5631817" y="1696226"/>
              <a:ext cx="2167183" cy="47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200.887,06</a:t>
              </a:r>
              <a:endParaRPr lang="pt-BR" altLang="pt-BR" sz="2500" dirty="0"/>
            </a:p>
          </p:txBody>
        </p:sp>
        <p:sp>
          <p:nvSpPr>
            <p:cNvPr id="284" name="Text Box 18"/>
            <p:cNvSpPr txBox="1">
              <a:spLocks noChangeArrowheads="1"/>
            </p:cNvSpPr>
            <p:nvPr/>
          </p:nvSpPr>
          <p:spPr bwMode="auto">
            <a:xfrm>
              <a:off x="5617944" y="2057789"/>
              <a:ext cx="2167183" cy="475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56.507,01</a:t>
              </a:r>
              <a:endParaRPr lang="pt-BR" altLang="pt-BR" sz="2500" dirty="0"/>
            </a:p>
          </p:txBody>
        </p:sp>
        <p:sp>
          <p:nvSpPr>
            <p:cNvPr id="285" name="Text Box 18"/>
            <p:cNvSpPr txBox="1">
              <a:spLocks noChangeArrowheads="1"/>
            </p:cNvSpPr>
            <p:nvPr/>
          </p:nvSpPr>
          <p:spPr bwMode="auto">
            <a:xfrm>
              <a:off x="5617944" y="2414617"/>
              <a:ext cx="2167183" cy="475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17.342,88</a:t>
              </a:r>
              <a:endParaRPr lang="pt-BR" altLang="pt-BR" sz="2500" dirty="0"/>
            </a:p>
          </p:txBody>
        </p:sp>
        <p:sp>
          <p:nvSpPr>
            <p:cNvPr id="286" name="Text Box 18"/>
            <p:cNvSpPr txBox="1">
              <a:spLocks noChangeArrowheads="1"/>
            </p:cNvSpPr>
            <p:nvPr/>
          </p:nvSpPr>
          <p:spPr bwMode="auto">
            <a:xfrm>
              <a:off x="5617944" y="2826705"/>
              <a:ext cx="2167183" cy="47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117,83</a:t>
              </a:r>
              <a:endParaRPr lang="pt-BR" altLang="pt-BR" sz="2500" dirty="0"/>
            </a:p>
          </p:txBody>
        </p:sp>
        <p:sp>
          <p:nvSpPr>
            <p:cNvPr id="287" name="Text Box 18"/>
            <p:cNvSpPr txBox="1">
              <a:spLocks noChangeArrowheads="1"/>
            </p:cNvSpPr>
            <p:nvPr/>
          </p:nvSpPr>
          <p:spPr bwMode="auto">
            <a:xfrm>
              <a:off x="5617944" y="3211952"/>
              <a:ext cx="2167183" cy="47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555.241,99</a:t>
              </a:r>
              <a:endParaRPr lang="pt-BR" altLang="pt-BR" sz="2500" dirty="0"/>
            </a:p>
          </p:txBody>
        </p:sp>
        <p:sp>
          <p:nvSpPr>
            <p:cNvPr id="288" name="Text Box 18"/>
            <p:cNvSpPr txBox="1">
              <a:spLocks noChangeArrowheads="1"/>
            </p:cNvSpPr>
            <p:nvPr/>
          </p:nvSpPr>
          <p:spPr bwMode="auto">
            <a:xfrm>
              <a:off x="5617944" y="3579831"/>
              <a:ext cx="2167183" cy="475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13.151,07</a:t>
              </a:r>
              <a:endParaRPr lang="pt-BR" altLang="pt-BR" sz="2500" dirty="0"/>
            </a:p>
          </p:txBody>
        </p:sp>
        <p:sp>
          <p:nvSpPr>
            <p:cNvPr id="289" name="Text Box 18"/>
            <p:cNvSpPr txBox="1">
              <a:spLocks noChangeArrowheads="1"/>
            </p:cNvSpPr>
            <p:nvPr/>
          </p:nvSpPr>
          <p:spPr bwMode="auto">
            <a:xfrm>
              <a:off x="3447678" y="1696225"/>
              <a:ext cx="2167183" cy="47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707.884,74</a:t>
              </a:r>
              <a:endParaRPr lang="pt-BR" altLang="pt-BR" sz="2500" dirty="0"/>
            </a:p>
          </p:txBody>
        </p:sp>
        <p:sp>
          <p:nvSpPr>
            <p:cNvPr id="290" name="Text Box 18"/>
            <p:cNvSpPr txBox="1">
              <a:spLocks noChangeArrowheads="1"/>
            </p:cNvSpPr>
            <p:nvPr/>
          </p:nvSpPr>
          <p:spPr bwMode="auto">
            <a:xfrm>
              <a:off x="3447678" y="2057788"/>
              <a:ext cx="2167183" cy="475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163.067,23</a:t>
              </a:r>
              <a:endParaRPr lang="pt-BR" altLang="pt-BR" sz="2500" dirty="0"/>
            </a:p>
          </p:txBody>
        </p:sp>
        <p:sp>
          <p:nvSpPr>
            <p:cNvPr id="291" name="Text Box 18"/>
            <p:cNvSpPr txBox="1">
              <a:spLocks noChangeArrowheads="1"/>
            </p:cNvSpPr>
            <p:nvPr/>
          </p:nvSpPr>
          <p:spPr bwMode="auto">
            <a:xfrm>
              <a:off x="3447678" y="2414617"/>
              <a:ext cx="2167183" cy="475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48.568,01</a:t>
              </a:r>
              <a:endParaRPr lang="pt-BR" altLang="pt-BR" sz="2500" dirty="0"/>
            </a:p>
          </p:txBody>
        </p:sp>
        <p:sp>
          <p:nvSpPr>
            <p:cNvPr id="292" name="Text Box 18"/>
            <p:cNvSpPr txBox="1">
              <a:spLocks noChangeArrowheads="1"/>
            </p:cNvSpPr>
            <p:nvPr/>
          </p:nvSpPr>
          <p:spPr bwMode="auto">
            <a:xfrm>
              <a:off x="3447678" y="2826704"/>
              <a:ext cx="2167183" cy="47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432,50</a:t>
              </a:r>
              <a:endParaRPr lang="pt-BR" altLang="pt-BR" sz="2500" dirty="0"/>
            </a:p>
          </p:txBody>
        </p:sp>
        <p:sp>
          <p:nvSpPr>
            <p:cNvPr id="293" name="Text Box 18"/>
            <p:cNvSpPr txBox="1">
              <a:spLocks noChangeArrowheads="1"/>
            </p:cNvSpPr>
            <p:nvPr/>
          </p:nvSpPr>
          <p:spPr bwMode="auto">
            <a:xfrm>
              <a:off x="3447678" y="3211951"/>
              <a:ext cx="2167183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1.574.836,31</a:t>
              </a:r>
              <a:endParaRPr lang="pt-BR" altLang="pt-BR" sz="2500" dirty="0"/>
            </a:p>
          </p:txBody>
        </p:sp>
        <p:sp>
          <p:nvSpPr>
            <p:cNvPr id="294" name="Text Box 18"/>
            <p:cNvSpPr txBox="1">
              <a:spLocks noChangeArrowheads="1"/>
            </p:cNvSpPr>
            <p:nvPr/>
          </p:nvSpPr>
          <p:spPr bwMode="auto">
            <a:xfrm>
              <a:off x="3447677" y="3579830"/>
              <a:ext cx="2167183" cy="475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88.738,05</a:t>
              </a:r>
              <a:endParaRPr lang="pt-BR" altLang="pt-BR" sz="2500" dirty="0"/>
            </a:p>
          </p:txBody>
        </p:sp>
        <p:grpSp>
          <p:nvGrpSpPr>
            <p:cNvPr id="295" name="Grupo 294"/>
            <p:cNvGrpSpPr>
              <a:grpSpLocks/>
            </p:cNvGrpSpPr>
            <p:nvPr/>
          </p:nvGrpSpPr>
          <p:grpSpPr bwMode="auto">
            <a:xfrm>
              <a:off x="7745048" y="1702006"/>
              <a:ext cx="1147432" cy="2410224"/>
              <a:chOff x="5945252" y="1762748"/>
              <a:chExt cx="3054339" cy="2423808"/>
            </a:xfrm>
          </p:grpSpPr>
          <p:sp>
            <p:nvSpPr>
              <p:cNvPr id="296" name="Text Box 18"/>
              <p:cNvSpPr txBox="1">
                <a:spLocks noChangeArrowheads="1"/>
              </p:cNvSpPr>
              <p:nvPr/>
            </p:nvSpPr>
            <p:spPr bwMode="auto">
              <a:xfrm>
                <a:off x="6397033" y="1762748"/>
                <a:ext cx="2481857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28,4</a:t>
                </a:r>
                <a:endParaRPr lang="pt-BR" altLang="pt-BR" sz="2500" dirty="0"/>
              </a:p>
            </p:txBody>
          </p:sp>
          <p:sp>
            <p:nvSpPr>
              <p:cNvPr id="297" name="Text Box 18"/>
              <p:cNvSpPr txBox="1">
                <a:spLocks noChangeArrowheads="1"/>
              </p:cNvSpPr>
              <p:nvPr/>
            </p:nvSpPr>
            <p:spPr bwMode="auto">
              <a:xfrm>
                <a:off x="6055792" y="2119323"/>
                <a:ext cx="2862650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34,6</a:t>
                </a:r>
                <a:endParaRPr lang="pt-BR" altLang="pt-BR" sz="2500" dirty="0"/>
              </a:p>
            </p:txBody>
          </p:sp>
          <p:sp>
            <p:nvSpPr>
              <p:cNvPr id="298" name="Text Box 18"/>
              <p:cNvSpPr txBox="1">
                <a:spLocks noChangeArrowheads="1"/>
              </p:cNvSpPr>
              <p:nvPr/>
            </p:nvSpPr>
            <p:spPr bwMode="auto">
              <a:xfrm>
                <a:off x="6309958" y="2535238"/>
                <a:ext cx="2638222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35,7</a:t>
                </a:r>
                <a:endParaRPr lang="pt-BR" altLang="pt-BR" sz="2500" dirty="0"/>
              </a:p>
            </p:txBody>
          </p:sp>
          <p:sp>
            <p:nvSpPr>
              <p:cNvPr id="299" name="Text Box 18"/>
              <p:cNvSpPr txBox="1">
                <a:spLocks noChangeArrowheads="1"/>
              </p:cNvSpPr>
              <p:nvPr/>
            </p:nvSpPr>
            <p:spPr bwMode="auto">
              <a:xfrm>
                <a:off x="5945252" y="2893786"/>
                <a:ext cx="3054339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27,2</a:t>
                </a:r>
                <a:endParaRPr lang="pt-BR" altLang="pt-BR" sz="2500" dirty="0"/>
              </a:p>
            </p:txBody>
          </p:sp>
          <p:sp>
            <p:nvSpPr>
              <p:cNvPr id="300" name="Text Box 18"/>
              <p:cNvSpPr txBox="1">
                <a:spLocks noChangeArrowheads="1"/>
              </p:cNvSpPr>
              <p:nvPr/>
            </p:nvSpPr>
            <p:spPr bwMode="auto">
              <a:xfrm>
                <a:off x="6646865" y="3336927"/>
                <a:ext cx="2232025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35,3</a:t>
                </a:r>
                <a:endParaRPr lang="pt-BR" altLang="pt-BR" sz="2500" dirty="0"/>
              </a:p>
            </p:txBody>
          </p:sp>
          <p:sp>
            <p:nvSpPr>
              <p:cNvPr id="301" name="Text Box 18"/>
              <p:cNvSpPr txBox="1">
                <a:spLocks noChangeArrowheads="1"/>
              </p:cNvSpPr>
              <p:nvPr/>
            </p:nvSpPr>
            <p:spPr bwMode="auto">
              <a:xfrm>
                <a:off x="6019162" y="3706813"/>
                <a:ext cx="2859731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14,8</a:t>
                </a:r>
                <a:endParaRPr lang="pt-BR" altLang="pt-BR" sz="2500" dirty="0"/>
              </a:p>
            </p:txBody>
          </p:sp>
        </p:grpSp>
      </p:grpSp>
      <p:sp>
        <p:nvSpPr>
          <p:cNvPr id="302" name="Oval 6"/>
          <p:cNvSpPr>
            <a:spLocks noChangeArrowheads="1"/>
          </p:cNvSpPr>
          <p:nvPr/>
        </p:nvSpPr>
        <p:spPr bwMode="auto">
          <a:xfrm>
            <a:off x="8064118" y="764704"/>
            <a:ext cx="698245" cy="42934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" name="Text Box 16"/>
          <p:cNvSpPr txBox="1">
            <a:spLocks noChangeArrowheads="1"/>
          </p:cNvSpPr>
          <p:nvPr/>
        </p:nvSpPr>
        <p:spPr bwMode="auto">
          <a:xfrm>
            <a:off x="111892" y="767199"/>
            <a:ext cx="230383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correntes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304" name="Grupo 82"/>
          <p:cNvGrpSpPr>
            <a:grpSpLocks/>
          </p:cNvGrpSpPr>
          <p:nvPr/>
        </p:nvGrpSpPr>
        <p:grpSpPr bwMode="auto">
          <a:xfrm>
            <a:off x="3202599" y="6287738"/>
            <a:ext cx="5644540" cy="516750"/>
            <a:chOff x="3151139" y="6446568"/>
            <a:chExt cx="5813349" cy="519951"/>
          </a:xfrm>
        </p:grpSpPr>
        <p:sp>
          <p:nvSpPr>
            <p:cNvPr id="305" name="Text Box 20"/>
            <p:cNvSpPr txBox="1">
              <a:spLocks noChangeArrowheads="1"/>
            </p:cNvSpPr>
            <p:nvPr/>
          </p:nvSpPr>
          <p:spPr bwMode="auto">
            <a:xfrm>
              <a:off x="3151139" y="6446568"/>
              <a:ext cx="2522753" cy="477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2.791.021,01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6" name="Text Box 20"/>
            <p:cNvSpPr txBox="1">
              <a:spLocks noChangeArrowheads="1"/>
            </p:cNvSpPr>
            <p:nvPr/>
          </p:nvSpPr>
          <p:spPr bwMode="auto">
            <a:xfrm>
              <a:off x="5635098" y="6486510"/>
              <a:ext cx="2249162" cy="480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884.893,29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" name="Text Box 18"/>
            <p:cNvSpPr txBox="1">
              <a:spLocks noChangeArrowheads="1"/>
            </p:cNvSpPr>
            <p:nvPr/>
          </p:nvSpPr>
          <p:spPr bwMode="auto">
            <a:xfrm>
              <a:off x="7911151" y="6477813"/>
              <a:ext cx="1053337" cy="480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31,7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8" name="Line 27"/>
          <p:cNvSpPr>
            <a:spLocks noChangeShapeType="1"/>
          </p:cNvSpPr>
          <p:nvPr/>
        </p:nvSpPr>
        <p:spPr bwMode="auto">
          <a:xfrm>
            <a:off x="54546" y="6309320"/>
            <a:ext cx="9036496" cy="0"/>
          </a:xfrm>
          <a:prstGeom prst="line">
            <a:avLst/>
          </a:prstGeom>
          <a:noFill/>
          <a:ln w="57150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9" name="Oval 6"/>
          <p:cNvSpPr>
            <a:spLocks noChangeArrowheads="1"/>
          </p:cNvSpPr>
          <p:nvPr/>
        </p:nvSpPr>
        <p:spPr bwMode="auto">
          <a:xfrm>
            <a:off x="3368818" y="771817"/>
            <a:ext cx="2149045" cy="395491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 17. Atualizada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5" name="Grupo 314"/>
          <p:cNvGrpSpPr/>
          <p:nvPr/>
        </p:nvGrpSpPr>
        <p:grpSpPr>
          <a:xfrm>
            <a:off x="153746" y="4038609"/>
            <a:ext cx="8830576" cy="492488"/>
            <a:chOff x="153746" y="4038609"/>
            <a:chExt cx="8830576" cy="492488"/>
          </a:xfrm>
        </p:grpSpPr>
        <p:sp>
          <p:nvSpPr>
            <p:cNvPr id="316" name="Oval 6"/>
            <p:cNvSpPr>
              <a:spLocks noChangeArrowheads="1"/>
            </p:cNvSpPr>
            <p:nvPr/>
          </p:nvSpPr>
          <p:spPr bwMode="auto">
            <a:xfrm>
              <a:off x="153746" y="4038609"/>
              <a:ext cx="8830576" cy="42777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CAPITAL</a:t>
              </a:r>
            </a:p>
          </p:txBody>
        </p:sp>
        <p:sp>
          <p:nvSpPr>
            <p:cNvPr id="317" name="Text Box 18"/>
            <p:cNvSpPr txBox="1">
              <a:spLocks noChangeArrowheads="1"/>
            </p:cNvSpPr>
            <p:nvPr/>
          </p:nvSpPr>
          <p:spPr bwMode="auto">
            <a:xfrm>
              <a:off x="5560840" y="4055972"/>
              <a:ext cx="2263549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5.420,28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" name="Text Box 18"/>
            <p:cNvSpPr txBox="1">
              <a:spLocks noChangeArrowheads="1"/>
            </p:cNvSpPr>
            <p:nvPr/>
          </p:nvSpPr>
          <p:spPr bwMode="auto">
            <a:xfrm>
              <a:off x="3368818" y="4055972"/>
              <a:ext cx="2261941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105.509,04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" name="Text Box 18"/>
            <p:cNvSpPr txBox="1">
              <a:spLocks noChangeArrowheads="1"/>
            </p:cNvSpPr>
            <p:nvPr/>
          </p:nvSpPr>
          <p:spPr bwMode="auto">
            <a:xfrm>
              <a:off x="8008025" y="4045056"/>
              <a:ext cx="83851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5,1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0" name="Grupo 319"/>
          <p:cNvGrpSpPr/>
          <p:nvPr/>
        </p:nvGrpSpPr>
        <p:grpSpPr>
          <a:xfrm>
            <a:off x="172243" y="5725783"/>
            <a:ext cx="8849073" cy="511660"/>
            <a:chOff x="172243" y="5725783"/>
            <a:chExt cx="8849073" cy="511660"/>
          </a:xfrm>
        </p:grpSpPr>
        <p:sp>
          <p:nvSpPr>
            <p:cNvPr id="321" name="Oval 6"/>
            <p:cNvSpPr>
              <a:spLocks noChangeArrowheads="1"/>
            </p:cNvSpPr>
            <p:nvPr/>
          </p:nvSpPr>
          <p:spPr bwMode="auto">
            <a:xfrm>
              <a:off x="172243" y="5733256"/>
              <a:ext cx="8849073" cy="428053"/>
            </a:xfrm>
            <a:prstGeom prst="roundRect">
              <a:avLst>
                <a:gd name="adj" fmla="val 16667"/>
              </a:avLst>
            </a:prstGeom>
            <a:solidFill>
              <a:srgbClr val="0000FF">
                <a:alpha val="27843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INTRAORÇAMENT</a:t>
              </a:r>
              <a:r>
                <a:rPr lang="en-US" altLang="pt-B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322" name="Text Box 18"/>
            <p:cNvSpPr txBox="1">
              <a:spLocks noChangeArrowheads="1"/>
            </p:cNvSpPr>
            <p:nvPr/>
          </p:nvSpPr>
          <p:spPr bwMode="auto">
            <a:xfrm>
              <a:off x="5544070" y="5725783"/>
              <a:ext cx="2268290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36.225,15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3" name="Text Box 18"/>
            <p:cNvSpPr txBox="1">
              <a:spLocks noChangeArrowheads="1"/>
            </p:cNvSpPr>
            <p:nvPr/>
          </p:nvSpPr>
          <p:spPr bwMode="auto">
            <a:xfrm>
              <a:off x="3393363" y="5762003"/>
              <a:ext cx="2266678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/>
                <a:t>101.985,13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4" name="Text Box 18"/>
            <p:cNvSpPr txBox="1">
              <a:spLocks noChangeArrowheads="1"/>
            </p:cNvSpPr>
            <p:nvPr/>
          </p:nvSpPr>
          <p:spPr bwMode="auto">
            <a:xfrm>
              <a:off x="7805085" y="5740563"/>
              <a:ext cx="1087395" cy="4770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35,5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11" y="-27384"/>
            <a:ext cx="7345673" cy="677196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</p:spPr>
      </p:pic>
      <p:grpSp>
        <p:nvGrpSpPr>
          <p:cNvPr id="79" name="Grupo 78"/>
          <p:cNvGrpSpPr/>
          <p:nvPr/>
        </p:nvGrpSpPr>
        <p:grpSpPr>
          <a:xfrm>
            <a:off x="167618" y="1277835"/>
            <a:ext cx="8816704" cy="495645"/>
            <a:chOff x="167618" y="1277835"/>
            <a:chExt cx="8816704" cy="495645"/>
          </a:xfrm>
        </p:grpSpPr>
        <p:sp>
          <p:nvSpPr>
            <p:cNvPr id="80" name="Oval 6"/>
            <p:cNvSpPr>
              <a:spLocks noChangeArrowheads="1"/>
            </p:cNvSpPr>
            <p:nvPr/>
          </p:nvSpPr>
          <p:spPr bwMode="auto">
            <a:xfrm>
              <a:off x="167618" y="1277835"/>
              <a:ext cx="8816704" cy="457761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5648772" y="1298355"/>
              <a:ext cx="2167183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843.247,06</a:t>
              </a:r>
            </a:p>
          </p:txBody>
        </p:sp>
        <p:sp>
          <p:nvSpPr>
            <p:cNvPr id="82" name="Text Box 18"/>
            <p:cNvSpPr txBox="1">
              <a:spLocks noChangeArrowheads="1"/>
            </p:cNvSpPr>
            <p:nvPr/>
          </p:nvSpPr>
          <p:spPr bwMode="auto">
            <a:xfrm>
              <a:off x="3480048" y="1298355"/>
              <a:ext cx="2167183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2.583.526,83</a:t>
              </a:r>
            </a:p>
          </p:txBody>
        </p:sp>
        <p:sp>
          <p:nvSpPr>
            <p:cNvPr id="83" name="Text Box 18"/>
            <p:cNvSpPr txBox="1">
              <a:spLocks noChangeArrowheads="1"/>
            </p:cNvSpPr>
            <p:nvPr/>
          </p:nvSpPr>
          <p:spPr bwMode="auto">
            <a:xfrm>
              <a:off x="7954847" y="1292040"/>
              <a:ext cx="89229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32,6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821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aixaDeTexto 10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 smtClean="0"/>
                <a:t>Secretaria Municipal da Fazenda</a:t>
              </a:r>
              <a:endParaRPr lang="pt-BR" sz="3200" b="1" spc="430" dirty="0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751126" y="1268760"/>
            <a:ext cx="7565290" cy="4850178"/>
            <a:chOff x="751126" y="1268760"/>
            <a:chExt cx="7565290" cy="4850178"/>
          </a:xfrm>
        </p:grpSpPr>
        <p:pic>
          <p:nvPicPr>
            <p:cNvPr id="3074" name="Picture 2" descr="Resultado de imagem para receitas municipai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26" y="1268760"/>
              <a:ext cx="7565290" cy="4850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1790006" y="1692386"/>
              <a:ext cx="3430066" cy="80051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endParaRPr lang="pt-BR" dirty="0"/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2051720" y="1620378"/>
              <a:ext cx="2808312" cy="10156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6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SEMFAZ</a:t>
              </a:r>
              <a:endParaRPr lang="pt-BR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1790006" y="4941168"/>
              <a:ext cx="3430066" cy="584775"/>
            </a:xfrm>
            <a:prstGeom prst="rect">
              <a:avLst/>
            </a:prstGeom>
            <a:solidFill>
              <a:srgbClr val="7E8594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dirty="0" smtClean="0">
                  <a:solidFill>
                    <a:schemeClr val="bg1"/>
                  </a:solidFill>
                </a:rPr>
                <a:t>1º QUADRIMESTRE</a:t>
              </a:r>
              <a:endParaRPr lang="pt-BR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508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 smtClean="0"/>
                <a:t>Secretaria Municipal da Fazenda</a:t>
              </a:r>
              <a:endParaRPr lang="pt-BR" sz="3200" b="1" spc="430" dirty="0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323528" y="1168291"/>
            <a:ext cx="87129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DESCONTADAS </a:t>
            </a:r>
          </a:p>
          <a:p>
            <a:pPr algn="ctr"/>
            <a:endParaRPr lang="pt-BR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DEDUÇÕES DO FUNDEB</a:t>
            </a:r>
          </a:p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(20% para FUNDEB </a:t>
            </a:r>
          </a:p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Impostos de Transferências) </a:t>
            </a:r>
          </a:p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(FPM, ITR, ICMS-</a:t>
            </a: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Deson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ICMS, IPVA e IPI-</a:t>
            </a: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pt-BR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INTRAORÇAMENTÁRIAS</a:t>
            </a:r>
          </a:p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(Quota-patronal à Previdência Social)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43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-171400"/>
            <a:ext cx="9550424" cy="7056784"/>
            <a:chOff x="0" y="183672"/>
            <a:chExt cx="9370398" cy="681337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72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 descr="C:\Users\lilianlprs\Pictures\Logo Prefeitura\PREFEITURA_LOGO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46" y="5844895"/>
              <a:ext cx="2419115" cy="115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aixaDeTexto 8"/>
            <p:cNvSpPr txBox="1"/>
            <p:nvPr/>
          </p:nvSpPr>
          <p:spPr>
            <a:xfrm>
              <a:off x="1809558" y="349208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 smtClean="0"/>
                <a:t>Secretaria Municipal da Fazenda</a:t>
              </a:r>
              <a:endParaRPr lang="pt-BR" sz="3200" b="1" spc="430" dirty="0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1691680" y="886361"/>
            <a:ext cx="5472608" cy="14311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GRÁFICOS COM VALORES </a:t>
            </a:r>
          </a:p>
          <a:p>
            <a:pPr algn="ctr"/>
            <a:r>
              <a:rPr lang="pt-BR" sz="2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ATUALIZADOS MONETARIAMENTE</a:t>
            </a:r>
          </a:p>
          <a:p>
            <a:pPr algn="ctr"/>
            <a:r>
              <a:rPr lang="pt-BR" sz="2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9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</a:t>
            </a:r>
            <a:r>
              <a:rPr lang="pt-BR" sz="2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/2017)</a:t>
            </a:r>
            <a:endParaRPr lang="pt-BR" sz="29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9552" y="2492896"/>
            <a:ext cx="79208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5850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</a:t>
            </a:r>
            <a:r>
              <a:rPr lang="pt-BR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mensais/15</a:t>
            </a:r>
            <a:endParaRPr lang="pt-BR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5850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</a:t>
            </a:r>
            <a:r>
              <a:rPr lang="pt-BR" sz="3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mensais/16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085850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</a:t>
            </a:r>
            <a:r>
              <a:rPr lang="pt-BR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mensais</a:t>
            </a:r>
            <a:r>
              <a:rPr lang="pt-BR" sz="3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/17</a:t>
            </a:r>
            <a:endParaRPr lang="pt-BR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(mesma base para comparação)</a:t>
            </a:r>
          </a:p>
          <a:p>
            <a:pPr algn="ctr"/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VALORES CONSTANTES</a:t>
            </a:r>
          </a:p>
          <a:p>
            <a:pPr algn="ctr"/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14392" y="2705144"/>
            <a:ext cx="228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t-BR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preços de </a:t>
            </a:r>
            <a:r>
              <a:rPr lang="pt-BR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</a:t>
            </a:r>
            <a:r>
              <a:rPr lang="pt-BR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/17</a:t>
            </a:r>
          </a:p>
        </p:txBody>
      </p:sp>
      <p:sp>
        <p:nvSpPr>
          <p:cNvPr id="3" name="Chave direita 2"/>
          <p:cNvSpPr/>
          <p:nvPr/>
        </p:nvSpPr>
        <p:spPr>
          <a:xfrm>
            <a:off x="4788024" y="2492896"/>
            <a:ext cx="1080120" cy="1440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1842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8234</TotalTime>
  <Words>1553</Words>
  <Application>Microsoft Office PowerPoint</Application>
  <PresentationFormat>Apresentação na tela (4:3)</PresentationFormat>
  <Paragraphs>687</Paragraphs>
  <Slides>49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 Lucia Porto Ribeiro da Silva</dc:creator>
  <cp:lastModifiedBy>Nair Goytacaz</cp:lastModifiedBy>
  <cp:revision>1235</cp:revision>
  <cp:lastPrinted>2017-06-12T18:48:58Z</cp:lastPrinted>
  <dcterms:created xsi:type="dcterms:W3CDTF">2016-02-15T18:31:26Z</dcterms:created>
  <dcterms:modified xsi:type="dcterms:W3CDTF">2017-06-20T04:50:44Z</dcterms:modified>
</cp:coreProperties>
</file>