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330" r:id="rId5"/>
    <p:sldId id="333" r:id="rId6"/>
    <p:sldId id="294" r:id="rId7"/>
    <p:sldId id="269" r:id="rId8"/>
    <p:sldId id="345" r:id="rId9"/>
    <p:sldId id="346" r:id="rId10"/>
    <p:sldId id="347" r:id="rId11"/>
    <p:sldId id="355" r:id="rId12"/>
    <p:sldId id="353" r:id="rId13"/>
    <p:sldId id="354" r:id="rId14"/>
    <p:sldId id="351" r:id="rId15"/>
    <p:sldId id="352" r:id="rId16"/>
    <p:sldId id="259" r:id="rId17"/>
    <p:sldId id="260" r:id="rId18"/>
    <p:sldId id="321" r:id="rId19"/>
    <p:sldId id="322" r:id="rId20"/>
    <p:sldId id="261" r:id="rId21"/>
    <p:sldId id="324" r:id="rId22"/>
    <p:sldId id="334" r:id="rId23"/>
    <p:sldId id="335" r:id="rId24"/>
    <p:sldId id="336" r:id="rId25"/>
    <p:sldId id="339" r:id="rId26"/>
    <p:sldId id="340" r:id="rId27"/>
    <p:sldId id="338" r:id="rId28"/>
    <p:sldId id="262" r:id="rId29"/>
    <p:sldId id="356" r:id="rId30"/>
    <p:sldId id="337" r:id="rId31"/>
    <p:sldId id="296" r:id="rId32"/>
    <p:sldId id="316" r:id="rId33"/>
    <p:sldId id="297" r:id="rId34"/>
    <p:sldId id="299" r:id="rId35"/>
    <p:sldId id="317" r:id="rId36"/>
    <p:sldId id="304" r:id="rId37"/>
    <p:sldId id="264" r:id="rId38"/>
    <p:sldId id="265" r:id="rId39"/>
    <p:sldId id="266" r:id="rId40"/>
    <p:sldId id="307" r:id="rId41"/>
    <p:sldId id="313" r:id="rId42"/>
    <p:sldId id="325" r:id="rId43"/>
    <p:sldId id="326" r:id="rId44"/>
    <p:sldId id="309" r:id="rId45"/>
    <p:sldId id="310" r:id="rId46"/>
    <p:sldId id="341" r:id="rId47"/>
    <p:sldId id="327" r:id="rId48"/>
    <p:sldId id="319" r:id="rId49"/>
    <p:sldId id="328" r:id="rId50"/>
    <p:sldId id="342" r:id="rId51"/>
    <p:sldId id="275" r:id="rId52"/>
    <p:sldId id="343" r:id="rId53"/>
    <p:sldId id="277" r:id="rId54"/>
    <p:sldId id="280" r:id="rId55"/>
    <p:sldId id="344" r:id="rId56"/>
    <p:sldId id="278" r:id="rId57"/>
    <p:sldId id="281" r:id="rId58"/>
    <p:sldId id="282" r:id="rId59"/>
    <p:sldId id="283" r:id="rId60"/>
    <p:sldId id="284" r:id="rId61"/>
    <p:sldId id="287" r:id="rId62"/>
    <p:sldId id="288" r:id="rId63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00FFCC"/>
    <a:srgbClr val="FFFFFF"/>
    <a:srgbClr val="4F81BD"/>
    <a:srgbClr val="FFFF66"/>
    <a:srgbClr val="CCFFCC"/>
    <a:srgbClr val="000099"/>
    <a:srgbClr val="0033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4" autoAdjust="0"/>
    <p:restoredTop sz="70291" autoAdjust="0"/>
  </p:normalViewPr>
  <p:slideViewPr>
    <p:cSldViewPr>
      <p:cViewPr varScale="1">
        <p:scale>
          <a:sx n="49" d="100"/>
          <a:sy n="49" d="100"/>
        </p:scale>
        <p:origin x="163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85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/>
            <a:t>E</a:t>
          </a:r>
          <a:endParaRPr lang="pt-BR" b="1" dirty="0"/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endParaRPr lang="pt-BR"/>
        </a:p>
      </dgm:t>
    </dgm:pt>
    <dgm:pt modelId="{B26CD9B4-3EEA-4F6C-96C3-647C67FCCF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DU</a:t>
          </a:r>
          <a:endParaRPr lang="pt-BR" b="1" dirty="0"/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endParaRPr lang="pt-BR"/>
        </a:p>
      </dgm:t>
    </dgm:pt>
    <dgm:pt modelId="{3FCF0BD2-F30F-4E6B-8583-B70FBEA023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CA</a:t>
          </a:r>
          <a:endParaRPr lang="pt-BR" b="1" dirty="0"/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endParaRPr lang="pt-BR"/>
        </a:p>
      </dgm:t>
    </dgm:pt>
    <dgm:pt modelId="{61E7ED3F-CFF9-46FA-BA23-07AC972AE47E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ÇÃO</a:t>
          </a:r>
          <a:endParaRPr lang="pt-BR" b="1" dirty="0"/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37022" custRadScaleInc="14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2750" custRadScaleInc="-6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6341" custRadScaleInc="-23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3804" custRadScaleInc="-4479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3A171427-3B09-4474-A0D9-486DAF3FC686}" type="presOf" srcId="{D9C2786E-DCAF-4351-860D-C040A91B3F03}" destId="{EEF8BFAD-1859-4EB2-B72F-60E939AE90B1}" srcOrd="0" destOrd="0" presId="urn:microsoft.com/office/officeart/2005/8/layout/cycle5"/>
    <dgm:cxn modelId="{A9259F21-E473-4AE4-B4A0-69A682B83096}" type="presOf" srcId="{61E7ED3F-CFF9-46FA-BA23-07AC972AE47E}" destId="{68402BE6-0F1F-44E0-A0E2-CD1355B3E89B}" srcOrd="0" destOrd="0" presId="urn:microsoft.com/office/officeart/2005/8/layout/cycle5"/>
    <dgm:cxn modelId="{B4BC0219-0631-475B-B86A-6FE0CF8C0A01}" type="presOf" srcId="{3FCF0BD2-F30F-4E6B-8583-B70FBEA023FC}" destId="{FD69D964-BF5C-4375-B0B8-7A3120129FF6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0A17F955-8E90-4E8A-A0F4-2C5B2CBDC2D9}" type="presOf" srcId="{C808C157-9C89-446A-A518-6744439299A8}" destId="{1B272795-5CE6-4074-BAA8-000F27185D56}" srcOrd="0" destOrd="0" presId="urn:microsoft.com/office/officeart/2005/8/layout/cycle5"/>
    <dgm:cxn modelId="{25FFBAED-CE2C-41D7-9EC8-E7696F6EC9A9}" type="presOf" srcId="{E96B3038-9AE1-4BEA-8057-4F1A5F6C8AF4}" destId="{048BC6AC-A367-45C4-90AB-AF5F7BFB8DDD}" srcOrd="0" destOrd="0" presId="urn:microsoft.com/office/officeart/2005/8/layout/cycle5"/>
    <dgm:cxn modelId="{F142724B-B984-4F00-911D-2A6AAE434A35}" type="presOf" srcId="{B26CD9B4-3EEA-4F6C-96C3-647C67FCCFFC}" destId="{492A92F9-A131-493D-A8C7-36E221296051}" srcOrd="0" destOrd="0" presId="urn:microsoft.com/office/officeart/2005/8/layout/cycle5"/>
    <dgm:cxn modelId="{5D548263-A229-461F-92EE-87014EBC6C01}" type="presOf" srcId="{36B0303F-5DE1-42A2-9D60-A76E94746416}" destId="{BB33A032-2B40-4B59-B1B2-702637B42033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A0E2AAF1-034F-4A12-83C7-6DC148E8CE6A}" type="presOf" srcId="{4B32AFF6-A93A-4C49-A27F-4256AA3701C2}" destId="{A2EDF939-66CF-4AE9-B5CA-26DF60129706}" srcOrd="0" destOrd="0" presId="urn:microsoft.com/office/officeart/2005/8/layout/cycle5"/>
    <dgm:cxn modelId="{3E5324C0-70C5-4A09-A6B1-CA2670E17F5B}" type="presOf" srcId="{04D5058E-00BA-4681-A2B9-76C006F4AAB1}" destId="{98D0F438-E97B-4F59-8CBB-91DAE5C0094E}" srcOrd="0" destOrd="0" presId="urn:microsoft.com/office/officeart/2005/8/layout/cycle5"/>
    <dgm:cxn modelId="{75C48A65-DD1A-42DC-A5FA-8D723A8DCD80}" type="presParOf" srcId="{BB33A032-2B40-4B59-B1B2-702637B42033}" destId="{98D0F438-E97B-4F59-8CBB-91DAE5C0094E}" srcOrd="0" destOrd="0" presId="urn:microsoft.com/office/officeart/2005/8/layout/cycle5"/>
    <dgm:cxn modelId="{129F769B-BD44-4305-975F-05CDF9C4EB06}" type="presParOf" srcId="{BB33A032-2B40-4B59-B1B2-702637B42033}" destId="{6F5EE339-E8A6-4E52-80F8-60EF02AC30B0}" srcOrd="1" destOrd="0" presId="urn:microsoft.com/office/officeart/2005/8/layout/cycle5"/>
    <dgm:cxn modelId="{CD9F75D9-7443-4D26-A09F-2AE685754428}" type="presParOf" srcId="{BB33A032-2B40-4B59-B1B2-702637B42033}" destId="{048BC6AC-A367-45C4-90AB-AF5F7BFB8DDD}" srcOrd="2" destOrd="0" presId="urn:microsoft.com/office/officeart/2005/8/layout/cycle5"/>
    <dgm:cxn modelId="{25EECF3F-C9C6-4230-8E16-5EFEA8F10C65}" type="presParOf" srcId="{BB33A032-2B40-4B59-B1B2-702637B42033}" destId="{492A92F9-A131-493D-A8C7-36E221296051}" srcOrd="3" destOrd="0" presId="urn:microsoft.com/office/officeart/2005/8/layout/cycle5"/>
    <dgm:cxn modelId="{C4A8BB92-BD1A-4996-9DA1-406982118893}" type="presParOf" srcId="{BB33A032-2B40-4B59-B1B2-702637B42033}" destId="{302C3A6B-E4AF-4221-A6D9-BE7DD6D423B6}" srcOrd="4" destOrd="0" presId="urn:microsoft.com/office/officeart/2005/8/layout/cycle5"/>
    <dgm:cxn modelId="{F1384201-040F-4FEE-AE27-20AD9AC0C7EA}" type="presParOf" srcId="{BB33A032-2B40-4B59-B1B2-702637B42033}" destId="{A2EDF939-66CF-4AE9-B5CA-26DF60129706}" srcOrd="5" destOrd="0" presId="urn:microsoft.com/office/officeart/2005/8/layout/cycle5"/>
    <dgm:cxn modelId="{66D26ACE-EE76-4C89-A1DF-B5A8F4F835D4}" type="presParOf" srcId="{BB33A032-2B40-4B59-B1B2-702637B42033}" destId="{FD69D964-BF5C-4375-B0B8-7A3120129FF6}" srcOrd="6" destOrd="0" presId="urn:microsoft.com/office/officeart/2005/8/layout/cycle5"/>
    <dgm:cxn modelId="{D54D48A5-F9E4-450B-A5E8-5B296ABBDAA2}" type="presParOf" srcId="{BB33A032-2B40-4B59-B1B2-702637B42033}" destId="{EF942B8F-9EB7-47B6-9C28-BDEF67889052}" srcOrd="7" destOrd="0" presId="urn:microsoft.com/office/officeart/2005/8/layout/cycle5"/>
    <dgm:cxn modelId="{FF156E64-258D-4126-B61C-786342C68F91}" type="presParOf" srcId="{BB33A032-2B40-4B59-B1B2-702637B42033}" destId="{EEF8BFAD-1859-4EB2-B72F-60E939AE90B1}" srcOrd="8" destOrd="0" presId="urn:microsoft.com/office/officeart/2005/8/layout/cycle5"/>
    <dgm:cxn modelId="{AD50F900-3D82-4BB3-BDD9-AECF3B745376}" type="presParOf" srcId="{BB33A032-2B40-4B59-B1B2-702637B42033}" destId="{68402BE6-0F1F-44E0-A0E2-CD1355B3E89B}" srcOrd="9" destOrd="0" presId="urn:microsoft.com/office/officeart/2005/8/layout/cycle5"/>
    <dgm:cxn modelId="{1820831B-1BD6-4274-9370-3C8741CC3E15}" type="presParOf" srcId="{BB33A032-2B40-4B59-B1B2-702637B42033}" destId="{2CE95051-525E-47BF-B06E-A639ECBC2A60}" srcOrd="10" destOrd="0" presId="urn:microsoft.com/office/officeart/2005/8/layout/cycle5"/>
    <dgm:cxn modelId="{A7EDF08F-B061-4810-A72D-C08FF3220687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BC69-EFE4-46BC-A94A-C0C85E809F25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5CF0-DB02-4ABB-8A8A-74C6DDDFF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583F-FC49-45F4-B090-B1326D701E2D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CCBE-8515-47F9-BD79-7D47A4AF8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06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0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0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Utilizada Planilha do GIAP </a:t>
            </a:r>
            <a:r>
              <a:rPr lang="pt-BR" baseline="0" dirty="0" smtClean="0"/>
              <a:t>com 2015 atualizado pelo IPCA.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04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0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Utilizada Planilha do GIAP </a:t>
            </a:r>
            <a:r>
              <a:rPr lang="pt-BR" baseline="0" dirty="0" smtClean="0"/>
              <a:t>com 2015 atualizado pelo IPCA.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0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8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RESUMINDO...</a:t>
            </a:r>
          </a:p>
          <a:p>
            <a:r>
              <a:rPr lang="pt-BR" dirty="0" smtClean="0"/>
              <a:t>O total das Rec. Tributárias (impostos + taxas)...</a:t>
            </a:r>
          </a:p>
          <a:p>
            <a:r>
              <a:rPr lang="pt-BR" dirty="0" smtClean="0"/>
              <a:t>... sendo o IPTU-2015 de </a:t>
            </a:r>
            <a:r>
              <a:rPr lang="pt-BR" dirty="0" err="1" smtClean="0"/>
              <a:t>jan</a:t>
            </a:r>
            <a:r>
              <a:rPr lang="pt-BR" dirty="0" smtClean="0"/>
              <a:t> a mai.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008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RESUMINDO...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9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051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760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31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Função PREVIDÊNCIA + Função</a:t>
            </a:r>
            <a:r>
              <a:rPr lang="pt-BR" baseline="0" dirty="0" smtClean="0"/>
              <a:t> INTRA-ORÇAMENTÁRIA.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9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6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19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59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52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Utilizada Planilha do GIAP </a:t>
            </a:r>
            <a:r>
              <a:rPr lang="pt-BR" baseline="0" dirty="0" smtClean="0"/>
              <a:t>com 2015 atualizado pelo IPCA.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0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1"/>
            </a:gs>
            <a:gs pos="56000">
              <a:srgbClr val="002EB8"/>
            </a:gs>
            <a:gs pos="89000">
              <a:srgbClr val="0000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9E5758-0AA5-4604-A43D-0619F6456766}" type="datetimeFigureOut">
              <a:rPr lang="pt-BR" smtClean="0"/>
              <a:t>24/01/2019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0CAcQjRxqFQoTCMnG0u2_nMgCFYOFkAodpowApA&amp;url=http://www.blogdaresenhageral.com.br/tag/saude/&amp;psig=AFQjCNFhyW5LK5likmMlPIKi6SNfUlxB0w&amp;ust=144362472204695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88190" y="155679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060" y="548680"/>
            <a:ext cx="5008220" cy="34418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755576" y="4293096"/>
            <a:ext cx="7632848" cy="24806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000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Audiência Pública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 smtClean="0">
                <a:ln w="11430"/>
                <a:solidFill>
                  <a:srgbClr val="FFFF00"/>
                </a:solidFill>
                <a:latin typeface="Arial" charset="0"/>
              </a:rPr>
              <a:t>GESTÃO FISCAL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 smtClean="0">
                <a:ln w="11430"/>
                <a:solidFill>
                  <a:srgbClr val="FFFF00"/>
                </a:solidFill>
                <a:latin typeface="Arial" charset="0"/>
              </a:rPr>
              <a:t>1º </a:t>
            </a:r>
            <a:r>
              <a:rPr lang="pt-BR" altLang="pt-BR" sz="2800" spc="50" dirty="0">
                <a:ln w="11430"/>
                <a:solidFill>
                  <a:srgbClr val="FFFF00"/>
                </a:solidFill>
                <a:latin typeface="Arial" charset="0"/>
              </a:rPr>
              <a:t>Quadrimestre - </a:t>
            </a:r>
            <a:r>
              <a:rPr lang="pt-BR" altLang="pt-BR" sz="2800" spc="50" dirty="0" smtClean="0">
                <a:ln w="11430"/>
                <a:solidFill>
                  <a:srgbClr val="FFFF00"/>
                </a:solidFill>
                <a:latin typeface="Arial" charset="0"/>
              </a:rPr>
              <a:t>2016 </a:t>
            </a:r>
            <a:endParaRPr lang="pt-BR" altLang="pt-BR" sz="2800" spc="50" dirty="0">
              <a:ln w="11430"/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endParaRPr lang="pt-BR" altLang="pt-BR" sz="1200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06/06/2016</a:t>
            </a:r>
            <a:endParaRPr lang="pt-BR" altLang="pt-BR" sz="2800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0"/>
            <a:ext cx="12169352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32242">
            <a:off x="1596863" y="1712567"/>
            <a:ext cx="4432296" cy="413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0"/>
            <a:ext cx="12169352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2438">
            <a:off x="745952" y="1068032"/>
            <a:ext cx="5261197" cy="37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133316" y="4005064"/>
            <a:ext cx="1440160" cy="864096"/>
          </a:xfrm>
          <a:prstGeom prst="rect">
            <a:avLst/>
          </a:prstGeom>
          <a:solidFill>
            <a:srgbClr val="FFC000">
              <a:alpha val="23137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0"/>
            <a:ext cx="12169352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2009">
            <a:off x="675248" y="814091"/>
            <a:ext cx="5121662" cy="399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56176" y="4797152"/>
            <a:ext cx="1440160" cy="864096"/>
          </a:xfrm>
          <a:prstGeom prst="rect">
            <a:avLst/>
          </a:prstGeom>
          <a:solidFill>
            <a:srgbClr val="FFC000">
              <a:alpha val="23137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7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0"/>
            <a:ext cx="12169352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47523">
            <a:off x="438596" y="1638668"/>
            <a:ext cx="5890984" cy="280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668344" y="6021288"/>
            <a:ext cx="1656184" cy="648072"/>
          </a:xfrm>
          <a:prstGeom prst="rect">
            <a:avLst/>
          </a:prstGeom>
          <a:solidFill>
            <a:srgbClr val="FFC000">
              <a:alpha val="23137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5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2589" y="-1035496"/>
            <a:ext cx="11285761" cy="94330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83568" y="2178576"/>
            <a:ext cx="7416824" cy="504056"/>
          </a:xfrm>
          <a:prstGeom prst="rect">
            <a:avLst/>
          </a:prstGeom>
          <a:solidFill>
            <a:srgbClr val="00FF00">
              <a:alpha val="23137"/>
            </a:srgb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2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2589" y="-1035496"/>
            <a:ext cx="11285761" cy="943304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19777064">
            <a:off x="2147621" y="4679300"/>
            <a:ext cx="6854748" cy="8167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solidFill>
                  <a:schemeClr val="tx1"/>
                </a:solidFill>
              </a:rPr>
              <a:t>preocupam governos</a:t>
            </a:r>
            <a:endParaRPr lang="pt-BR" sz="4500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3568" y="2178576"/>
            <a:ext cx="7416824" cy="504056"/>
          </a:xfrm>
          <a:prstGeom prst="rect">
            <a:avLst/>
          </a:prstGeom>
          <a:solidFill>
            <a:srgbClr val="00FF00">
              <a:alpha val="23137"/>
            </a:srgb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 rot="19777064">
            <a:off x="540326" y="2142850"/>
            <a:ext cx="7618930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solidFill>
                  <a:schemeClr val="tx1"/>
                </a:solidFill>
              </a:rPr>
              <a:t>Arrecadação em queda,</a:t>
            </a:r>
            <a:endParaRPr lang="pt-BR" sz="45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19777064">
            <a:off x="1994987" y="3914072"/>
            <a:ext cx="6149769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solidFill>
                  <a:schemeClr val="tx1"/>
                </a:solidFill>
              </a:rPr>
              <a:t>e gastos crescentes</a:t>
            </a:r>
            <a:endParaRPr lang="pt-BR" sz="4500" b="1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 rot="19702663">
            <a:off x="-625259" y="3097119"/>
            <a:ext cx="10369152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solidFill>
                  <a:schemeClr val="tx1"/>
                </a:solidFill>
              </a:rPr>
              <a:t>perspectivas de demora na retomada</a:t>
            </a:r>
            <a:endParaRPr lang="pt-BR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936" y="4173929"/>
            <a:ext cx="5410572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054948" y="764704"/>
            <a:ext cx="2376265" cy="4459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Dívida Ativa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6877" y="1772816"/>
            <a:ext cx="361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Juros</a:t>
            </a:r>
            <a:r>
              <a:rPr lang="pt-BR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e </a:t>
            </a:r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multas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93905" y="2611676"/>
            <a:ext cx="1800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ISSQN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70773" y="1125086"/>
            <a:ext cx="143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ITBI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233422" y="2638653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IPTU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4941307" y="1285214"/>
            <a:ext cx="1167937" cy="487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Taxas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Retângulo 22"/>
          <p:cNvSpPr/>
          <p:nvPr/>
        </p:nvSpPr>
        <p:spPr>
          <a:xfrm>
            <a:off x="3900008" y="4525424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RECEITAS PRÓPRIAS</a:t>
            </a:r>
            <a:endParaRPr lang="pt-BR" sz="50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219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00192" y="3319824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R$ 42,15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6.193,0%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23" y="692696"/>
            <a:ext cx="869054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</a:rPr>
              <a:t>Em R$ correntes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971600" y="4653136"/>
            <a:ext cx="5904656" cy="1815882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LANÇAMENTO</a:t>
            </a:r>
          </a:p>
          <a:p>
            <a:pPr algn="ctr"/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23" y="692696"/>
            <a:ext cx="885641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996679" y="5141983"/>
            <a:ext cx="268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Jan-</a:t>
            </a:r>
            <a:r>
              <a:rPr lang="pt-BR" sz="3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mai</a:t>
            </a:r>
            <a:r>
              <a:rPr lang="pt-BR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/15</a:t>
            </a:r>
            <a:endParaRPr lang="pt-BR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95936" y="5157192"/>
            <a:ext cx="268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B0F0"/>
                </a:solidFill>
              </a:rPr>
              <a:t>Jan-</a:t>
            </a:r>
            <a:r>
              <a:rPr lang="pt-BR" sz="3000" b="1" dirty="0" err="1" smtClean="0">
                <a:solidFill>
                  <a:srgbClr val="00B0F0"/>
                </a:solidFill>
              </a:rPr>
              <a:t>abr</a:t>
            </a:r>
            <a:r>
              <a:rPr lang="pt-BR" sz="3000" b="1" dirty="0" smtClean="0">
                <a:solidFill>
                  <a:srgbClr val="00B0F0"/>
                </a:solidFill>
              </a:rPr>
              <a:t>/16</a:t>
            </a:r>
            <a:endParaRPr lang="pt-BR" sz="3000" b="1" dirty="0">
              <a:solidFill>
                <a:srgbClr val="00B0F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612560" y="1124744"/>
            <a:ext cx="12961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GIA</a:t>
            </a:r>
            <a:endParaRPr lang="pt-BR" sz="3000" b="1" dirty="0"/>
          </a:p>
        </p:txBody>
      </p:sp>
      <p:sp>
        <p:nvSpPr>
          <p:cNvPr id="17" name="Retângulo 16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300192" y="3319824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R$ 12,52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41,3%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</a:rPr>
              <a:t>Em R$ correntes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608512" cy="3092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250654"/>
            <a:ext cx="5192748" cy="3418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4766176" y="1484784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R$ 42,15 mi</a:t>
            </a:r>
          </a:p>
          <a:p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6.193,0%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99592" y="4975609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R$ 12,52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41,3%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642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Em R$ correntes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83568" y="3854658"/>
            <a:ext cx="7632848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000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Raimundo </a:t>
            </a:r>
            <a:r>
              <a:rPr lang="pt-BR" altLang="pt-BR" sz="4000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4000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pt-BR" altLang="pt-BR" sz="2800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SECRETÁRIO – SEMFAZ</a:t>
            </a:r>
          </a:p>
        </p:txBody>
      </p:sp>
      <p:pic>
        <p:nvPicPr>
          <p:cNvPr id="5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855380"/>
            <a:ext cx="3640068" cy="25016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548680"/>
            <a:ext cx="896448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56176" y="486916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R$ 2,13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1,54 %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642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Em R$ correntes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172943" y="567863"/>
            <a:ext cx="3882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chemeClr val="bg1"/>
                </a:solidFill>
              </a:rPr>
              <a:t>Em R$ atualizados (IPCA-</a:t>
            </a:r>
            <a:r>
              <a:rPr lang="pt-BR" sz="3000" b="1" dirty="0" err="1" smtClean="0">
                <a:solidFill>
                  <a:schemeClr val="bg1"/>
                </a:solidFill>
              </a:rPr>
              <a:t>abr</a:t>
            </a:r>
            <a:r>
              <a:rPr lang="pt-BR" sz="3000" b="1" dirty="0" smtClean="0">
                <a:solidFill>
                  <a:schemeClr val="bg1"/>
                </a:solidFill>
              </a:rPr>
              <a:t>/2016)</a:t>
            </a:r>
            <a:endParaRPr lang="pt-BR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559383"/>
            <a:ext cx="8384662" cy="48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308576" y="4941168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- 11,73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- 7,73 %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9468544" y="3429000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STM</a:t>
            </a:r>
            <a:endParaRPr lang="pt-BR" sz="3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259632" y="4797152"/>
            <a:ext cx="369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</a:t>
            </a:r>
            <a:r>
              <a:rPr lang="pt-BR" sz="3000" b="1" dirty="0" smtClean="0">
                <a:solidFill>
                  <a:schemeClr val="bg1"/>
                </a:solidFill>
              </a:rPr>
              <a:t>(IPCA </a:t>
            </a:r>
            <a:r>
              <a:rPr lang="pt-BR" sz="3000" b="1" dirty="0" err="1" smtClean="0">
                <a:solidFill>
                  <a:schemeClr val="bg1"/>
                </a:solidFill>
              </a:rPr>
              <a:t>abr</a:t>
            </a:r>
            <a:r>
              <a:rPr lang="pt-BR" sz="3000" b="1" dirty="0" smtClean="0">
                <a:solidFill>
                  <a:schemeClr val="bg1"/>
                </a:solidFill>
              </a:rPr>
              <a:t>/2016)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- 11,73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- 7,73 %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548680"/>
            <a:ext cx="4572000" cy="321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419872" y="105273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r>
              <a:rPr lang="pt-BR" sz="3000" b="1" dirty="0" smtClean="0">
                <a:solidFill>
                  <a:schemeClr val="bg1"/>
                </a:solidFill>
              </a:rPr>
              <a:t>R$ Correntes</a:t>
            </a:r>
          </a:p>
          <a:p>
            <a:r>
              <a:rPr lang="pt-BR" sz="3000" b="1" dirty="0" smtClean="0">
                <a:solidFill>
                  <a:srgbClr val="FFFF00"/>
                </a:solidFill>
              </a:rPr>
              <a:t>R$ 2,13 mi</a:t>
            </a:r>
          </a:p>
          <a:p>
            <a:r>
              <a:rPr lang="pt-BR" sz="3000" b="1" dirty="0" smtClean="0">
                <a:solidFill>
                  <a:srgbClr val="FFFF00"/>
                </a:solidFill>
              </a:rPr>
              <a:t>  1,54 %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165" y="3861048"/>
            <a:ext cx="4192331" cy="242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5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611560" y="3030860"/>
            <a:ext cx="1656184" cy="1224136"/>
          </a:xfrm>
          <a:prstGeom prst="ellipse">
            <a:avLst/>
          </a:prstGeom>
          <a:solidFill>
            <a:srgbClr val="4F81BD">
              <a:alpha val="2784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7169145" y="2268302"/>
            <a:ext cx="1656184" cy="1224136"/>
          </a:xfrm>
          <a:prstGeom prst="ellipse">
            <a:avLst/>
          </a:prstGeom>
          <a:solidFill>
            <a:srgbClr val="FFFF00">
              <a:alpha val="2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7" y="620688"/>
            <a:ext cx="897875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1825" y="6237312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</a:rPr>
              <a:t>Em R$ correntes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611560" y="2852936"/>
            <a:ext cx="1656184" cy="1224136"/>
          </a:xfrm>
          <a:prstGeom prst="ellipse">
            <a:avLst/>
          </a:prstGeom>
          <a:solidFill>
            <a:srgbClr val="4F81BD">
              <a:alpha val="2784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241153" y="2412318"/>
            <a:ext cx="1656184" cy="1224136"/>
          </a:xfrm>
          <a:prstGeom prst="ellipse">
            <a:avLst/>
          </a:prstGeom>
          <a:solidFill>
            <a:srgbClr val="FFFF00">
              <a:alpha val="2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717825" cy="60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1825" y="6237312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</a:rPr>
              <a:t>Em R$ correntes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08112"/>
            <a:ext cx="88920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5940152" y="4065592"/>
            <a:ext cx="2088232" cy="1417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&gt;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20,9%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657030" y="1651002"/>
            <a:ext cx="1707058" cy="1417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&lt;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12,9%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331640" y="1771650"/>
            <a:ext cx="1707058" cy="1417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&gt;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10,7%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98" y="265399"/>
            <a:ext cx="5427042" cy="67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547664" y="1484784"/>
            <a:ext cx="1707058" cy="1417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&lt;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12,9%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47864" y="764704"/>
            <a:ext cx="5688632" cy="3785652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 Retido</a:t>
            </a:r>
          </a:p>
          <a:p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nos contratos com grandes construtoras:</a:t>
            </a:r>
          </a:p>
          <a:p>
            <a:pPr marL="914400" lvl="1" indent="-457200">
              <a:buFontTx/>
              <a:buChar char="-"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</a:t>
            </a:r>
          </a:p>
          <a:p>
            <a:pPr marL="914400" lvl="1" indent="-457200">
              <a:buFontTx/>
              <a:buChar char="-"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PETROBRÁS</a:t>
            </a:r>
          </a:p>
          <a:p>
            <a:pPr marL="914400" lvl="1" indent="-457200">
              <a:buFontTx/>
              <a:buChar char="-"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</a:t>
            </a:r>
          </a:p>
          <a:p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7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98" y="265399"/>
            <a:ext cx="5427042" cy="67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987824" y="3933056"/>
            <a:ext cx="2088232" cy="1417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&gt;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20,9%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54722" y="908720"/>
            <a:ext cx="5781774" cy="3323987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 Simples Nacional</a:t>
            </a:r>
          </a:p>
          <a:p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Malhas da Fiscalização Inteligente;</a:t>
            </a:r>
          </a:p>
          <a:p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Cruzamento de informações com a Rec. Federal.</a:t>
            </a:r>
          </a:p>
        </p:txBody>
      </p:sp>
    </p:spTree>
    <p:extLst>
      <p:ext uri="{BB962C8B-B14F-4D97-AF65-F5344CB8AC3E}">
        <p14:creationId xmlns:p14="http://schemas.microsoft.com/office/powerpoint/2010/main" val="466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1" y="548680"/>
            <a:ext cx="910292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300192" y="414908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- 2,13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- 21,8 %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1" y="548680"/>
            <a:ext cx="910292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300192" y="414908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- 2,13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- 21,8 %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05989"/>
              </p:ext>
            </p:extLst>
          </p:nvPr>
        </p:nvGraphicFramePr>
        <p:xfrm>
          <a:off x="156320" y="2564904"/>
          <a:ext cx="311953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826"/>
                <a:gridCol w="194971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3000" dirty="0" smtClean="0"/>
                        <a:t>Ano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000" dirty="0" smtClean="0"/>
                        <a:t>Imóveis</a:t>
                      </a:r>
                      <a:endParaRPr lang="pt-BR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3000" dirty="0" smtClean="0"/>
                        <a:t>2015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000" dirty="0" smtClean="0"/>
                        <a:t>2.811</a:t>
                      </a:r>
                      <a:endParaRPr lang="pt-BR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3000" dirty="0" smtClean="0"/>
                        <a:t>2016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000" dirty="0" smtClean="0"/>
                        <a:t>2.098</a:t>
                      </a:r>
                      <a:endParaRPr lang="pt-BR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pt-BR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000" b="1" dirty="0" smtClean="0"/>
                        <a:t>(-)</a:t>
                      </a:r>
                      <a:r>
                        <a:rPr lang="pt-BR" sz="3000" b="1" baseline="0" dirty="0" smtClean="0"/>
                        <a:t> 713</a:t>
                      </a:r>
                      <a:endParaRPr lang="pt-BR" sz="3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inanças - Tec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52788"/>
            <a:ext cx="2160240" cy="237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4462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tângulo 1"/>
          <p:cNvSpPr/>
          <p:nvPr/>
        </p:nvSpPr>
        <p:spPr>
          <a:xfrm>
            <a:off x="1298652" y="3099018"/>
            <a:ext cx="2193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  <a:buClr>
                <a:srgbClr val="4F81BD"/>
              </a:buClr>
              <a:buSzPct val="85000"/>
              <a:defRPr/>
            </a:pPr>
            <a:r>
              <a:rPr lang="pt-BR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" charset="0"/>
              </a:rPr>
              <a:t>R.R.E.O</a:t>
            </a:r>
            <a:r>
              <a:rPr lang="pt-BR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51720" y="5930116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>
                <a:srgbClr val="4F81BD"/>
              </a:buClr>
              <a:buSzPct val="85000"/>
              <a:defRPr/>
            </a:pPr>
            <a:r>
              <a:rPr lang="pt-BR" sz="2800" b="1" spc="50" dirty="0">
                <a:ln w="11430"/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LC. Nº 101, art. 52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ESUMIDO DE </a:t>
            </a: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XECUÇÃO </a:t>
            </a: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RÇAMENTÁRIA</a:t>
            </a:r>
          </a:p>
        </p:txBody>
      </p:sp>
    </p:spTree>
    <p:extLst>
      <p:ext uri="{BB962C8B-B14F-4D97-AF65-F5344CB8AC3E}">
        <p14:creationId xmlns:p14="http://schemas.microsoft.com/office/powerpoint/2010/main" val="15032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1" y="548680"/>
            <a:ext cx="455146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07904" y="980728"/>
            <a:ext cx="5247179" cy="5170646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em execução</a:t>
            </a:r>
          </a:p>
          <a:p>
            <a:pPr algn="r"/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Cadastro de Avaliação de Imóveis;</a:t>
            </a:r>
          </a:p>
          <a:p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Lançamento de Ofício (imóveis já comercializados e não regularizados);</a:t>
            </a:r>
          </a:p>
          <a:p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Certidão Negativa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300192" y="490400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R$ 1,34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18 %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926004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926004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300192" y="490400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R$ 1,34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18 %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8" name="Texto Explicativo 1 7"/>
          <p:cNvSpPr/>
          <p:nvPr/>
        </p:nvSpPr>
        <p:spPr>
          <a:xfrm>
            <a:off x="2519772" y="980728"/>
            <a:ext cx="6264696" cy="5760640"/>
          </a:xfrm>
          <a:prstGeom prst="borderCallout1">
            <a:avLst>
              <a:gd name="adj1" fmla="val 19324"/>
              <a:gd name="adj2" fmla="val -680"/>
              <a:gd name="adj3" fmla="val -5366"/>
              <a:gd name="adj4" fmla="val 1116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2800" b="1" dirty="0" smtClean="0">
                <a:solidFill>
                  <a:schemeClr val="tx1"/>
                </a:solidFill>
              </a:rPr>
              <a:t>Taxas: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Alvará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Lic. e </a:t>
            </a:r>
            <a:r>
              <a:rPr lang="pt-BR" sz="2800" b="1" dirty="0" err="1" smtClean="0">
                <a:solidFill>
                  <a:schemeClr val="tx1"/>
                </a:solidFill>
              </a:rPr>
              <a:t>Autoriz</a:t>
            </a:r>
            <a:r>
              <a:rPr lang="pt-BR" sz="2800" b="1" dirty="0" smtClean="0">
                <a:solidFill>
                  <a:schemeClr val="tx1"/>
                </a:solidFill>
              </a:rPr>
              <a:t>. Ambiental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Publicidade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Horário Especial de Funcionamento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Aprovação Projetos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Execução Obras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Habite-se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Funcionamento de Transportes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Interdição de Vias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Emolumentos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5728" y="631092"/>
            <a:ext cx="9260190" cy="62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08520" y="3571621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  19,09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9,39 %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88224" y="2492895"/>
            <a:ext cx="23846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B0F0"/>
                </a:solidFill>
              </a:rPr>
              <a:t>2016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ISSQN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000" b="1" dirty="0" smtClean="0">
              <a:solidFill>
                <a:srgbClr val="00B0F0"/>
              </a:solidFill>
            </a:endParaRPr>
          </a:p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Participação na Rec. Trib.: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62,9%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573325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IPTU-2015 = </a:t>
            </a:r>
            <a:r>
              <a:rPr lang="pt-BR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jan-mai</a:t>
            </a:r>
            <a:endParaRPr lang="pt-BR" sz="2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908747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868144" y="4869160"/>
            <a:ext cx="297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   -  2,51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 - 10,7 %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6750"/>
            <a:ext cx="8806824" cy="599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 Explicativo 1 6"/>
          <p:cNvSpPr/>
          <p:nvPr/>
        </p:nvSpPr>
        <p:spPr>
          <a:xfrm>
            <a:off x="1403648" y="1484784"/>
            <a:ext cx="5688632" cy="4536504"/>
          </a:xfrm>
          <a:prstGeom prst="borderCallout1">
            <a:avLst>
              <a:gd name="adj1" fmla="val 18750"/>
              <a:gd name="adj2" fmla="val -8333"/>
              <a:gd name="adj3" fmla="val -9262"/>
              <a:gd name="adj4" fmla="val -330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Multas e Juros</a:t>
            </a:r>
          </a:p>
          <a:p>
            <a:r>
              <a:rPr lang="pt-BR" sz="2800" b="1" dirty="0" err="1" smtClean="0">
                <a:solidFill>
                  <a:schemeClr val="tx1"/>
                </a:solidFill>
              </a:rPr>
              <a:t>Dív</a:t>
            </a:r>
            <a:r>
              <a:rPr lang="pt-BR" sz="2800" b="1" dirty="0" smtClean="0">
                <a:solidFill>
                  <a:schemeClr val="tx1"/>
                </a:solidFill>
              </a:rPr>
              <a:t>. Ativa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Restituições 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(compensação entre regimes geral e o RPPS)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Honorários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Faltas Servidores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6750"/>
            <a:ext cx="8806824" cy="599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00192" y="486916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R$ 4,81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20,9 %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775" y="1838325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173929"/>
            <a:ext cx="5602676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Retângulo 18"/>
          <p:cNvSpPr/>
          <p:nvPr/>
        </p:nvSpPr>
        <p:spPr>
          <a:xfrm>
            <a:off x="2987824" y="4525424"/>
            <a:ext cx="5770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RECURSOS</a:t>
            </a:r>
          </a:p>
          <a:p>
            <a:pPr algn="ctr"/>
            <a:r>
              <a:rPr lang="pt-BR" sz="5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TRANSFERIDOS</a:t>
            </a:r>
          </a:p>
        </p:txBody>
      </p:sp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539552" y="260648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União 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2517409" y="919352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Estado 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95536" y="162880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Fundeb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380838" y="3212976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Convênios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2798467" y="2422714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Op. Crédito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8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22" y="692696"/>
            <a:ext cx="895957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35496" y="3284984"/>
            <a:ext cx="13164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FEP</a:t>
            </a:r>
            <a:endParaRPr lang="pt-BR" altLang="pt-BR" sz="2000" dirty="0">
              <a:solidFill>
                <a:srgbClr val="FFFF00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CFEM</a:t>
            </a:r>
            <a:endParaRPr lang="pt-BR" altLang="pt-BR" sz="2000" dirty="0">
              <a:solidFill>
                <a:srgbClr val="FFFF00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FNDE</a:t>
            </a:r>
            <a:endParaRPr lang="pt-BR" altLang="pt-BR" sz="2000" dirty="0">
              <a:solidFill>
                <a:srgbClr val="FFFF00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FNAS</a:t>
            </a:r>
            <a:endParaRPr lang="pt-BR" altLang="pt-BR" sz="2000" dirty="0">
              <a:solidFill>
                <a:srgbClr val="FFFF00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ICMS-DESON</a:t>
            </a:r>
          </a:p>
          <a:p>
            <a:pPr algn="ctr"/>
            <a:r>
              <a:rPr lang="pt-BR" altLang="pt-BR" sz="2400" dirty="0" smtClean="0">
                <a:solidFill>
                  <a:schemeClr val="bg1"/>
                </a:solidFill>
              </a:rPr>
              <a:t>FEX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40152" y="2420888"/>
            <a:ext cx="3024336" cy="236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TOTAL UNIÃO:</a:t>
            </a:r>
          </a:p>
          <a:p>
            <a:pPr algn="r"/>
            <a:endParaRPr lang="pt-BR" sz="2500" b="1" dirty="0" smtClean="0">
              <a:solidFill>
                <a:schemeClr val="tx1"/>
              </a:solidFill>
            </a:endParaRP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2015      260,74 mi </a:t>
            </a:r>
            <a:r>
              <a:rPr lang="pt-BR" sz="2500" b="1" u="sng" dirty="0" smtClean="0">
                <a:solidFill>
                  <a:schemeClr val="tx1"/>
                </a:solidFill>
              </a:rPr>
              <a:t>2016      261,88 mi</a:t>
            </a:r>
            <a:r>
              <a:rPr lang="pt-BR" sz="25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DIF.       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smtClean="0">
                <a:solidFill>
                  <a:schemeClr val="tx1"/>
                </a:solidFill>
              </a:rPr>
              <a:t>  1,14 mi</a:t>
            </a:r>
          </a:p>
          <a:p>
            <a:pPr algn="r"/>
            <a:r>
              <a:rPr lang="pt-BR" sz="2500" b="1" dirty="0" smtClean="0">
                <a:solidFill>
                  <a:srgbClr val="0070C0"/>
                </a:solidFill>
              </a:rPr>
              <a:t>0,44 %</a:t>
            </a:r>
            <a:endParaRPr lang="pt-BR" sz="2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1" y="620688"/>
            <a:ext cx="900175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59254" y="3578240"/>
            <a:ext cx="13164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CIDE</a:t>
            </a:r>
            <a:endParaRPr lang="pt-BR" altLang="pt-BR" sz="2000" dirty="0">
              <a:solidFill>
                <a:srgbClr val="FFFF00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IPI-EXP</a:t>
            </a:r>
            <a:endParaRPr lang="pt-BR" altLang="pt-BR" sz="2000" dirty="0">
              <a:solidFill>
                <a:srgbClr val="FFFF00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Ass. Social</a:t>
            </a:r>
            <a:endParaRPr lang="pt-BR" altLang="pt-BR" sz="2000" dirty="0">
              <a:solidFill>
                <a:srgbClr val="FFFF00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Ass. Saúde</a:t>
            </a:r>
            <a:endParaRPr lang="pt-BR" altLang="pt-BR" sz="2000" dirty="0">
              <a:solidFill>
                <a:srgbClr val="FFFF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55776" y="764704"/>
            <a:ext cx="3024336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TOTAL ESTADO</a:t>
            </a:r>
          </a:p>
          <a:p>
            <a:pPr algn="r"/>
            <a:endParaRPr lang="pt-BR" sz="2500" b="1" dirty="0" smtClean="0">
              <a:solidFill>
                <a:schemeClr val="tx1"/>
              </a:solidFill>
            </a:endParaRP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2015      174,84 mi </a:t>
            </a:r>
          </a:p>
          <a:p>
            <a:pPr algn="r"/>
            <a:r>
              <a:rPr lang="pt-BR" sz="2500" b="1" u="sng" dirty="0" smtClean="0">
                <a:solidFill>
                  <a:schemeClr val="tx1"/>
                </a:solidFill>
              </a:rPr>
              <a:t>2016      193,43 mi 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DIF.        18,59 mi</a:t>
            </a:r>
          </a:p>
          <a:p>
            <a:pPr algn="r"/>
            <a:r>
              <a:rPr lang="pt-BR" sz="2500" b="1" dirty="0" smtClean="0">
                <a:solidFill>
                  <a:srgbClr val="0070C0"/>
                </a:solidFill>
              </a:rPr>
              <a:t>10,63%</a:t>
            </a:r>
            <a:endParaRPr lang="pt-BR" sz="2500" b="1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upo 1024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119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1028" name="Grupo 1027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</p:grpSpPr>
        <p:sp>
          <p:nvSpPr>
            <p:cNvPr id="95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pt-BR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</a:t>
              </a:r>
              <a:r>
                <a:rPr lang="pt-B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até </a:t>
              </a:r>
              <a:r>
                <a:rPr lang="pt-BR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abr</a:t>
              </a:r>
              <a:r>
                <a:rPr lang="pt-B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6" name="Grupo 1025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16. Atualizada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829.907,30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2.535.961,84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32,7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10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10.473,49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131.837,72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05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INTRA-ORÇAMENT.</a:t>
              </a:r>
            </a:p>
          </p:txBody>
        </p: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24.043,30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90.767,96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26,5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4546" y="6287739"/>
            <a:ext cx="9036496" cy="525636"/>
            <a:chOff x="54546" y="6287739"/>
            <a:chExt cx="9036496" cy="525636"/>
          </a:xfrm>
        </p:grpSpPr>
        <p:sp>
          <p:nvSpPr>
            <p:cNvPr id="109" name="Text Box 20"/>
            <p:cNvSpPr txBox="1">
              <a:spLocks noChangeArrowheads="1"/>
            </p:cNvSpPr>
            <p:nvPr/>
          </p:nvSpPr>
          <p:spPr bwMode="auto">
            <a:xfrm>
              <a:off x="3202599" y="6287739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2.758.567,51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6012160" y="6327435"/>
              <a:ext cx="1786118" cy="48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864.514,09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31,3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24" name="Grupo 102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8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123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124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125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126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127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128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3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10009112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909180" y="1268760"/>
            <a:ext cx="2880320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TOTAL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2015     578,11 mi </a:t>
            </a:r>
            <a:endParaRPr lang="pt-BR" sz="2500" b="1" u="sng" dirty="0" smtClean="0">
              <a:solidFill>
                <a:schemeClr val="tx1"/>
              </a:solidFill>
            </a:endParaRPr>
          </a:p>
          <a:p>
            <a:pPr algn="r"/>
            <a:r>
              <a:rPr lang="pt-BR" sz="2500" b="1" u="sng" dirty="0" smtClean="0">
                <a:solidFill>
                  <a:schemeClr val="tx1"/>
                </a:solidFill>
              </a:rPr>
              <a:t>2016     588,48 mi</a:t>
            </a:r>
            <a:r>
              <a:rPr lang="pt-BR" sz="25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DIF.        10,37 mi</a:t>
            </a:r>
          </a:p>
          <a:p>
            <a:pPr algn="r"/>
            <a:r>
              <a:rPr lang="pt-BR" sz="2500" b="1" dirty="0" smtClean="0">
                <a:solidFill>
                  <a:srgbClr val="0070C0"/>
                </a:solidFill>
              </a:rPr>
              <a:t>1,8%</a:t>
            </a:r>
            <a:endParaRPr lang="pt-BR" sz="2500" b="1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707017"/>
            <a:ext cx="2664296" cy="424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Município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IPTU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ISSQN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ITBI</a:t>
            </a:r>
            <a:endParaRPr lang="pt-BR" sz="4500" b="1" dirty="0"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75856" y="1707017"/>
            <a:ext cx="2664296" cy="424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Estado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ICMS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IPVA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12160" y="1700808"/>
            <a:ext cx="2664296" cy="424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500" b="1" dirty="0" smtClean="0">
              <a:latin typeface="Calibri" panose="020F0502020204030204" pitchFamily="34" charset="0"/>
            </a:endParaRP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União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FPM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SUS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FUNDEB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932040" y="6063734"/>
            <a:ext cx="3744416" cy="677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R$ milhões</a:t>
            </a:r>
            <a:endParaRPr lang="pt-BR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87524" y="620688"/>
            <a:ext cx="64447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COMPARATIVO DAS RECEITAS POR ENTE</a:t>
            </a:r>
            <a:endParaRPr lang="pt-BR" sz="2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44624"/>
            <a:ext cx="977343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331640" y="1311206"/>
            <a:ext cx="3528392" cy="677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R$ milhões  (correntes)</a:t>
            </a:r>
            <a:endParaRPr lang="pt-BR" sz="25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1983904" y="3429000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7%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6012160" y="4005064"/>
            <a:ext cx="2467322" cy="9361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-6,3%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14" name="Seta para cima 13"/>
          <p:cNvSpPr/>
          <p:nvPr/>
        </p:nvSpPr>
        <p:spPr>
          <a:xfrm>
            <a:off x="3995936" y="3789040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8,7%</a:t>
            </a:r>
            <a:endParaRPr lang="pt-B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287" y="73749"/>
            <a:ext cx="9829847" cy="678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ta para baixo 12"/>
          <p:cNvSpPr/>
          <p:nvPr/>
        </p:nvSpPr>
        <p:spPr>
          <a:xfrm>
            <a:off x="4192910" y="4077072"/>
            <a:ext cx="2467322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-1,2%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6425158" y="4077072"/>
            <a:ext cx="2467322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-14,8%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1907704" y="4077072"/>
            <a:ext cx="2467322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-2,8%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612068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572000" y="3212976"/>
            <a:ext cx="4536504" cy="1711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2015</a:t>
            </a:r>
          </a:p>
          <a:p>
            <a:pPr algn="r"/>
            <a:r>
              <a:rPr lang="pt-BR" sz="2600" b="1" dirty="0" err="1" smtClean="0">
                <a:solidFill>
                  <a:srgbClr val="0000FF"/>
                </a:solidFill>
              </a:rPr>
              <a:t>Saneam</a:t>
            </a:r>
            <a:r>
              <a:rPr lang="pt-BR" sz="2600" b="1" dirty="0" smtClean="0">
                <a:solidFill>
                  <a:srgbClr val="0000FF"/>
                </a:solidFill>
              </a:rPr>
              <a:t>. </a:t>
            </a:r>
            <a:r>
              <a:rPr lang="pt-BR" sz="2600" b="1" dirty="0" err="1" smtClean="0">
                <a:solidFill>
                  <a:srgbClr val="0000FF"/>
                </a:solidFill>
              </a:rPr>
              <a:t>Cohatrac</a:t>
            </a:r>
            <a:r>
              <a:rPr lang="pt-BR" sz="2600" b="1" dirty="0" smtClean="0">
                <a:solidFill>
                  <a:srgbClr val="0000FF"/>
                </a:solidFill>
              </a:rPr>
              <a:t>   0,92 mi</a:t>
            </a:r>
          </a:p>
          <a:p>
            <a:pPr algn="r"/>
            <a:r>
              <a:rPr lang="pt-BR" sz="2600" b="1" dirty="0" err="1" smtClean="0">
                <a:solidFill>
                  <a:srgbClr val="008000"/>
                </a:solidFill>
              </a:rPr>
              <a:t>Bac</a:t>
            </a:r>
            <a:r>
              <a:rPr lang="pt-BR" sz="2600" b="1" dirty="0" smtClean="0">
                <a:solidFill>
                  <a:srgbClr val="008000"/>
                </a:solidFill>
              </a:rPr>
              <a:t>. Bacanga  1,59 mi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932040" y="5157192"/>
            <a:ext cx="3927123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2016</a:t>
            </a:r>
          </a:p>
          <a:p>
            <a:pPr algn="r"/>
            <a:r>
              <a:rPr lang="pt-BR" sz="2600" b="1" dirty="0" smtClean="0">
                <a:solidFill>
                  <a:srgbClr val="0000FF"/>
                </a:solidFill>
              </a:rPr>
              <a:t>Pró-transporte  7,33 mi</a:t>
            </a: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0"/>
            <a:ext cx="9036496" cy="67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cima 6"/>
          <p:cNvSpPr/>
          <p:nvPr/>
        </p:nvSpPr>
        <p:spPr>
          <a:xfrm>
            <a:off x="4583951" y="4509120"/>
            <a:ext cx="2808312" cy="10846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 3,04%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8" name="Seta para cima 7"/>
          <p:cNvSpPr/>
          <p:nvPr/>
        </p:nvSpPr>
        <p:spPr>
          <a:xfrm>
            <a:off x="971600" y="4523978"/>
            <a:ext cx="2808312" cy="10846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18,44%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3693" y="891877"/>
            <a:ext cx="4262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Total Receitas </a:t>
            </a:r>
          </a:p>
          <a:p>
            <a:r>
              <a:rPr lang="pt-BR" sz="2800" b="1" dirty="0" smtClean="0">
                <a:solidFill>
                  <a:srgbClr val="92D050"/>
                </a:solidFill>
              </a:rPr>
              <a:t>2015 = R$ 862,40 mi</a:t>
            </a:r>
          </a:p>
          <a:p>
            <a:r>
              <a:rPr lang="pt-BR" sz="2800" b="1" dirty="0" smtClean="0">
                <a:solidFill>
                  <a:srgbClr val="00B0F0"/>
                </a:solidFill>
              </a:rPr>
              <a:t>2016 = R$ 931,92 mi</a:t>
            </a:r>
            <a:endParaRPr lang="pt-B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93751"/>
            <a:ext cx="2016224" cy="28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05669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DESPESAS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rgbClr val="FFFFFF">
              <a:alpha val="27843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</a:t>
              </a: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Atualiz.abr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 </a:t>
              </a:r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FFFFFF">
              <a:alpha val="27843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até </a:t>
              </a: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abr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Grupo 64"/>
          <p:cNvGrpSpPr>
            <a:grpSpLocks/>
          </p:cNvGrpSpPr>
          <p:nvPr/>
        </p:nvGrpSpPr>
        <p:grpSpPr bwMode="auto">
          <a:xfrm>
            <a:off x="89218" y="1214009"/>
            <a:ext cx="9144000" cy="1604007"/>
            <a:chOff x="20256" y="1759078"/>
            <a:chExt cx="9144000" cy="1603247"/>
          </a:xfrm>
        </p:grpSpPr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8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99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565.394,84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2.181.988,84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25,9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3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04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07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18.923,24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149.729,07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12,66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9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110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16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grpSp>
        <p:nvGrpSpPr>
          <p:cNvPr id="124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25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27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28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50.707,23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345.863,32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14,3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31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32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2.774.013,43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36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635.025,71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22,9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87.432,19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9505056" y="751344"/>
            <a:ext cx="457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47" name="Retângulo 146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8" name="Texto Explicativo 1 147"/>
          <p:cNvSpPr/>
          <p:nvPr/>
        </p:nvSpPr>
        <p:spPr>
          <a:xfrm>
            <a:off x="2096199" y="1754474"/>
            <a:ext cx="6942646" cy="2808193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bg1"/>
                </a:solidFill>
              </a:rPr>
              <a:t>Vencim</a:t>
            </a:r>
            <a:r>
              <a:rPr lang="pt-BR" sz="2200" b="1" dirty="0" smtClean="0">
                <a:solidFill>
                  <a:schemeClr val="bg1"/>
                </a:solidFill>
              </a:rPr>
              <a:t> de servidores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Aposentadorias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Pensões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Salário Família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Cont. Tempo Determinado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Sentenças Judiciais Trabalhistas</a:t>
            </a:r>
          </a:p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bg1"/>
                </a:solidFill>
              </a:rPr>
              <a:t>Indeniz</a:t>
            </a:r>
            <a:r>
              <a:rPr lang="pt-BR" sz="2200" b="1" dirty="0" smtClean="0">
                <a:solidFill>
                  <a:schemeClr val="bg1"/>
                </a:solidFill>
              </a:rPr>
              <a:t> e Restituições Trabalhistas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IPAM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49" name="Texto Explicativo 1 148"/>
          <p:cNvSpPr/>
          <p:nvPr/>
        </p:nvSpPr>
        <p:spPr>
          <a:xfrm>
            <a:off x="2100458" y="2339952"/>
            <a:ext cx="6942646" cy="2386560"/>
          </a:xfrm>
          <a:prstGeom prst="borderCallout1">
            <a:avLst>
              <a:gd name="adj1" fmla="val 18750"/>
              <a:gd name="adj2" fmla="val -8333"/>
              <a:gd name="adj3" fmla="val -7418"/>
              <a:gd name="adj4" fmla="val -24447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Juros de Financiamentos</a:t>
            </a: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Juros de Parcelamentos</a:t>
            </a: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Taxas ou comissões  pela </a:t>
            </a:r>
            <a:r>
              <a:rPr lang="pt-BR" sz="2200" b="1" dirty="0" err="1" smtClean="0">
                <a:solidFill>
                  <a:schemeClr val="bg1"/>
                </a:solidFill>
              </a:rPr>
              <a:t>adm</a:t>
            </a:r>
            <a:r>
              <a:rPr lang="pt-BR" sz="2200" b="1" dirty="0" smtClean="0">
                <a:solidFill>
                  <a:schemeClr val="bg1"/>
                </a:solidFill>
              </a:rPr>
              <a:t> de Financiamentos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50" name="Texto Explicativo 1 149"/>
          <p:cNvSpPr/>
          <p:nvPr/>
        </p:nvSpPr>
        <p:spPr>
          <a:xfrm>
            <a:off x="2096197" y="2578984"/>
            <a:ext cx="6942646" cy="3418163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Material de </a:t>
            </a:r>
            <a:r>
              <a:rPr lang="pt-BR" sz="2200" b="1" dirty="0" smtClean="0">
                <a:solidFill>
                  <a:schemeClr val="bg1"/>
                </a:solidFill>
              </a:rPr>
              <a:t>Consumo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Passagens Aéreas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Pessoas Físicas</a:t>
            </a:r>
          </a:p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bg1"/>
                </a:solidFill>
              </a:rPr>
              <a:t>Jetões</a:t>
            </a:r>
            <a:endParaRPr lang="pt-BR" sz="22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Pessoas Jurídicas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Recolhimento INSS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Recolhimento Pasep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Obrigações Contributivas </a:t>
            </a:r>
          </a:p>
          <a:p>
            <a:r>
              <a:rPr lang="pt-BR" sz="2200" b="1" dirty="0">
                <a:solidFill>
                  <a:schemeClr val="bg1"/>
                </a:solidFill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     (FNM-ABRASF- FAMEM) 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51" name="Texto Explicativo 1 150"/>
          <p:cNvSpPr/>
          <p:nvPr/>
        </p:nvSpPr>
        <p:spPr>
          <a:xfrm>
            <a:off x="2096199" y="3693190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Material Perm.  e Equipamentos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Obras e Instalações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52" name="Texto Explicativo 1 151"/>
          <p:cNvSpPr/>
          <p:nvPr/>
        </p:nvSpPr>
        <p:spPr>
          <a:xfrm>
            <a:off x="2093851" y="4115004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aquisição de imóveis ou bens de capital já em utilização</a:t>
            </a: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54" name="Texto Explicativo 1 153"/>
          <p:cNvSpPr/>
          <p:nvPr/>
        </p:nvSpPr>
        <p:spPr>
          <a:xfrm>
            <a:off x="3029953" y="4562668"/>
            <a:ext cx="5493221" cy="2538740"/>
          </a:xfrm>
          <a:prstGeom prst="borderCallout1">
            <a:avLst>
              <a:gd name="adj1" fmla="val 18750"/>
              <a:gd name="adj2" fmla="val -8333"/>
              <a:gd name="adj3" fmla="val -4414"/>
              <a:gd name="adj4" fmla="val -45577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EXEMPLOS: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Pro-Transporte I e II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Saneamento </a:t>
            </a:r>
            <a:r>
              <a:rPr lang="pt-BR" sz="2100" b="1" dirty="0" err="1" smtClean="0">
                <a:solidFill>
                  <a:schemeClr val="bg1"/>
                </a:solidFill>
              </a:rPr>
              <a:t>Cohatrac</a:t>
            </a:r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Bacia do Bacanga</a:t>
            </a:r>
          </a:p>
          <a:p>
            <a:pPr marL="285750" indent="-285750">
              <a:buFontTx/>
              <a:buChar char="-"/>
            </a:pPr>
            <a:r>
              <a:rPr lang="pt-BR" sz="2100" b="1" dirty="0" err="1" smtClean="0">
                <a:solidFill>
                  <a:schemeClr val="bg1"/>
                </a:solidFill>
              </a:rPr>
              <a:t>Financ</a:t>
            </a:r>
            <a:r>
              <a:rPr lang="pt-BR" sz="2100" b="1" dirty="0" smtClean="0">
                <a:solidFill>
                  <a:schemeClr val="bg1"/>
                </a:solidFill>
              </a:rPr>
              <a:t>. Antigos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Parcelamentos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Decisões Judiciais</a:t>
            </a:r>
          </a:p>
          <a:p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bg1"/>
              </a:solidFill>
            </a:endParaRPr>
          </a:p>
        </p:txBody>
      </p:sp>
      <p:sp>
        <p:nvSpPr>
          <p:cNvPr id="155" name="Texto Explicativo 1 154"/>
          <p:cNvSpPr/>
          <p:nvPr/>
        </p:nvSpPr>
        <p:spPr>
          <a:xfrm>
            <a:off x="2095834" y="4562668"/>
            <a:ext cx="6942646" cy="494398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Pagam. Principal da Dívida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53" name="Texto Explicativo 1 152"/>
          <p:cNvSpPr/>
          <p:nvPr/>
        </p:nvSpPr>
        <p:spPr>
          <a:xfrm>
            <a:off x="2093850" y="5417912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Contribuição Previdenciárias –  Quota Patronal 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7" grpId="0" animBg="1" autoUpdateAnimBg="0"/>
      <p:bldP spid="130" grpId="0" autoUpdateAnimBg="0"/>
      <p:bldP spid="148" grpId="0" animBg="1"/>
      <p:bldP spid="149" grpId="0" animBg="1"/>
      <p:bldP spid="150" grpId="0" animBg="1"/>
      <p:bldP spid="151" grpId="0" animBg="1"/>
      <p:bldP spid="152" grpId="0" animBg="1"/>
      <p:bldP spid="154" grpId="0" animBg="1"/>
      <p:bldP spid="155" grpId="0" animBg="1"/>
      <p:bldP spid="1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rgbClr val="FFFFFF">
              <a:alpha val="27843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</a:t>
              </a: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abr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FFFFFF">
              <a:alpha val="27843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até </a:t>
              </a: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abr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Grupo 64"/>
          <p:cNvGrpSpPr>
            <a:grpSpLocks/>
          </p:cNvGrpSpPr>
          <p:nvPr/>
        </p:nvGrpSpPr>
        <p:grpSpPr bwMode="auto">
          <a:xfrm>
            <a:off x="89218" y="1214009"/>
            <a:ext cx="9144000" cy="1658748"/>
            <a:chOff x="20256" y="1759078"/>
            <a:chExt cx="9144000" cy="1657962"/>
          </a:xfrm>
        </p:grpSpPr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105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370.738,09</a:t>
              </a:r>
              <a:endParaRPr lang="pt-BR" altLang="pt-BR" sz="2500" dirty="0"/>
            </a:p>
            <a:p>
              <a:pPr algn="r" eaLnBrk="1" hangingPunct="1">
                <a:spcBef>
                  <a:spcPct val="50000"/>
                </a:spcBef>
              </a:pPr>
              <a:endParaRPr lang="pt-BR" altLang="pt-BR" sz="2500" dirty="0"/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5655389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5.220,01</a:t>
              </a:r>
              <a:endParaRPr lang="pt-BR" altLang="pt-BR" sz="2500" dirty="0"/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655389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189.436,74</a:t>
              </a:r>
              <a:endParaRPr lang="pt-BR" altLang="pt-BR" sz="2500" dirty="0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1.234.514,56</a:t>
              </a:r>
              <a:endParaRPr lang="pt-BR" altLang="pt-BR" sz="2500" dirty="0"/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28.173,38</a:t>
              </a:r>
              <a:endParaRPr lang="pt-BR" altLang="pt-BR" sz="2500" dirty="0"/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919.300,90</a:t>
              </a:r>
              <a:endParaRPr lang="pt-BR" altLang="pt-BR" sz="2500" dirty="0"/>
            </a:p>
          </p:txBody>
        </p:sp>
        <p:grpSp>
          <p:nvGrpSpPr>
            <p:cNvPr id="93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1299314"/>
              <a:chOff x="6166789" y="1712477"/>
              <a:chExt cx="2712099" cy="1299748"/>
            </a:xfrm>
          </p:grpSpPr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30,0</a:t>
                </a:r>
                <a:endParaRPr lang="pt-BR" altLang="pt-BR" sz="2500" dirty="0"/>
              </a:p>
            </p:txBody>
          </p:sp>
          <p:sp>
            <p:nvSpPr>
              <p:cNvPr id="95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18,5</a:t>
                </a:r>
                <a:endParaRPr lang="pt-BR" altLang="pt-BR" sz="2500" dirty="0"/>
              </a:p>
            </p:txBody>
          </p:sp>
          <p:sp>
            <p:nvSpPr>
              <p:cNvPr id="96" name="Text Box 18"/>
              <p:cNvSpPr txBox="1">
                <a:spLocks noChangeArrowheads="1"/>
              </p:cNvSpPr>
              <p:nvPr/>
            </p:nvSpPr>
            <p:spPr bwMode="auto">
              <a:xfrm>
                <a:off x="6646863" y="2535238"/>
                <a:ext cx="2232025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60,6</a:t>
                </a:r>
                <a:endParaRPr lang="pt-BR" altLang="pt-BR" sz="2500" dirty="0"/>
              </a:p>
            </p:txBody>
          </p:sp>
        </p:grp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8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99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565.394,84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2.181.988,84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25,9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3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04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07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18.923,24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149.729,07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12,66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9" name="Grupo 4"/>
          <p:cNvGrpSpPr>
            <a:grpSpLocks/>
          </p:cNvGrpSpPr>
          <p:nvPr/>
        </p:nvGrpSpPr>
        <p:grpSpPr bwMode="auto">
          <a:xfrm>
            <a:off x="32067" y="2986613"/>
            <a:ext cx="9180513" cy="1814666"/>
            <a:chOff x="-36513" y="3532188"/>
            <a:chExt cx="9180513" cy="1511776"/>
          </a:xfrm>
        </p:grpSpPr>
        <p:sp>
          <p:nvSpPr>
            <p:cNvPr id="110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8856538" cy="1153352"/>
              <a:chOff x="107950" y="3852518"/>
              <a:chExt cx="8856413" cy="1153331"/>
            </a:xfrm>
          </p:grpSpPr>
          <p:sp>
            <p:nvSpPr>
              <p:cNvPr id="112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84995"/>
                <a:ext cx="86358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13,0</a:t>
                </a:r>
                <a:endParaRPr lang="pt-BR" altLang="pt-BR" sz="2500" dirty="0"/>
              </a:p>
            </p:txBody>
          </p:sp>
          <p:sp>
            <p:nvSpPr>
              <p:cNvPr id="113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4238029"/>
                <a:ext cx="863583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-</a:t>
                </a:r>
                <a:endParaRPr lang="pt-BR" altLang="pt-BR" sz="2500" dirty="0"/>
              </a:p>
            </p:txBody>
          </p:sp>
          <p:sp>
            <p:nvSpPr>
              <p:cNvPr id="114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19,3</a:t>
                </a:r>
                <a:endParaRPr lang="pt-BR" altLang="pt-BR" sz="2500" dirty="0"/>
              </a:p>
            </p:txBody>
          </p:sp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16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  <p:sp>
            <p:nvSpPr>
              <p:cNvPr id="118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36.805,11</a:t>
                </a:r>
                <a:endParaRPr lang="pt-BR" altLang="pt-BR" sz="2500" dirty="0"/>
              </a:p>
            </p:txBody>
          </p:sp>
          <p:sp>
            <p:nvSpPr>
              <p:cNvPr id="119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257163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-</a:t>
                </a:r>
                <a:endParaRPr lang="pt-BR" altLang="pt-BR" sz="2500" dirty="0"/>
              </a:p>
            </p:txBody>
          </p:sp>
          <p:sp>
            <p:nvSpPr>
              <p:cNvPr id="120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13.902,51</a:t>
                </a:r>
                <a:endParaRPr lang="pt-BR" altLang="pt-BR" sz="2500" dirty="0"/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282.646,84</a:t>
                </a:r>
                <a:endParaRPr lang="pt-BR" altLang="pt-BR" sz="2500" dirty="0"/>
              </a:p>
            </p:txBody>
          </p:sp>
          <p:sp>
            <p:nvSpPr>
              <p:cNvPr id="122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4506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43,76</a:t>
                </a:r>
                <a:endParaRPr lang="pt-BR" altLang="pt-BR" sz="2500" dirty="0"/>
              </a:p>
            </p:txBody>
          </p:sp>
          <p:sp>
            <p:nvSpPr>
              <p:cNvPr id="123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72.172,73</a:t>
                </a:r>
                <a:endParaRPr lang="pt-BR" altLang="pt-BR" sz="2500" dirty="0"/>
              </a:p>
            </p:txBody>
          </p:sp>
        </p:grpSp>
      </p:grpSp>
      <p:grpSp>
        <p:nvGrpSpPr>
          <p:cNvPr id="124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25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27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28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50.707,23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345.863,32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14,3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31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32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2.774.013,43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36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635.025,71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22,9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87.432,19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 bwMode="auto">
          <a:xfrm>
            <a:off x="2884363" y="5306913"/>
            <a:ext cx="1079500" cy="714375"/>
          </a:xfrm>
          <a:prstGeom prst="ellipse">
            <a:avLst/>
          </a:prstGeom>
          <a:solidFill>
            <a:srgbClr val="00FFFF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Elipse 6"/>
          <p:cNvSpPr/>
          <p:nvPr/>
        </p:nvSpPr>
        <p:spPr bwMode="auto">
          <a:xfrm>
            <a:off x="538957" y="1340768"/>
            <a:ext cx="1728787" cy="1224136"/>
          </a:xfrm>
          <a:prstGeom prst="ellipse">
            <a:avLst/>
          </a:prstGeom>
          <a:solidFill>
            <a:srgbClr val="00FF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16446" y="2815218"/>
            <a:ext cx="1512887" cy="1136888"/>
          </a:xfrm>
          <a:prstGeom prst="ellipse">
            <a:avLst/>
          </a:prstGeom>
          <a:solidFill>
            <a:srgbClr val="00FF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812006" y="5051271"/>
            <a:ext cx="1671762" cy="1258049"/>
          </a:xfrm>
          <a:prstGeom prst="ellipse">
            <a:avLst/>
          </a:prstGeom>
          <a:solidFill>
            <a:srgbClr val="00FF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922463" y="548680"/>
            <a:ext cx="1851869" cy="1234122"/>
          </a:xfrm>
          <a:prstGeom prst="ellipse">
            <a:avLst/>
          </a:prstGeom>
          <a:solidFill>
            <a:srgbClr val="00FF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5114667" y="874812"/>
            <a:ext cx="1670531" cy="1306512"/>
          </a:xfrm>
          <a:prstGeom prst="ellipse">
            <a:avLst/>
          </a:prstGeom>
          <a:solidFill>
            <a:srgbClr val="00FF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7213475" y="996564"/>
            <a:ext cx="1751013" cy="1136292"/>
          </a:xfrm>
          <a:prstGeom prst="ellipse">
            <a:avLst/>
          </a:prstGeom>
          <a:solidFill>
            <a:srgbClr val="FFFF00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164263" y="2636912"/>
            <a:ext cx="1800225" cy="1008112"/>
          </a:xfrm>
          <a:prstGeom prst="ellipse">
            <a:avLst/>
          </a:prstGeom>
          <a:solidFill>
            <a:srgbClr val="FFFF00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7164288" y="3775348"/>
            <a:ext cx="1800225" cy="1093812"/>
          </a:xfrm>
          <a:prstGeom prst="ellipse">
            <a:avLst/>
          </a:prstGeom>
          <a:solidFill>
            <a:srgbClr val="FFFF00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7164288" y="5051271"/>
            <a:ext cx="1800200" cy="1289407"/>
          </a:xfrm>
          <a:prstGeom prst="ellipse">
            <a:avLst/>
          </a:prstGeom>
          <a:solidFill>
            <a:srgbClr val="FFFF00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5291485" y="5445223"/>
            <a:ext cx="1728787" cy="1152127"/>
          </a:xfrm>
          <a:prstGeom prst="ellipse">
            <a:avLst/>
          </a:prstGeom>
          <a:solidFill>
            <a:srgbClr val="FFFF00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012639" y="6372036"/>
            <a:ext cx="202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  <a:latin typeface="Tahoma" pitchFamily="34" charset="0"/>
              </a:rPr>
              <a:t>R$ </a:t>
            </a:r>
            <a:r>
              <a:rPr lang="pt-BR" altLang="pt-BR" dirty="0" smtClean="0">
                <a:solidFill>
                  <a:schemeClr val="bg1"/>
                </a:solidFill>
                <a:latin typeface="Tahoma" pitchFamily="34" charset="0"/>
              </a:rPr>
              <a:t>mi correntes</a:t>
            </a:r>
            <a:endParaRPr lang="en-US" altLang="pt-BR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3963863" y="5311675"/>
            <a:ext cx="1184275" cy="709613"/>
          </a:xfrm>
          <a:prstGeom prst="ellipse">
            <a:avLst/>
          </a:prstGeom>
          <a:solidFill>
            <a:srgbClr val="FFFF00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Discric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910850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função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upo 1024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119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1028" name="Grupo 1027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</p:grpSpPr>
        <p:sp>
          <p:nvSpPr>
            <p:cNvPr id="95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pt-BR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</a:t>
              </a:r>
              <a:r>
                <a:rPr lang="pt-B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até </a:t>
              </a:r>
              <a:r>
                <a:rPr lang="pt-BR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abr</a:t>
              </a:r>
              <a:r>
                <a:rPr lang="pt-B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6" name="Grupo 1025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16. Atualizada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829.907,30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2.535.961,84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32,7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10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10.473,49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131.837,72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05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INTRA-ORÇAMENT.</a:t>
              </a:r>
            </a:p>
          </p:txBody>
        </p: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24.043,30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90.767,96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26,5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4546" y="6287739"/>
            <a:ext cx="9036496" cy="525636"/>
            <a:chOff x="54546" y="6287739"/>
            <a:chExt cx="9036496" cy="525636"/>
          </a:xfrm>
        </p:grpSpPr>
        <p:sp>
          <p:nvSpPr>
            <p:cNvPr id="109" name="Text Box 20"/>
            <p:cNvSpPr txBox="1">
              <a:spLocks noChangeArrowheads="1"/>
            </p:cNvSpPr>
            <p:nvPr/>
          </p:nvSpPr>
          <p:spPr bwMode="auto">
            <a:xfrm>
              <a:off x="3202599" y="6287739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2.758.567,51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6012160" y="6327435"/>
              <a:ext cx="1786118" cy="48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864.514,09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31,3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24" name="Grupo 102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8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123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124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125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126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127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128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sp>
        <p:nvSpPr>
          <p:cNvPr id="49" name="Texto Explicativo 1 48"/>
          <p:cNvSpPr/>
          <p:nvPr/>
        </p:nvSpPr>
        <p:spPr>
          <a:xfrm>
            <a:off x="1428067" y="1754475"/>
            <a:ext cx="4584093" cy="461061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IRRF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ITBI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Taxas: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Alvará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e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Ambiental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 Especial de Funcionamento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 Projetos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Obras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Habite-se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Funcionamento de Transportes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Interdição de Vias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Emolumentos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o Explicativo 1 49"/>
          <p:cNvSpPr/>
          <p:nvPr/>
        </p:nvSpPr>
        <p:spPr>
          <a:xfrm>
            <a:off x="2152406" y="2492896"/>
            <a:ext cx="354652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(Desc. Contracheque Servidor)</a:t>
            </a:r>
          </a:p>
          <a:p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</a:t>
            </a:r>
          </a:p>
        </p:txBody>
      </p:sp>
      <p:sp>
        <p:nvSpPr>
          <p:cNvPr id="51" name="Texto Explicativo 1 50"/>
          <p:cNvSpPr/>
          <p:nvPr/>
        </p:nvSpPr>
        <p:spPr>
          <a:xfrm>
            <a:off x="1561341" y="2818213"/>
            <a:ext cx="239126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Fóros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Laudêmios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Dep. Remunerados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Aplicações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o Explicativo 1 51"/>
          <p:cNvSpPr/>
          <p:nvPr/>
        </p:nvSpPr>
        <p:spPr>
          <a:xfrm>
            <a:off x="1442802" y="3250261"/>
            <a:ext cx="1774442" cy="778017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SMTT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</a:t>
            </a:r>
          </a:p>
        </p:txBody>
      </p:sp>
      <p:sp>
        <p:nvSpPr>
          <p:cNvPr id="53" name="Texto Explicativo 1 52"/>
          <p:cNvSpPr/>
          <p:nvPr/>
        </p:nvSpPr>
        <p:spPr>
          <a:xfrm>
            <a:off x="1442802" y="3587086"/>
            <a:ext cx="1774442" cy="2824591"/>
          </a:xfrm>
          <a:prstGeom prst="borderCallout1">
            <a:avLst>
              <a:gd name="adj1" fmla="val 18750"/>
              <a:gd name="adj2" fmla="val -8333"/>
              <a:gd name="adj3" fmla="val -7124"/>
              <a:gd name="adj4" fmla="val -45267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FPM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IPI-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SUS-Est.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Convênios</a:t>
            </a:r>
          </a:p>
        </p:txBody>
      </p:sp>
      <p:sp>
        <p:nvSpPr>
          <p:cNvPr id="54" name="Texto Explicativo 1 53"/>
          <p:cNvSpPr/>
          <p:nvPr/>
        </p:nvSpPr>
        <p:spPr>
          <a:xfrm>
            <a:off x="1504334" y="4137445"/>
            <a:ext cx="2890296" cy="2099867"/>
          </a:xfrm>
          <a:prstGeom prst="borderCallout1">
            <a:avLst>
              <a:gd name="adj1" fmla="val 18750"/>
              <a:gd name="adj2" fmla="val -8333"/>
              <a:gd name="adj3" fmla="val -16688"/>
              <a:gd name="adj4" fmla="val -31485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e Juros</a:t>
            </a:r>
          </a:p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Ativa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55" name="Texto Explicativo 1 54"/>
          <p:cNvSpPr/>
          <p:nvPr/>
        </p:nvSpPr>
        <p:spPr>
          <a:xfrm>
            <a:off x="1648350" y="5013176"/>
            <a:ext cx="2376264" cy="75712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Bacanga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Pró-Transporte</a:t>
            </a:r>
          </a:p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Cohatrac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o Explicativo 1 55"/>
          <p:cNvSpPr/>
          <p:nvPr/>
        </p:nvSpPr>
        <p:spPr>
          <a:xfrm>
            <a:off x="1432326" y="5336168"/>
            <a:ext cx="1774442" cy="901932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Terrenos (SURCAP)</a:t>
            </a:r>
          </a:p>
          <a:p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o Explicativo 1 56"/>
          <p:cNvSpPr/>
          <p:nvPr/>
        </p:nvSpPr>
        <p:spPr>
          <a:xfrm>
            <a:off x="1458084" y="5648805"/>
            <a:ext cx="1774442" cy="968991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 UNIÃO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(rec. Capital)</a:t>
            </a:r>
          </a:p>
        </p:txBody>
      </p:sp>
      <p:sp>
        <p:nvSpPr>
          <p:cNvPr id="58" name="Texto Explicativo 1 57"/>
          <p:cNvSpPr/>
          <p:nvPr/>
        </p:nvSpPr>
        <p:spPr>
          <a:xfrm>
            <a:off x="1432326" y="6052911"/>
            <a:ext cx="1774442" cy="760465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(Patronal)</a:t>
            </a:r>
          </a:p>
        </p:txBody>
      </p:sp>
    </p:spTree>
    <p:extLst>
      <p:ext uri="{BB962C8B-B14F-4D97-AF65-F5344CB8AC3E}">
        <p14:creationId xmlns:p14="http://schemas.microsoft.com/office/powerpoint/2010/main" val="2256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05669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467544" y="1820739"/>
            <a:ext cx="8280920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BALANÇO</a:t>
            </a:r>
          </a:p>
          <a:p>
            <a:pPr algn="r">
              <a:defRPr/>
            </a:pPr>
            <a:r>
              <a:rPr lang="pt-BR" sz="4800" b="1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ORÇAMENTÁRIO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spect="1" noChangeArrowheads="1" noTextEdit="1"/>
          </p:cNvSpPr>
          <p:nvPr/>
        </p:nvSpPr>
        <p:spPr bwMode="auto">
          <a:xfrm>
            <a:off x="1" y="845257"/>
            <a:ext cx="8986335" cy="59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7" name="Grupo 56"/>
          <p:cNvGrpSpPr/>
          <p:nvPr/>
        </p:nvGrpSpPr>
        <p:grpSpPr>
          <a:xfrm>
            <a:off x="153990" y="5591714"/>
            <a:ext cx="8733354" cy="1111513"/>
            <a:chOff x="153990" y="5591714"/>
            <a:chExt cx="8733354" cy="1111513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164989" y="5621755"/>
              <a:ext cx="570857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rgbClr val="FFFF00"/>
                  </a:solidFill>
                  <a:latin typeface="Arial"/>
                  <a:cs typeface="Arial"/>
                </a:rPr>
                <a:t>SUPERÁVIT  ORÇAMENTÁRIO </a:t>
              </a: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4663656" y="5691850"/>
              <a:ext cx="0" cy="36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4927636" y="5691850"/>
              <a:ext cx="0" cy="36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6665508" y="5591714"/>
              <a:ext cx="192485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 smtClean="0">
                  <a:solidFill>
                    <a:srgbClr val="FFFF00"/>
                  </a:solidFill>
                  <a:latin typeface="Arial"/>
                  <a:cs typeface="Arial"/>
                </a:rPr>
                <a:t>229.488,39</a:t>
              </a:r>
              <a:endParaRPr lang="pt-BR" sz="3000" b="1" i="0" u="none" strike="noStrike" baseline="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55"/>
            <p:cNvSpPr>
              <a:spLocks noChangeArrowheads="1"/>
            </p:cNvSpPr>
            <p:nvPr/>
          </p:nvSpPr>
          <p:spPr bwMode="auto">
            <a:xfrm>
              <a:off x="186987" y="6242600"/>
              <a:ext cx="1682875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T O T A L</a:t>
              </a:r>
            </a:p>
          </p:txBody>
        </p:sp>
        <p:sp>
          <p:nvSpPr>
            <p:cNvPr id="50" name="Rectangle 56"/>
            <p:cNvSpPr>
              <a:spLocks noChangeArrowheads="1"/>
            </p:cNvSpPr>
            <p:nvPr/>
          </p:nvSpPr>
          <p:spPr bwMode="auto">
            <a:xfrm>
              <a:off x="6588513" y="6222572"/>
              <a:ext cx="192485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864.514,09</a:t>
              </a:r>
              <a:endParaRPr lang="pt-BR" sz="30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153990" y="6122436"/>
              <a:ext cx="8733354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31991" y="474753"/>
            <a:ext cx="8744353" cy="2623569"/>
            <a:chOff x="131991" y="474753"/>
            <a:chExt cx="8744353" cy="262356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53990" y="1456088"/>
              <a:ext cx="8700356" cy="16422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1466102"/>
              <a:ext cx="8700356" cy="163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53990" y="1466102"/>
              <a:ext cx="8700356" cy="163222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0984" y="1516170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31991" y="2637695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048627" y="925366"/>
              <a:ext cx="3739723" cy="420572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048627" y="925366"/>
              <a:ext cx="3739723" cy="410559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433599" y="955407"/>
              <a:ext cx="3244760" cy="350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pt-BR" sz="2300" b="1" dirty="0">
                  <a:solidFill>
                    <a:srgbClr val="009900"/>
                  </a:solidFill>
                  <a:cs typeface="Arial"/>
                </a:rPr>
                <a:t>Realizada </a:t>
              </a:r>
              <a:r>
                <a:rPr lang="pt-BR" sz="2300" b="1" dirty="0" smtClean="0">
                  <a:solidFill>
                    <a:srgbClr val="009900"/>
                  </a:solidFill>
                  <a:latin typeface="Arial"/>
                  <a:cs typeface="Arial"/>
                </a:rPr>
                <a:t>até </a:t>
              </a:r>
              <a:r>
                <a:rPr lang="pt-BR" sz="2300" b="1" dirty="0" err="1" smtClean="0">
                  <a:solidFill>
                    <a:srgbClr val="009900"/>
                  </a:solidFill>
                  <a:latin typeface="Arial"/>
                  <a:cs typeface="Arial"/>
                </a:rPr>
                <a:t>a</a:t>
              </a:r>
              <a:r>
                <a:rPr lang="pt-BR" sz="2300" b="1" i="0" u="none" strike="noStrike" baseline="0" dirty="0" err="1" smtClean="0">
                  <a:solidFill>
                    <a:srgbClr val="009900"/>
                  </a:solidFill>
                  <a:latin typeface="Arial"/>
                  <a:cs typeface="Arial"/>
                </a:rPr>
                <a:t>br</a:t>
              </a:r>
              <a:r>
                <a:rPr lang="pt-BR" sz="2300" b="1" i="0" u="none" strike="noStrike" baseline="0" dirty="0" smtClean="0">
                  <a:solidFill>
                    <a:srgbClr val="009900"/>
                  </a:solidFill>
                  <a:latin typeface="Arial"/>
                  <a:cs typeface="Arial"/>
                </a:rPr>
                <a:t>/2016</a:t>
              </a:r>
              <a:endParaRPr lang="pt-BR" sz="2300" b="1" i="0" u="none" strike="noStrike" baseline="0" dirty="0">
                <a:solidFill>
                  <a:srgbClr val="0099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63981" y="1876660"/>
              <a:ext cx="1308903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63981" y="2227137"/>
              <a:ext cx="945930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231910" y="2227137"/>
              <a:ext cx="120991" cy="400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341902" y="2227137"/>
              <a:ext cx="1825865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ORÇAMENT.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226466" y="2267191"/>
              <a:ext cx="1374898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24.043,30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995483" y="2677750"/>
              <a:ext cx="1539886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864.514,09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63981" y="965420"/>
              <a:ext cx="1660877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RECEITA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017482" y="1486129"/>
              <a:ext cx="1539886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829.907,30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193469" y="1856633"/>
              <a:ext cx="1374898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10.473,49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186987" y="474753"/>
              <a:ext cx="2584809" cy="31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900" b="1" i="0" u="none" strike="noStrike" baseline="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R$ mil (correntes)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1991" y="3208472"/>
            <a:ext cx="8744353" cy="2333174"/>
            <a:chOff x="131991" y="3208472"/>
            <a:chExt cx="8744353" cy="2333174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25" name="Imagem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3729180"/>
              <a:ext cx="8700356" cy="181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96979" y="3709153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63981" y="4089671"/>
              <a:ext cx="1253907" cy="350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63981" y="4520256"/>
              <a:ext cx="901933" cy="350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231910" y="4520256"/>
              <a:ext cx="109992" cy="36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341902" y="4520256"/>
              <a:ext cx="1748871" cy="350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ORÇAMENT.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094476" y="4520256"/>
              <a:ext cx="1374898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18.923,24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63981" y="5081019"/>
              <a:ext cx="1726872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SUBTOTAL 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918489" y="5091033"/>
              <a:ext cx="1539886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635.025,71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3981" y="3238513"/>
              <a:ext cx="1836864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DESPESA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31991" y="4960856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048627" y="3208472"/>
              <a:ext cx="3739723" cy="420572"/>
            </a:xfrm>
            <a:custGeom>
              <a:avLst/>
              <a:gdLst>
                <a:gd name="T0" fmla="*/ 0 w 10360"/>
                <a:gd name="T1" fmla="*/ 182 h 1092"/>
                <a:gd name="T2" fmla="*/ 182 w 10360"/>
                <a:gd name="T3" fmla="*/ 0 h 1092"/>
                <a:gd name="T4" fmla="*/ 10178 w 10360"/>
                <a:gd name="T5" fmla="*/ 0 h 1092"/>
                <a:gd name="T6" fmla="*/ 10360 w 10360"/>
                <a:gd name="T7" fmla="*/ 182 h 1092"/>
                <a:gd name="T8" fmla="*/ 10360 w 10360"/>
                <a:gd name="T9" fmla="*/ 910 h 1092"/>
                <a:gd name="T10" fmla="*/ 10178 w 10360"/>
                <a:gd name="T11" fmla="*/ 1092 h 1092"/>
                <a:gd name="T12" fmla="*/ 182 w 10360"/>
                <a:gd name="T13" fmla="*/ 1092 h 1092"/>
                <a:gd name="T14" fmla="*/ 0 w 10360"/>
                <a:gd name="T15" fmla="*/ 910 h 1092"/>
                <a:gd name="T16" fmla="*/ 0 w 10360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60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10178" y="0"/>
                  </a:lnTo>
                  <a:cubicBezTo>
                    <a:pt x="10279" y="0"/>
                    <a:pt x="10360" y="82"/>
                    <a:pt x="10360" y="182"/>
                  </a:cubicBezTo>
                  <a:lnTo>
                    <a:pt x="10360" y="910"/>
                  </a:lnTo>
                  <a:cubicBezTo>
                    <a:pt x="10360" y="1011"/>
                    <a:pt x="10279" y="1092"/>
                    <a:pt x="10178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47625" cap="flat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653583" y="3238513"/>
              <a:ext cx="2782794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rgbClr val="0033CC"/>
                  </a:solidFill>
                  <a:latin typeface="Arial"/>
                  <a:cs typeface="Arial"/>
                </a:rPr>
                <a:t>Liquidada </a:t>
              </a:r>
              <a:r>
                <a:rPr lang="pt-BR" sz="2400" b="1" i="0" u="none" strike="noStrike" baseline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abr</a:t>
              </a:r>
              <a:r>
                <a:rPr lang="pt-BR" sz="2400" b="1" i="0" u="none" strike="noStrike" baseline="0" dirty="0" smtClean="0">
                  <a:solidFill>
                    <a:srgbClr val="0033CC"/>
                  </a:solidFill>
                  <a:latin typeface="Arial"/>
                  <a:cs typeface="Arial"/>
                </a:rPr>
                <a:t>/2016</a:t>
              </a:r>
              <a:endParaRPr lang="pt-BR" sz="2400" b="1" i="0" u="none" strike="noStrike" baseline="0" dirty="0">
                <a:solidFill>
                  <a:srgbClr val="0033CC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6918489" y="3739194"/>
              <a:ext cx="1539886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565.394,84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7083477" y="4089671"/>
              <a:ext cx="1374898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50.707,23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6" name="Retângulo 55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BALANÇO ORÇAMENTÁRIO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93751"/>
            <a:ext cx="2016224" cy="28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05669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LIMITES DA</a:t>
            </a:r>
          </a:p>
          <a:p>
            <a:pPr algn="r">
              <a:defRPr/>
            </a:pPr>
            <a:r>
              <a:rPr lang="pt-BR" sz="4800" b="1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LRF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4"/>
          <p:cNvSpPr>
            <a:spLocks noChangeArrowheads="1"/>
          </p:cNvSpPr>
          <p:nvPr/>
        </p:nvSpPr>
        <p:spPr bwMode="auto">
          <a:xfrm rot="19455242">
            <a:off x="328642" y="1253926"/>
            <a:ext cx="4849574" cy="220018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50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Últimos </a:t>
            </a:r>
          </a:p>
          <a:p>
            <a:pPr algn="ctr">
              <a:defRPr/>
            </a:pPr>
            <a:r>
              <a:rPr lang="pt-BR" sz="50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 meses </a:t>
            </a:r>
          </a:p>
          <a:p>
            <a:pPr algn="ctr">
              <a:defRPr/>
            </a:pPr>
            <a:r>
              <a:rPr lang="pt-BR" sz="5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</a:t>
            </a:r>
            <a:r>
              <a:rPr lang="pt-BR" sz="5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/15 </a:t>
            </a:r>
            <a:r>
              <a:rPr lang="pt-BR" sz="50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</a:t>
            </a:r>
            <a:r>
              <a:rPr lang="pt-BR" sz="5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abr</a:t>
            </a:r>
            <a:r>
              <a:rPr lang="pt-BR" sz="5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/16</a:t>
            </a:r>
            <a:endParaRPr lang="pt-BR" sz="50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811749" y="4797152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>
                <a:solidFill>
                  <a:srgbClr val="FFFF00"/>
                </a:solidFill>
              </a:rPr>
              <a:t>RCL</a:t>
            </a:r>
            <a:r>
              <a:rPr lang="pt-BR" altLang="pt-BR" sz="4000" dirty="0">
                <a:solidFill>
                  <a:schemeClr val="bg1"/>
                </a:solidFill>
              </a:rPr>
              <a:t>: </a:t>
            </a:r>
            <a:r>
              <a:rPr lang="pt-BR" altLang="pt-BR" sz="4000" dirty="0" smtClean="0">
                <a:solidFill>
                  <a:schemeClr val="bg1"/>
                </a:solidFill>
              </a:rPr>
              <a:t>É a base </a:t>
            </a:r>
            <a:r>
              <a:rPr lang="pt-BR" altLang="pt-BR" sz="4000" dirty="0">
                <a:solidFill>
                  <a:schemeClr val="bg1"/>
                </a:solidFill>
              </a:rPr>
              <a:t>de cálculo para </a:t>
            </a:r>
            <a:r>
              <a:rPr lang="pt-BR" altLang="pt-BR" sz="4000" dirty="0" smtClean="0">
                <a:solidFill>
                  <a:schemeClr val="bg1"/>
                </a:solidFill>
              </a:rPr>
              <a:t>os </a:t>
            </a:r>
            <a:r>
              <a:rPr lang="pt-BR" altLang="pt-BR" sz="4000" dirty="0">
                <a:solidFill>
                  <a:schemeClr val="bg1"/>
                </a:solidFill>
              </a:rPr>
              <a:t>limites da LRF.</a:t>
            </a:r>
            <a:endParaRPr lang="en-US" altLang="pt-BR" sz="4000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900910" y="2713351"/>
            <a:ext cx="3397250" cy="821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2.280.935,05</a:t>
            </a:r>
            <a:endParaRPr lang="pt-BR" sz="4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</a:rPr>
              <a:t>R.C.L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995858" y="3530234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R$ mil (correntes)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R.C.L.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1979712" y="1243410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949326" y="5156993"/>
            <a:ext cx="2420937" cy="5603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- 22.602,82</a:t>
            </a:r>
            <a:endParaRPr lang="pt-BR" sz="3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4643537" y="1243410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57601" y="5171281"/>
            <a:ext cx="2422525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96.590,89</a:t>
            </a:r>
            <a:endParaRPr lang="pt-BR" sz="3000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2"/>
          <p:cNvSpPr>
            <a:spLocks noChangeArrowheads="1"/>
          </p:cNvSpPr>
          <p:nvPr/>
        </p:nvSpPr>
        <p:spPr bwMode="auto">
          <a:xfrm>
            <a:off x="4902076" y="2835961"/>
            <a:ext cx="4062412" cy="1529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35" name="Text Box 2"/>
          <p:cNvSpPr>
            <a:spLocks noChangeArrowheads="1"/>
          </p:cNvSpPr>
          <p:nvPr/>
        </p:nvSpPr>
        <p:spPr bwMode="auto">
          <a:xfrm>
            <a:off x="509463" y="2789923"/>
            <a:ext cx="4103688" cy="15453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571679" y="609329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RESULTADOS NOMINAL E PRIMÁRIO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8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2073902" cy="302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05669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943743" y="1844824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600" b="1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DE 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G</a:t>
            </a:r>
            <a:r>
              <a:rPr lang="pt-BR" sz="3600" b="1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ESTÃO 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</a:t>
            </a:r>
            <a:r>
              <a:rPr lang="pt-BR" sz="3600" b="1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ISCAL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>
            <a:grpSpLocks/>
          </p:cNvGrpSpPr>
          <p:nvPr/>
        </p:nvGrpSpPr>
        <p:grpSpPr bwMode="auto">
          <a:xfrm>
            <a:off x="3419872" y="836712"/>
            <a:ext cx="2281238" cy="1806302"/>
            <a:chOff x="0" y="0"/>
            <a:chExt cx="2131997" cy="1806302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131997" cy="4001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45785" y="428625"/>
              <a:ext cx="2050629" cy="4001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CRÉDITO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269189" y="864096"/>
              <a:ext cx="1691740" cy="43088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7.329,49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16865" y="1368152"/>
              <a:ext cx="1144589" cy="43815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8738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718757" y="1421110"/>
              <a:ext cx="909639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0,32%</a:t>
              </a:r>
              <a:endPara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24"/>
          <p:cNvGrpSpPr>
            <a:grpSpLocks noChangeAspect="1"/>
          </p:cNvGrpSpPr>
          <p:nvPr/>
        </p:nvGrpSpPr>
        <p:grpSpPr bwMode="auto">
          <a:xfrm>
            <a:off x="6050259" y="2751136"/>
            <a:ext cx="2631833" cy="2166938"/>
            <a:chOff x="0" y="-104"/>
            <a:chExt cx="1605" cy="1365"/>
          </a:xfrm>
        </p:grpSpPr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469" y="-104"/>
              <a:ext cx="825" cy="27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DÍVIDA</a:t>
              </a:r>
              <a:r>
                <a:rPr lang="pt-BR" altLang="pt-BR" sz="2800" dirty="0">
                  <a:solidFill>
                    <a:schemeClr val="bg1"/>
                  </a:solidFill>
                </a:rPr>
                <a:t> </a:t>
              </a:r>
              <a:endParaRPr lang="pt-BR" altLang="pt-BR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0" y="168"/>
              <a:ext cx="1605" cy="252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CONSOLIDADA</a:t>
              </a: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319" y="577"/>
              <a:ext cx="1165" cy="2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</a:rPr>
                <a:t>532.318,12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552" y="985"/>
              <a:ext cx="721" cy="276"/>
            </a:xfrm>
            <a:custGeom>
              <a:avLst/>
              <a:gdLst>
                <a:gd name="T0" fmla="*/ 0 w 12000"/>
                <a:gd name="T1" fmla="*/ 0 h 4096"/>
                <a:gd name="T2" fmla="*/ 0 w 12000"/>
                <a:gd name="T3" fmla="*/ 0 h 4096"/>
                <a:gd name="T4" fmla="*/ 0 w 12000"/>
                <a:gd name="T5" fmla="*/ 0 h 4096"/>
                <a:gd name="T6" fmla="*/ 0 w 12000"/>
                <a:gd name="T7" fmla="*/ 0 h 4096"/>
                <a:gd name="T8" fmla="*/ 0 w 12000"/>
                <a:gd name="T9" fmla="*/ 0 h 4096"/>
                <a:gd name="T10" fmla="*/ 0 w 12000"/>
                <a:gd name="T11" fmla="*/ 0 h 4096"/>
                <a:gd name="T12" fmla="*/ 0 w 12000"/>
                <a:gd name="T13" fmla="*/ 0 h 4096"/>
                <a:gd name="T14" fmla="*/ 0 w 12000"/>
                <a:gd name="T15" fmla="*/ 0 h 4096"/>
                <a:gd name="T16" fmla="*/ 0 w 12000"/>
                <a:gd name="T17" fmla="*/ 0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635" y="1003"/>
              <a:ext cx="67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23,34%</a:t>
              </a:r>
              <a:endPara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66898" y="618015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3890367" y="522920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303191" y="5747643"/>
            <a:ext cx="2420937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2.280.935,05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riângulo isósceles 1"/>
          <p:cNvSpPr/>
          <p:nvPr/>
        </p:nvSpPr>
        <p:spPr>
          <a:xfrm>
            <a:off x="1457380" y="3291086"/>
            <a:ext cx="6354980" cy="2370162"/>
          </a:xfrm>
          <a:prstGeom prst="triangle">
            <a:avLst/>
          </a:prstGeom>
          <a:solidFill>
            <a:srgbClr val="FF33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000" b="1" dirty="0">
              <a:solidFill>
                <a:srgbClr val="FFFF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67547" y="2441574"/>
            <a:ext cx="2614771" cy="3403599"/>
            <a:chOff x="467547" y="2441574"/>
            <a:chExt cx="2614771" cy="3403599"/>
          </a:xfrm>
        </p:grpSpPr>
        <p:grpSp>
          <p:nvGrpSpPr>
            <p:cNvPr id="3" name="Grupo 2"/>
            <p:cNvGrpSpPr/>
            <p:nvPr/>
          </p:nvGrpSpPr>
          <p:grpSpPr>
            <a:xfrm>
              <a:off x="467547" y="2441574"/>
              <a:ext cx="2614771" cy="3403599"/>
              <a:chOff x="467547" y="2441574"/>
              <a:chExt cx="2614771" cy="3403599"/>
            </a:xfrm>
          </p:grpSpPr>
          <p:sp>
            <p:nvSpPr>
              <p:cNvPr id="17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67547" y="2441574"/>
                <a:ext cx="2614771" cy="340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737046" y="3070121"/>
                <a:ext cx="1962746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rPr>
                  <a:t>PESSOAL</a:t>
                </a:r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586770" y="3703637"/>
                <a:ext cx="2350458" cy="43088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1.216.907,83</a:t>
                </a:r>
                <a:endParaRPr lang="pt-BR" altLang="pt-BR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814772" y="4412977"/>
              <a:ext cx="1452972" cy="384721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53,35%</a:t>
              </a:r>
              <a:endPara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4771108"/>
              </p:ext>
            </p:extLst>
          </p:nvPr>
        </p:nvGraphicFramePr>
        <p:xfrm>
          <a:off x="683568" y="1010075"/>
          <a:ext cx="7746923" cy="479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escolacastroalves.cnec.br/wp-content/uploads/sites/132/2015/04/livro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739" y="1340769"/>
            <a:ext cx="406258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07950" y="980803"/>
            <a:ext cx="8893175" cy="2447925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122369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3" y="2669903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FF00"/>
                </a:solidFill>
              </a:rPr>
              <a:t>Despesas </a:t>
            </a:r>
            <a:r>
              <a:rPr lang="pt-BR" altLang="pt-BR" sz="2300" dirty="0" smtClean="0">
                <a:solidFill>
                  <a:srgbClr val="00FF00"/>
                </a:solidFill>
              </a:rPr>
              <a:t>liquidadas</a:t>
            </a:r>
            <a:endParaRPr lang="pt-BR" altLang="pt-BR" sz="2300" dirty="0">
              <a:solidFill>
                <a:srgbClr val="00FF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1006203"/>
            <a:ext cx="395922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Receita arrecadada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950" y="679178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FF00"/>
                </a:solidFill>
              </a:rPr>
              <a:t>Aplicação na </a:t>
            </a:r>
            <a:r>
              <a:rPr lang="pt-BR" altLang="pt-BR" sz="2300" dirty="0" err="1">
                <a:solidFill>
                  <a:srgbClr val="00FF00"/>
                </a:solidFill>
              </a:rPr>
              <a:t>Manut</a:t>
            </a:r>
            <a:r>
              <a:rPr lang="pt-BR" altLang="pt-BR" sz="2300" dirty="0">
                <a:solidFill>
                  <a:srgbClr val="00FF00"/>
                </a:solidFill>
              </a:rPr>
              <a:t>. e </a:t>
            </a:r>
            <a:r>
              <a:rPr lang="pt-BR" altLang="pt-BR" sz="2300" dirty="0" err="1">
                <a:solidFill>
                  <a:srgbClr val="00FF00"/>
                </a:solidFill>
              </a:rPr>
              <a:t>Desenv</a:t>
            </a:r>
            <a:r>
              <a:rPr lang="pt-BR" altLang="pt-BR" sz="2300" dirty="0">
                <a:solidFill>
                  <a:srgbClr val="00FF00"/>
                </a:solidFill>
              </a:rPr>
              <a:t>. do Ensino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3225" y="1269728"/>
            <a:ext cx="23193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337.091,65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40200" y="154119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>
                <a:solidFill>
                  <a:schemeClr val="bg1"/>
                </a:solidFill>
              </a:rPr>
              <a:t>Impostos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45288" y="1584053"/>
            <a:ext cx="23193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226.512,94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88125" y="2031728"/>
            <a:ext cx="2319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300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>
            <a:off x="6254750" y="200632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1º </a:t>
            </a:r>
            <a:r>
              <a:rPr lang="pt-BR" altLang="pt-BR" sz="2300" dirty="0" err="1">
                <a:solidFill>
                  <a:schemeClr val="bg1"/>
                </a:solidFill>
              </a:rPr>
              <a:t>quadr</a:t>
            </a:r>
            <a:r>
              <a:rPr lang="pt-BR" altLang="pt-BR" sz="2300" dirty="0">
                <a:solidFill>
                  <a:schemeClr val="bg1"/>
                </a:solidFill>
              </a:rPr>
              <a:t>./</a:t>
            </a:r>
            <a:r>
              <a:rPr lang="pt-BR" altLang="pt-BR" sz="2300" dirty="0" smtClean="0">
                <a:solidFill>
                  <a:schemeClr val="bg1"/>
                </a:solidFill>
              </a:rPr>
              <a:t>2016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89738" y="267149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FF00"/>
                </a:solidFill>
              </a:rPr>
              <a:t>98.830,90</a:t>
            </a:r>
            <a:endParaRPr lang="pt-BR" altLang="pt-BR" sz="2300" dirty="0">
              <a:solidFill>
                <a:srgbClr val="00FF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4925" y="3544615"/>
            <a:ext cx="6048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>
                <a:solidFill>
                  <a:srgbClr val="FF6600"/>
                </a:solidFill>
              </a:rPr>
              <a:t>Aplicação dos Recursos do FUNDEB</a:t>
            </a:r>
          </a:p>
        </p:txBody>
      </p:sp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136525" y="3890690"/>
            <a:ext cx="8893175" cy="1079500"/>
          </a:xfrm>
          <a:prstGeom prst="rect">
            <a:avLst/>
          </a:prstGeom>
          <a:solidFill>
            <a:srgbClr val="FF66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07950" y="4178028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Despesas </a:t>
            </a:r>
            <a:r>
              <a:rPr lang="pt-BR" altLang="pt-BR" sz="2300" dirty="0" smtClean="0">
                <a:solidFill>
                  <a:schemeClr val="bg1"/>
                </a:solidFill>
              </a:rPr>
              <a:t>liquidadas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7950" y="3917678"/>
            <a:ext cx="3959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Receita arrecadada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300788" y="3819253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119.224,87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804025" y="4193903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83.867,62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22238" y="3042965"/>
            <a:ext cx="48244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FF00"/>
                </a:solidFill>
              </a:rPr>
              <a:t>% aplicado até o </a:t>
            </a:r>
            <a:r>
              <a:rPr lang="pt-BR" altLang="pt-BR" sz="2300" dirty="0" smtClean="0">
                <a:solidFill>
                  <a:srgbClr val="00FF00"/>
                </a:solidFill>
              </a:rPr>
              <a:t>1º </a:t>
            </a:r>
            <a:r>
              <a:rPr lang="pt-BR" altLang="pt-BR" sz="2300" dirty="0" err="1">
                <a:solidFill>
                  <a:srgbClr val="00FF00"/>
                </a:solidFill>
              </a:rPr>
              <a:t>quadr</a:t>
            </a:r>
            <a:r>
              <a:rPr lang="pt-BR" altLang="pt-BR" sz="2300" dirty="0">
                <a:solidFill>
                  <a:srgbClr val="00FF00"/>
                </a:solidFill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278688" y="3044553"/>
            <a:ext cx="17287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17,54%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07963" y="4535215"/>
            <a:ext cx="338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% </a:t>
            </a:r>
            <a:r>
              <a:rPr lang="pt-BR" altLang="pt-BR" sz="2300" dirty="0" smtClean="0">
                <a:solidFill>
                  <a:schemeClr val="bg1"/>
                </a:solidFill>
              </a:rPr>
              <a:t>aplicação </a:t>
            </a:r>
            <a:r>
              <a:rPr lang="pt-BR" altLang="pt-BR" sz="2300" dirty="0">
                <a:solidFill>
                  <a:schemeClr val="bg1"/>
                </a:solidFill>
              </a:rPr>
              <a:t>(100%)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092950" y="4536803"/>
            <a:ext cx="191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70,34%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4925" y="5086078"/>
            <a:ext cx="9432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200" dirty="0">
                <a:solidFill>
                  <a:srgbClr val="00FFCC"/>
                </a:solidFill>
              </a:rPr>
              <a:t>Aplicação do FUNDEB na Remuneração dos Profis. do Magistério</a:t>
            </a:r>
          </a:p>
        </p:txBody>
      </p:sp>
      <p:sp>
        <p:nvSpPr>
          <p:cNvPr id="30" name="Rectangle 102"/>
          <p:cNvSpPr>
            <a:spLocks noChangeArrowheads="1"/>
          </p:cNvSpPr>
          <p:nvPr/>
        </p:nvSpPr>
        <p:spPr bwMode="auto">
          <a:xfrm>
            <a:off x="136525" y="5489303"/>
            <a:ext cx="8893175" cy="1038225"/>
          </a:xfrm>
          <a:prstGeom prst="rect">
            <a:avLst/>
          </a:prstGeom>
          <a:solidFill>
            <a:srgbClr val="3333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7950" y="5748065"/>
            <a:ext cx="3600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Despesas </a:t>
            </a:r>
            <a:r>
              <a:rPr lang="pt-BR" altLang="pt-BR" sz="2300" dirty="0" smtClean="0">
                <a:solidFill>
                  <a:schemeClr val="bg1"/>
                </a:solidFill>
              </a:rPr>
              <a:t>liquidadas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7950" y="5516290"/>
            <a:ext cx="3959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300788" y="5403578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119.224,87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789738" y="576394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83.867,62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65100" y="610525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% aplicado (60%)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235701" y="6106840"/>
            <a:ext cx="1728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70,34%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700338" y="2334940"/>
            <a:ext cx="4392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25% (mínimo constitucional)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804025" y="2350815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140.901,15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9" name="Oval 63"/>
          <p:cNvSpPr>
            <a:spLocks noChangeArrowheads="1"/>
          </p:cNvSpPr>
          <p:nvPr/>
        </p:nvSpPr>
        <p:spPr bwMode="auto">
          <a:xfrm>
            <a:off x="2843213" y="2306365"/>
            <a:ext cx="863600" cy="504825"/>
          </a:xfrm>
          <a:prstGeom prst="ellipse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748463" y="1969790"/>
            <a:ext cx="23193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563.604,89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41" name="Oval 63"/>
          <p:cNvSpPr>
            <a:spLocks noChangeArrowheads="1"/>
          </p:cNvSpPr>
          <p:nvPr/>
        </p:nvSpPr>
        <p:spPr bwMode="auto">
          <a:xfrm>
            <a:off x="2029227" y="4519399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2" name="Oval 63"/>
          <p:cNvSpPr>
            <a:spLocks noChangeArrowheads="1"/>
          </p:cNvSpPr>
          <p:nvPr/>
        </p:nvSpPr>
        <p:spPr bwMode="auto">
          <a:xfrm>
            <a:off x="1785938" y="6070328"/>
            <a:ext cx="1000125" cy="504825"/>
          </a:xfrm>
          <a:prstGeom prst="ellipse">
            <a:avLst/>
          </a:prstGeom>
          <a:noFill/>
          <a:ln w="3810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3563888" y="6453336"/>
            <a:ext cx="222746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44" name="Oval 63"/>
          <p:cNvSpPr>
            <a:spLocks noChangeArrowheads="1"/>
          </p:cNvSpPr>
          <p:nvPr/>
        </p:nvSpPr>
        <p:spPr bwMode="auto">
          <a:xfrm>
            <a:off x="7740650" y="2996928"/>
            <a:ext cx="1266825" cy="504825"/>
          </a:xfrm>
          <a:prstGeom prst="ellipse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FF00"/>
              </a:solidFill>
            </a:endParaRPr>
          </a:p>
        </p:txBody>
      </p:sp>
      <p:sp>
        <p:nvSpPr>
          <p:cNvPr id="45" name="Oval 63"/>
          <p:cNvSpPr>
            <a:spLocks noChangeArrowheads="1"/>
          </p:cNvSpPr>
          <p:nvPr/>
        </p:nvSpPr>
        <p:spPr bwMode="auto">
          <a:xfrm>
            <a:off x="7620000" y="4525690"/>
            <a:ext cx="1441450" cy="481013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6" name="Oval 63"/>
          <p:cNvSpPr>
            <a:spLocks noChangeArrowheads="1"/>
          </p:cNvSpPr>
          <p:nvPr/>
        </p:nvSpPr>
        <p:spPr bwMode="auto">
          <a:xfrm>
            <a:off x="7669213" y="6086203"/>
            <a:ext cx="1223962" cy="504825"/>
          </a:xfrm>
          <a:prstGeom prst="ellipse">
            <a:avLst/>
          </a:prstGeom>
          <a:noFill/>
          <a:ln w="38100" algn="ctr">
            <a:solidFill>
              <a:srgbClr val="00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9" name="Retângulo 48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EDUCAÇÃO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nimBg="1"/>
      <p:bldP spid="17" grpId="0" autoUpdateAnimBg="0"/>
      <p:bldP spid="18" grpId="0" autoUpdateAnimBg="0"/>
      <p:bldP spid="19" grpId="0" autoUpdateAnimBg="0"/>
      <p:bldP spid="20" grpId="0" animBg="1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nimBg="1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 autoUpdateAnimBg="0"/>
      <p:bldP spid="40" grpId="0" autoUpdateAnimBg="0"/>
      <p:bldP spid="41" grpId="0" animBg="1" autoUpdateAnimBg="0"/>
      <p:bldP spid="42" grpId="0" animBg="1" autoUpdateAnimBg="0"/>
      <p:bldP spid="44" grpId="0" animBg="1" autoUpdateAnimBg="0"/>
      <p:bldP spid="45" grpId="0" animBg="1" autoUpdateAnimBg="0"/>
      <p:bldP spid="46" grpId="0" animBg="1" autoUpdateAnimBg="0"/>
      <p:bldP spid="4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http://static.blogdaresenhageral.com.br/wp-content/uploads/2015/08/SA%C3%BAde.jpg?9f13b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992973"/>
            <a:ext cx="4709318" cy="292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1840175"/>
            <a:ext cx="3528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S</a:t>
            </a:r>
            <a:r>
              <a:rPr lang="pt-BR" sz="72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aúde</a:t>
            </a:r>
            <a:endParaRPr lang="pt-BR" sz="72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3347863" y="764704"/>
            <a:ext cx="2207965" cy="6093296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5614428" y="772445"/>
            <a:ext cx="2209961" cy="6085554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141734" y="1806724"/>
            <a:ext cx="8861638" cy="2133274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10" name="Grupo 277"/>
          <p:cNvGrpSpPr>
            <a:grpSpLocks/>
          </p:cNvGrpSpPr>
          <p:nvPr/>
        </p:nvGrpSpPr>
        <p:grpSpPr bwMode="auto">
          <a:xfrm>
            <a:off x="54546" y="764704"/>
            <a:ext cx="9036496" cy="6048671"/>
            <a:chOff x="-91055" y="928564"/>
            <a:chExt cx="9306868" cy="6083208"/>
          </a:xfrm>
        </p:grpSpPr>
        <p:grpSp>
          <p:nvGrpSpPr>
            <p:cNvPr id="12" name="Grupo 355"/>
            <p:cNvGrpSpPr>
              <a:grpSpLocks/>
            </p:cNvGrpSpPr>
            <p:nvPr/>
          </p:nvGrpSpPr>
          <p:grpSpPr bwMode="auto">
            <a:xfrm>
              <a:off x="-36513" y="4286250"/>
              <a:ext cx="9180513" cy="1695450"/>
              <a:chOff x="-36513" y="4286250"/>
              <a:chExt cx="9180513" cy="1695450"/>
            </a:xfrm>
          </p:grpSpPr>
          <p:grpSp>
            <p:nvGrpSpPr>
              <p:cNvPr id="67" name="Grupo 4"/>
              <p:cNvGrpSpPr>
                <a:grpSpLocks/>
              </p:cNvGrpSpPr>
              <p:nvPr/>
            </p:nvGrpSpPr>
            <p:grpSpPr bwMode="auto">
              <a:xfrm>
                <a:off x="-36513" y="4286250"/>
                <a:ext cx="9180513" cy="1695450"/>
                <a:chOff x="-36512" y="4256562"/>
                <a:chExt cx="9180513" cy="1694141"/>
              </a:xfrm>
            </p:grpSpPr>
            <p:grpSp>
              <p:nvGrpSpPr>
                <p:cNvPr id="69" name="Grupo 81"/>
                <p:cNvGrpSpPr>
                  <a:grpSpLocks/>
                </p:cNvGrpSpPr>
                <p:nvPr/>
              </p:nvGrpSpPr>
              <p:grpSpPr bwMode="auto">
                <a:xfrm>
                  <a:off x="-36512" y="4256562"/>
                  <a:ext cx="9180513" cy="1694141"/>
                  <a:chOff x="-36512" y="4183088"/>
                  <a:chExt cx="9180513" cy="1741354"/>
                </a:xfrm>
              </p:grpSpPr>
              <p:sp>
                <p:nvSpPr>
                  <p:cNvPr id="74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-36512" y="4183088"/>
                    <a:ext cx="9180513" cy="1560959"/>
                  </a:xfrm>
                  <a:prstGeom prst="rect">
                    <a:avLst/>
                  </a:prstGeom>
                  <a:solidFill>
                    <a:srgbClr val="FFFF66">
                      <a:alpha val="5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endParaRPr lang="en-US" altLang="pt-BR" sz="25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3698" y="4582570"/>
                    <a:ext cx="1098377" cy="4927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/>
                      <a:t>8,0</a:t>
                    </a:r>
                    <a:endParaRPr lang="pt-BR" altLang="pt-BR" sz="2500" dirty="0"/>
                  </a:p>
                </p:txBody>
              </p:sp>
              <p:sp>
                <p:nvSpPr>
                  <p:cNvPr id="7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413" y="4638675"/>
                    <a:ext cx="26511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altLang="pt-BR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Op. Crédito</a:t>
                    </a:r>
                  </a:p>
                </p:txBody>
              </p:sp>
              <p:sp>
                <p:nvSpPr>
                  <p:cNvPr id="7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413" y="5017989"/>
                    <a:ext cx="26511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altLang="pt-BR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Alienação</a:t>
                    </a:r>
                  </a:p>
                </p:txBody>
              </p:sp>
              <p:sp>
                <p:nvSpPr>
                  <p:cNvPr id="7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1500" y="4623893"/>
                    <a:ext cx="2233613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/>
                      <a:t>7.329,49</a:t>
                    </a:r>
                    <a:endParaRPr lang="pt-BR" altLang="pt-BR" sz="2500" dirty="0"/>
                  </a:p>
                </p:txBody>
              </p:sp>
              <p:sp>
                <p:nvSpPr>
                  <p:cNvPr id="7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4536" y="5004346"/>
                    <a:ext cx="2233612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-</a:t>
                    </a:r>
                    <a:endParaRPr lang="pt-BR" altLang="pt-BR" sz="25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95938" y="5434013"/>
                    <a:ext cx="2233612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endParaRPr lang="pt-BR" altLang="pt-BR" sz="25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7888" y="4616155"/>
                    <a:ext cx="22320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/>
                      <a:t>91.623,48</a:t>
                    </a:r>
                    <a:endParaRPr lang="pt-BR" altLang="pt-BR" sz="2500" dirty="0"/>
                  </a:p>
                </p:txBody>
              </p:sp>
              <p:sp>
                <p:nvSpPr>
                  <p:cNvPr id="8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8992" y="5023904"/>
                    <a:ext cx="22320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/>
                      <a:t>42,48</a:t>
                    </a:r>
                    <a:endParaRPr lang="pt-BR" altLang="pt-BR" sz="2500" dirty="0"/>
                  </a:p>
                </p:txBody>
              </p:sp>
            </p:grpSp>
            <p:sp>
              <p:nvSpPr>
                <p:cNvPr id="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743825" y="5392966"/>
                  <a:ext cx="1252538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7,8</a:t>
                  </a:r>
                  <a:endParaRPr lang="pt-BR" altLang="pt-BR" sz="2500" dirty="0"/>
                </a:p>
              </p:txBody>
            </p:sp>
            <p:sp>
              <p:nvSpPr>
                <p:cNvPr id="7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5288" y="5380957"/>
                  <a:ext cx="2651125" cy="477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Transf. Capital</a:t>
                  </a:r>
                </a:p>
              </p:txBody>
            </p:sp>
            <p:sp>
              <p:nvSpPr>
                <p:cNvPr id="7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40388" y="5364391"/>
                  <a:ext cx="2233612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3.144,00</a:t>
                  </a:r>
                  <a:endParaRPr lang="pt-BR" altLang="pt-BR" sz="2500" dirty="0"/>
                </a:p>
              </p:txBody>
            </p:sp>
            <p:sp>
              <p:nvSpPr>
                <p:cNvPr id="7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44875" y="5380675"/>
                  <a:ext cx="2232025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40.171,76</a:t>
                  </a:r>
                  <a:endParaRPr lang="pt-BR" altLang="pt-BR" sz="2500" dirty="0"/>
                </a:p>
              </p:txBody>
            </p:sp>
          </p:grpSp>
          <p:sp>
            <p:nvSpPr>
              <p:cNvPr id="68" name="Text Box 18"/>
              <p:cNvSpPr txBox="1">
                <a:spLocks noChangeArrowheads="1"/>
              </p:cNvSpPr>
              <p:nvPr/>
            </p:nvSpPr>
            <p:spPr bwMode="auto">
              <a:xfrm>
                <a:off x="7577647" y="5076095"/>
                <a:ext cx="1359500" cy="47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-</a:t>
                </a:r>
                <a:endParaRPr lang="pt-BR" altLang="pt-BR" sz="2500" dirty="0"/>
              </a:p>
            </p:txBody>
          </p:sp>
        </p:grpSp>
        <p:grpSp>
          <p:nvGrpSpPr>
            <p:cNvPr id="14" name="Grupo 71"/>
            <p:cNvGrpSpPr>
              <a:grpSpLocks/>
            </p:cNvGrpSpPr>
            <p:nvPr/>
          </p:nvGrpSpPr>
          <p:grpSpPr bwMode="auto">
            <a:xfrm>
              <a:off x="250825" y="1865405"/>
              <a:ext cx="8763397" cy="2429799"/>
              <a:chOff x="250825" y="1865313"/>
              <a:chExt cx="8763397" cy="2429192"/>
            </a:xfrm>
          </p:grpSpPr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265113" y="1866900"/>
                <a:ext cx="2414587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41" name="Text Box 13"/>
              <p:cNvSpPr txBox="1">
                <a:spLocks noChangeArrowheads="1"/>
              </p:cNvSpPr>
              <p:nvPr/>
            </p:nvSpPr>
            <p:spPr bwMode="auto">
              <a:xfrm>
                <a:off x="265113" y="2239963"/>
                <a:ext cx="26511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2587625"/>
                <a:ext cx="26511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2933700"/>
                <a:ext cx="26511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3317875"/>
                <a:ext cx="325437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3708400"/>
                <a:ext cx="260667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  <p:sp>
            <p:nvSpPr>
              <p:cNvPr id="46" name="Text Box 18"/>
              <p:cNvSpPr txBox="1">
                <a:spLocks noChangeArrowheads="1"/>
              </p:cNvSpPr>
              <p:nvPr/>
            </p:nvSpPr>
            <p:spPr bwMode="auto">
              <a:xfrm>
                <a:off x="5653088" y="1865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222.432,88</a:t>
                </a:r>
                <a:endParaRPr lang="pt-BR" altLang="pt-BR" sz="2500" dirty="0"/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222885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40.492,46</a:t>
                </a:r>
                <a:endParaRPr lang="pt-BR" altLang="pt-BR" sz="2500" dirty="0"/>
              </a:p>
            </p:txBody>
          </p:sp>
          <p:sp>
            <p:nvSpPr>
              <p:cNvPr id="48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258762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17.912,51</a:t>
                </a:r>
                <a:endParaRPr lang="pt-BR" altLang="pt-BR" sz="2500" dirty="0"/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00196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226,46</a:t>
                </a:r>
                <a:endParaRPr lang="pt-BR" altLang="pt-BR" sz="2500" dirty="0"/>
              </a:p>
            </p:txBody>
          </p: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389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521.075,38</a:t>
                </a:r>
                <a:endParaRPr lang="pt-BR" altLang="pt-BR" sz="2500" dirty="0"/>
              </a:p>
            </p:txBody>
          </p:sp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75920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27.857,61</a:t>
                </a:r>
                <a:endParaRPr lang="pt-BR" altLang="pt-BR" sz="2500" dirty="0"/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1865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732.625,23</a:t>
                </a:r>
                <a:endParaRPr lang="pt-BR" altLang="pt-BR" sz="2500" dirty="0"/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222885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149.028,00</a:t>
                </a:r>
                <a:endParaRPr lang="pt-BR" altLang="pt-BR" sz="2500" dirty="0"/>
              </a:p>
            </p:txBody>
          </p:sp>
          <p:sp>
            <p:nvSpPr>
              <p:cNvPr id="54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258762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38.676,27</a:t>
                </a:r>
                <a:endParaRPr lang="pt-BR" altLang="pt-BR" sz="2500" dirty="0"/>
              </a:p>
            </p:txBody>
          </p:sp>
          <p:sp>
            <p:nvSpPr>
              <p:cNvPr id="55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00196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220,01</a:t>
                </a:r>
                <a:endParaRPr lang="pt-BR" altLang="pt-BR" sz="2500" dirty="0"/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389313"/>
                <a:ext cx="2232025" cy="476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1.542.132,37</a:t>
                </a:r>
                <a:endParaRPr lang="pt-BR" altLang="pt-BR" sz="2500" dirty="0"/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75920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73.279,95</a:t>
                </a:r>
                <a:endParaRPr lang="pt-BR" altLang="pt-BR" sz="2500" dirty="0"/>
              </a:p>
            </p:txBody>
          </p:sp>
          <p:grpSp>
            <p:nvGrpSpPr>
              <p:cNvPr id="58" name="Grupo 57"/>
              <p:cNvGrpSpPr>
                <a:grpSpLocks/>
              </p:cNvGrpSpPr>
              <p:nvPr/>
            </p:nvGrpSpPr>
            <p:grpSpPr bwMode="auto">
              <a:xfrm>
                <a:off x="7829550" y="1871125"/>
                <a:ext cx="1184672" cy="2423380"/>
                <a:chOff x="5945252" y="1762748"/>
                <a:chExt cx="3061855" cy="2423808"/>
              </a:xfrm>
            </p:grpSpPr>
            <p:sp>
              <p:nvSpPr>
                <p:cNvPr id="5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97033" y="1762748"/>
                  <a:ext cx="2481857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30,4</a:t>
                  </a:r>
                  <a:endParaRPr lang="pt-BR" altLang="pt-BR" sz="2500" dirty="0"/>
                </a:p>
              </p:txBody>
            </p:sp>
            <p:sp>
              <p:nvSpPr>
                <p:cNvPr id="6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055792" y="2119323"/>
                  <a:ext cx="2862650" cy="4797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27,2</a:t>
                  </a:r>
                  <a:endParaRPr lang="pt-BR" altLang="pt-BR" sz="2500" dirty="0"/>
                </a:p>
              </p:txBody>
            </p:sp>
            <p:sp>
              <p:nvSpPr>
                <p:cNvPr id="6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09958" y="2535238"/>
                  <a:ext cx="2638221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46,3</a:t>
                  </a:r>
                  <a:endParaRPr lang="pt-BR" altLang="pt-BR" sz="2500" dirty="0"/>
                </a:p>
              </p:txBody>
            </p:sp>
            <p:sp>
              <p:nvSpPr>
                <p:cNvPr id="6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945252" y="2949575"/>
                  <a:ext cx="3061855" cy="4797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102,9</a:t>
                  </a:r>
                  <a:endParaRPr lang="pt-BR" altLang="pt-BR" sz="2500" dirty="0"/>
                </a:p>
              </p:txBody>
            </p:sp>
            <p:sp>
              <p:nvSpPr>
                <p:cNvPr id="6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46864" y="3336927"/>
                  <a:ext cx="2232025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33,8</a:t>
                  </a:r>
                  <a:endParaRPr lang="pt-BR" altLang="pt-BR" sz="2500" dirty="0"/>
                </a:p>
              </p:txBody>
            </p:sp>
            <p:sp>
              <p:nvSpPr>
                <p:cNvPr id="6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019162" y="3706813"/>
                  <a:ext cx="2859730" cy="4797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38,0</a:t>
                  </a:r>
                  <a:endParaRPr lang="pt-BR" altLang="pt-BR" sz="2500" dirty="0"/>
                </a:p>
              </p:txBody>
            </p:sp>
          </p:grpSp>
        </p:grp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8158163" y="928564"/>
              <a:ext cx="719136" cy="4318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alt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" name="Grupo 70"/>
            <p:cNvGrpSpPr>
              <a:grpSpLocks/>
            </p:cNvGrpSpPr>
            <p:nvPr/>
          </p:nvGrpSpPr>
          <p:grpSpPr bwMode="auto">
            <a:xfrm>
              <a:off x="25400" y="1444625"/>
              <a:ext cx="9080500" cy="498475"/>
              <a:chOff x="25400" y="1417638"/>
              <a:chExt cx="9080500" cy="498475"/>
            </a:xfrm>
          </p:grpSpPr>
          <p:sp>
            <p:nvSpPr>
              <p:cNvPr id="35" name="Oval 6"/>
              <p:cNvSpPr>
                <a:spLocks noChangeArrowheads="1"/>
              </p:cNvSpPr>
              <p:nvPr/>
            </p:nvSpPr>
            <p:spPr bwMode="auto">
              <a:xfrm>
                <a:off x="25400" y="1417638"/>
                <a:ext cx="9080500" cy="46037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CORRENTES</a:t>
                </a:r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5670550" y="143827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829.907,30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Text Box 18"/>
              <p:cNvSpPr txBox="1">
                <a:spLocks noChangeArrowheads="1"/>
              </p:cNvSpPr>
              <p:nvPr/>
            </p:nvSpPr>
            <p:spPr bwMode="auto">
              <a:xfrm>
                <a:off x="3436938" y="1438275"/>
                <a:ext cx="2232025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2.535.961,84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8045623" y="1431924"/>
                <a:ext cx="918990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32,7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" name="Grupo 83"/>
            <p:cNvGrpSpPr>
              <a:grpSpLocks/>
            </p:cNvGrpSpPr>
            <p:nvPr/>
          </p:nvGrpSpPr>
          <p:grpSpPr bwMode="auto">
            <a:xfrm>
              <a:off x="30163" y="5917970"/>
              <a:ext cx="9113837" cy="514582"/>
              <a:chOff x="30163" y="5862408"/>
              <a:chExt cx="9113837" cy="514582"/>
            </a:xfrm>
          </p:grpSpPr>
          <p:grpSp>
            <p:nvGrpSpPr>
              <p:cNvPr id="30" name="Grupo 85"/>
              <p:cNvGrpSpPr>
                <a:grpSpLocks/>
              </p:cNvGrpSpPr>
              <p:nvPr/>
            </p:nvGrpSpPr>
            <p:grpSpPr bwMode="auto">
              <a:xfrm>
                <a:off x="30163" y="5862408"/>
                <a:ext cx="9113837" cy="514582"/>
                <a:chOff x="179388" y="5786323"/>
                <a:chExt cx="8713787" cy="514241"/>
              </a:xfrm>
            </p:grpSpPr>
            <p:sp>
              <p:nvSpPr>
                <p:cNvPr id="32" name="Oval 6"/>
                <p:cNvSpPr>
                  <a:spLocks noChangeArrowheads="1"/>
                </p:cNvSpPr>
                <p:nvPr/>
              </p:nvSpPr>
              <p:spPr bwMode="auto">
                <a:xfrm>
                  <a:off x="179388" y="5793834"/>
                  <a:ext cx="8713787" cy="430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>
                    <a:alpha val="27843"/>
                  </a:srgbClr>
                </a:solid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pt-BR" sz="2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INTRA-ORÇAMENT.</a:t>
                  </a:r>
                </a:p>
              </p:txBody>
            </p:sp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469090" y="5786323"/>
                  <a:ext cx="2233612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24.043,30</a:t>
                  </a:r>
                  <a:endPara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1263" y="5822726"/>
                  <a:ext cx="2232025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90.767,96</a:t>
                  </a:r>
                  <a:endPara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auto">
              <a:xfrm>
                <a:off x="7891379" y="5877272"/>
                <a:ext cx="1119930" cy="47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26,5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-31993" y="931073"/>
              <a:ext cx="2372767" cy="40239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R$ mil correntes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9" name="Grupo 82"/>
            <p:cNvGrpSpPr>
              <a:grpSpLocks/>
            </p:cNvGrpSpPr>
            <p:nvPr/>
          </p:nvGrpSpPr>
          <p:grpSpPr bwMode="auto">
            <a:xfrm>
              <a:off x="3151188" y="6483135"/>
              <a:ext cx="5813425" cy="528637"/>
              <a:chOff x="3151139" y="6446568"/>
              <a:chExt cx="5813349" cy="528892"/>
            </a:xfrm>
          </p:grpSpPr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151139" y="6446568"/>
                <a:ext cx="2522753" cy="47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2.758.567,51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6044724" y="6486510"/>
                <a:ext cx="1839535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864.514,09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8100905" y="6477813"/>
                <a:ext cx="863583" cy="47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31,3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-91055" y="6504839"/>
              <a:ext cx="9306868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1" name="Grupo 75"/>
            <p:cNvGrpSpPr>
              <a:grpSpLocks/>
            </p:cNvGrpSpPr>
            <p:nvPr/>
          </p:nvGrpSpPr>
          <p:grpSpPr bwMode="auto">
            <a:xfrm>
              <a:off x="11113" y="4221163"/>
              <a:ext cx="9094787" cy="495300"/>
              <a:chOff x="11113" y="4199364"/>
              <a:chExt cx="9094787" cy="495300"/>
            </a:xfrm>
          </p:grpSpPr>
          <p:grpSp>
            <p:nvGrpSpPr>
              <p:cNvPr id="22" name="Grupo 73"/>
              <p:cNvGrpSpPr>
                <a:grpSpLocks/>
              </p:cNvGrpSpPr>
              <p:nvPr/>
            </p:nvGrpSpPr>
            <p:grpSpPr bwMode="auto">
              <a:xfrm>
                <a:off x="11113" y="4199364"/>
                <a:ext cx="9094787" cy="495300"/>
                <a:chOff x="11113" y="4210040"/>
                <a:chExt cx="9094787" cy="495300"/>
              </a:xfrm>
            </p:grpSpPr>
            <p:sp>
              <p:nvSpPr>
                <p:cNvPr id="24" name="Oval 6"/>
                <p:cNvSpPr>
                  <a:spLocks noChangeArrowheads="1"/>
                </p:cNvSpPr>
                <p:nvPr/>
              </p:nvSpPr>
              <p:spPr bwMode="auto">
                <a:xfrm>
                  <a:off x="11113" y="4210040"/>
                  <a:ext cx="9094787" cy="430212"/>
                </a:xfrm>
                <a:prstGeom prst="roundRect">
                  <a:avLst>
                    <a:gd name="adj" fmla="val 16667"/>
                  </a:avLst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pt-BR" sz="25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CAPITAL</a:t>
                  </a:r>
                </a:p>
              </p:txBody>
            </p:sp>
            <p:sp>
              <p:nvSpPr>
                <p:cNvPr id="2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79987" y="4227502"/>
                  <a:ext cx="2331274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10.473,49</a:t>
                  </a:r>
                  <a:endPara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2380" y="4227502"/>
                  <a:ext cx="2329618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131.837,72</a:t>
                  </a:r>
                  <a:endPara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8100392" y="4205848"/>
                <a:ext cx="863600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7,9</a:t>
                </a: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6" name="Oval 6"/>
          <p:cNvSpPr>
            <a:spLocks noChangeArrowheads="1"/>
          </p:cNvSpPr>
          <p:nvPr/>
        </p:nvSpPr>
        <p:spPr bwMode="auto">
          <a:xfrm>
            <a:off x="5660043" y="786514"/>
            <a:ext cx="2254731" cy="38079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/16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6"/>
          <p:cNvSpPr>
            <a:spLocks noChangeArrowheads="1"/>
          </p:cNvSpPr>
          <p:nvPr/>
        </p:nvSpPr>
        <p:spPr bwMode="auto">
          <a:xfrm>
            <a:off x="3368818" y="771817"/>
            <a:ext cx="2149045" cy="39549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 16. Atualizada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2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3333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20650" y="2028825"/>
            <a:ext cx="8893175" cy="2552700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</a:rPr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3" y="4870450"/>
            <a:ext cx="3600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liquidadas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rgbClr val="00FF00"/>
                </a:solidFill>
              </a:rPr>
              <a:t>Receita arrecadada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</a:rPr>
              <a:t>337.091,65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</a:rPr>
              <a:t>Impostos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</a:rPr>
              <a:t>226.512,94</a:t>
            </a:r>
            <a:endParaRPr lang="pt-BR" altLang="pt-BR" sz="2800" dirty="0">
              <a:solidFill>
                <a:schemeClr val="bg1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</a:rPr>
              <a:t>563.604,59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 smtClean="0">
                <a:solidFill>
                  <a:schemeClr val="bg1"/>
                </a:solidFill>
              </a:rPr>
              <a:t>1º </a:t>
            </a:r>
            <a:r>
              <a:rPr lang="pt-BR" altLang="pt-BR" sz="2600" dirty="0" err="1">
                <a:solidFill>
                  <a:schemeClr val="bg1"/>
                </a:solidFill>
              </a:rPr>
              <a:t>quadr</a:t>
            </a:r>
            <a:r>
              <a:rPr lang="pt-BR" altLang="pt-BR" sz="2600" dirty="0">
                <a:solidFill>
                  <a:schemeClr val="bg1"/>
                </a:solidFill>
              </a:rPr>
              <a:t>./</a:t>
            </a:r>
            <a:r>
              <a:rPr lang="pt-BR" altLang="pt-BR" sz="2600" dirty="0" smtClean="0">
                <a:solidFill>
                  <a:schemeClr val="bg1"/>
                </a:solidFill>
              </a:rPr>
              <a:t>2016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 smtClean="0">
                <a:solidFill>
                  <a:schemeClr val="bg1"/>
                </a:solidFill>
              </a:rPr>
              <a:t>110.202,64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>
                <a:solidFill>
                  <a:schemeClr val="bg1"/>
                </a:solidFill>
              </a:rPr>
              <a:t>% aplicado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 smtClean="0">
                <a:solidFill>
                  <a:schemeClr val="bg1"/>
                </a:solidFill>
              </a:rPr>
              <a:t>19,55%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FFFF00"/>
                </a:solidFill>
              </a:rPr>
              <a:t>15% (mínimo constitucional)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FFFF00"/>
                </a:solidFill>
              </a:rPr>
              <a:t>84.540,69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rgbClr val="FF6600"/>
              </a:solidFill>
            </a:endParaRP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494588" y="5445125"/>
            <a:ext cx="1577975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56970" y="476250"/>
            <a:ext cx="222746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SAÚDE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nimBg="1" autoUpdateAnimBg="0"/>
      <p:bldP spid="22" grpId="0" animBg="1" autoUpdateAnimBg="0"/>
      <p:bldP spid="24" grpId="0" animBg="1"/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1547664" y="2681625"/>
            <a:ext cx="6048672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Obrigado!</a:t>
            </a:r>
            <a:endParaRPr lang="pt-BR" sz="8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443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dirty="0">
                <a:solidFill>
                  <a:srgbClr val="00FFCC"/>
                </a:solidFill>
                <a:latin typeface="Times New Roman" pitchFamily="18" charset="0"/>
              </a:rPr>
              <a:t>http://www.semfaz.saoluis.ma.gov.br</a:t>
            </a:r>
          </a:p>
        </p:txBody>
      </p:sp>
      <p:pic>
        <p:nvPicPr>
          <p:cNvPr id="6" name="Picture 4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52371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510" y="2231121"/>
            <a:ext cx="2143362" cy="2393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070" y="105669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RECEITAS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4785">
            <a:off x="-670552" y="386388"/>
            <a:ext cx="7644341" cy="429994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2499">
            <a:off x="2081819" y="2661285"/>
            <a:ext cx="7644341" cy="42999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6446">
            <a:off x="-425942" y="3960914"/>
            <a:ext cx="7644341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0"/>
            <a:ext cx="12169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4249</TotalTime>
  <Words>1484</Words>
  <Application>Microsoft Office PowerPoint</Application>
  <PresentationFormat>Apresentação na tela (4:3)</PresentationFormat>
  <Paragraphs>691</Paragraphs>
  <Slides>62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9" baseType="lpstr">
      <vt:lpstr>Algerian</vt:lpstr>
      <vt:lpstr>Arial</vt:lpstr>
      <vt:lpstr>Arial Black</vt:lpstr>
      <vt:lpstr>Calibri</vt:lpstr>
      <vt:lpstr>Tahoma</vt:lpstr>
      <vt:lpstr>Times New Roman</vt:lpstr>
      <vt:lpstr>Brilho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Rogerio Rodrigues</cp:lastModifiedBy>
  <cp:revision>697</cp:revision>
  <cp:lastPrinted>2016-05-19T19:39:07Z</cp:lastPrinted>
  <dcterms:created xsi:type="dcterms:W3CDTF">2016-02-15T18:31:26Z</dcterms:created>
  <dcterms:modified xsi:type="dcterms:W3CDTF">2019-01-24T17:53:50Z</dcterms:modified>
</cp:coreProperties>
</file>