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330" r:id="rId5"/>
    <p:sldId id="361" r:id="rId6"/>
    <p:sldId id="294" r:id="rId7"/>
    <p:sldId id="269" r:id="rId8"/>
    <p:sldId id="370" r:id="rId9"/>
    <p:sldId id="369" r:id="rId10"/>
    <p:sldId id="368" r:id="rId11"/>
    <p:sldId id="259" r:id="rId12"/>
    <p:sldId id="260" r:id="rId13"/>
    <p:sldId id="261" r:id="rId14"/>
    <p:sldId id="358" r:id="rId15"/>
    <p:sldId id="262" r:id="rId16"/>
    <p:sldId id="337" r:id="rId17"/>
    <p:sldId id="296" r:id="rId18"/>
    <p:sldId id="316" r:id="rId19"/>
    <p:sldId id="299" r:id="rId20"/>
    <p:sldId id="317" r:id="rId21"/>
    <p:sldId id="304" r:id="rId22"/>
    <p:sldId id="362" r:id="rId23"/>
    <p:sldId id="363" r:id="rId24"/>
    <p:sldId id="264" r:id="rId25"/>
    <p:sldId id="265" r:id="rId26"/>
    <p:sldId id="266" r:id="rId27"/>
    <p:sldId id="357" r:id="rId28"/>
    <p:sldId id="307" r:id="rId29"/>
    <p:sldId id="309" r:id="rId30"/>
    <p:sldId id="310" r:id="rId31"/>
    <p:sldId id="341" r:id="rId32"/>
    <p:sldId id="359" r:id="rId33"/>
    <p:sldId id="364" r:id="rId34"/>
    <p:sldId id="319" r:id="rId35"/>
    <p:sldId id="365" r:id="rId36"/>
    <p:sldId id="328" r:id="rId37"/>
    <p:sldId id="360" r:id="rId38"/>
    <p:sldId id="342" r:id="rId39"/>
    <p:sldId id="275" r:id="rId40"/>
    <p:sldId id="343" r:id="rId41"/>
    <p:sldId id="277" r:id="rId42"/>
    <p:sldId id="280" r:id="rId43"/>
    <p:sldId id="344" r:id="rId44"/>
    <p:sldId id="278" r:id="rId45"/>
    <p:sldId id="281" r:id="rId46"/>
    <p:sldId id="282" r:id="rId47"/>
    <p:sldId id="366" r:id="rId48"/>
    <p:sldId id="283" r:id="rId49"/>
    <p:sldId id="284" r:id="rId50"/>
    <p:sldId id="367" r:id="rId51"/>
    <p:sldId id="287" r:id="rId52"/>
    <p:sldId id="288" r:id="rId53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33"/>
    <a:srgbClr val="FFFF00"/>
    <a:srgbClr val="66FFFF"/>
    <a:srgbClr val="FF9933"/>
    <a:srgbClr val="00CC00"/>
    <a:srgbClr val="FF9900"/>
    <a:srgbClr val="00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5" autoAdjust="0"/>
    <p:restoredTop sz="94951" autoAdjust="0"/>
  </p:normalViewPr>
  <p:slideViewPr>
    <p:cSldViewPr>
      <p:cViewPr>
        <p:scale>
          <a:sx n="40" d="100"/>
          <a:sy n="40" d="100"/>
        </p:scale>
        <p:origin x="-190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4737230" y="14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E</a:t>
          </a:r>
          <a:endParaRPr lang="pt-BR" sz="4400" b="1" kern="1200" dirty="0"/>
        </a:p>
      </dsp:txBody>
      <dsp:txXfrm>
        <a:off x="4791602" y="54386"/>
        <a:ext cx="1604808" cy="1005065"/>
      </dsp:txXfrm>
    </dsp:sp>
    <dsp:sp modelId="{048BC6AC-A367-45C4-90AB-AF5F7BFB8DDD}">
      <dsp:nvSpPr>
        <dsp:cNvPr id="0" name=""/>
        <dsp:cNvSpPr/>
      </dsp:nvSpPr>
      <dsp:spPr>
        <a:xfrm>
          <a:off x="3524136" y="-2434064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2388356" y="3593617"/>
              </a:moveTo>
              <a:arcTo wR="1838825" hR="1838825" stAng="4356692" swAng="775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4809242" y="1243575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DU</a:t>
          </a:r>
          <a:endParaRPr lang="pt-BR" sz="4400" b="1" kern="1200" dirty="0"/>
        </a:p>
      </dsp:txBody>
      <dsp:txXfrm>
        <a:off x="4863614" y="1297947"/>
        <a:ext cx="1604808" cy="1005065"/>
      </dsp:txXfrm>
    </dsp:sp>
    <dsp:sp modelId="{A2EDF939-66CF-4AE9-B5CA-26DF60129706}">
      <dsp:nvSpPr>
        <dsp:cNvPr id="0" name=""/>
        <dsp:cNvSpPr/>
      </dsp:nvSpPr>
      <dsp:spPr>
        <a:xfrm>
          <a:off x="2349600" y="1469243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3426492" y="911143"/>
              </a:moveTo>
              <a:arcTo wR="1838825" hR="1838825" stAng="19782122" swAng="1501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4866598" y="2474338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CA</a:t>
          </a:r>
          <a:endParaRPr lang="pt-BR" sz="4400" b="1" kern="1200" dirty="0"/>
        </a:p>
      </dsp:txBody>
      <dsp:txXfrm>
        <a:off x="4920970" y="2528710"/>
        <a:ext cx="1604808" cy="1005065"/>
      </dsp:txXfrm>
    </dsp:sp>
    <dsp:sp modelId="{EEF8BFAD-1859-4EB2-B72F-60E939AE90B1}">
      <dsp:nvSpPr>
        <dsp:cNvPr id="0" name=""/>
        <dsp:cNvSpPr/>
      </dsp:nvSpPr>
      <dsp:spPr>
        <a:xfrm>
          <a:off x="3715061" y="3583602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1854878" y="70"/>
              </a:moveTo>
              <a:arcTo wR="1838825" hR="1838825" stAng="16230013" swAng="824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4866610" y="3681379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ÇÃO</a:t>
          </a:r>
          <a:endParaRPr lang="pt-BR" sz="4400" b="1" kern="1200" dirty="0"/>
        </a:p>
      </dsp:txBody>
      <dsp:txXfrm>
        <a:off x="4920982" y="3735751"/>
        <a:ext cx="1604808" cy="1005065"/>
      </dsp:txXfrm>
    </dsp:sp>
    <dsp:sp modelId="{1B272795-5CE6-4074-BAA8-000F27185D56}">
      <dsp:nvSpPr>
        <dsp:cNvPr id="0" name=""/>
        <dsp:cNvSpPr/>
      </dsp:nvSpPr>
      <dsp:spPr>
        <a:xfrm>
          <a:off x="2436879" y="29226"/>
          <a:ext cx="4767420" cy="4767420"/>
        </a:xfrm>
        <a:custGeom>
          <a:avLst/>
          <a:gdLst/>
          <a:ahLst/>
          <a:cxnLst/>
          <a:rect l="0" t="0" r="0" b="0"/>
          <a:pathLst>
            <a:path>
              <a:moveTo>
                <a:pt x="1532796" y="4610371"/>
              </a:moveTo>
              <a:arcTo wR="2383710" hR="2383710" stAng="6654856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6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8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2060">
                <a:lumMod val="10000"/>
              </a:srgbClr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br/url?sa=i&amp;rct=j&amp;q=&amp;esrc=s&amp;frm=1&amp;source=images&amp;cd=&amp;cad=rja&amp;uact=8&amp;ved=0CAcQjRxqFQoTCMnG0u2_nMgCFYOFkAodpowApA&amp;url=http://www.blogdaresenhageral.com.br/tag/saude/&amp;psig=AFQjCNFhyW5LK5likmMlPIKi6SNfUlxB0w&amp;ust=1443624722046953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8190" y="15567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755576" y="4005064"/>
            <a:ext cx="7632848" cy="2853089"/>
          </a:xfrm>
          <a:prstGeom prst="rect">
            <a:avLst/>
          </a:prstGeom>
          <a:solidFill>
            <a:schemeClr val="tx2">
              <a:lumMod val="75000"/>
              <a:alpha val="29000"/>
            </a:schemeClr>
          </a:solidFill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500" spc="50" dirty="0" smtClean="0">
                <a:ln w="11430"/>
                <a:solidFill>
                  <a:srgbClr val="FFFF00"/>
                </a:solidFill>
                <a:latin typeface="Arial" charset="0"/>
              </a:rPr>
              <a:t>Audiência Pública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500" spc="50" dirty="0" smtClean="0">
                <a:ln w="11430"/>
                <a:solidFill>
                  <a:srgbClr val="FFFF00"/>
                </a:solidFill>
                <a:latin typeface="Arial" charset="0"/>
              </a:rPr>
              <a:t>GESTÃO FISCAL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500" spc="50" dirty="0" smtClean="0">
                <a:ln w="11430"/>
                <a:solidFill>
                  <a:schemeClr val="bg1"/>
                </a:solidFill>
                <a:latin typeface="Arial" charset="0"/>
              </a:rPr>
              <a:t>3º </a:t>
            </a:r>
            <a:r>
              <a:rPr lang="pt-BR" altLang="pt-BR" sz="3500" spc="50" dirty="0">
                <a:ln w="11430"/>
                <a:solidFill>
                  <a:schemeClr val="bg1"/>
                </a:solidFill>
                <a:latin typeface="Arial" charset="0"/>
              </a:rPr>
              <a:t>Quadrimestre - </a:t>
            </a:r>
            <a:r>
              <a:rPr lang="pt-BR" altLang="pt-BR" sz="3500" spc="50" dirty="0" smtClean="0">
                <a:ln w="11430"/>
                <a:solidFill>
                  <a:schemeClr val="bg1"/>
                </a:solidFill>
                <a:latin typeface="Arial" charset="0"/>
              </a:rPr>
              <a:t>2016 </a:t>
            </a:r>
            <a:endParaRPr lang="pt-BR" altLang="pt-BR" sz="3500" spc="50" dirty="0">
              <a:ln w="11430"/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endParaRPr lang="pt-BR" altLang="pt-BR" sz="1200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000" spc="50" dirty="0" smtClean="0">
                <a:ln w="11430"/>
                <a:solidFill>
                  <a:srgbClr val="FF0000"/>
                </a:solidFill>
                <a:latin typeface="Arial" charset="0"/>
              </a:rPr>
              <a:t>28/02/2017</a:t>
            </a:r>
            <a:endParaRPr lang="pt-BR" altLang="pt-BR" sz="3000" spc="50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23424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16780"/>
            <a:ext cx="943916" cy="105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5536" y="476672"/>
            <a:ext cx="3240360" cy="163222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  <a:alpha val="29000"/>
            </a:schemeClr>
          </a:solidFill>
          <a:ln w="76200">
            <a:solidFill>
              <a:srgbClr val="FFFF00"/>
            </a:solidFill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RECEITAS</a:t>
            </a:r>
            <a:endParaRPr lang="pt-BR" sz="2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63888" y="40466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COM VALORES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ATUALIZADOS MONETARIAMENTE</a:t>
            </a:r>
          </a:p>
          <a:p>
            <a:pPr algn="ctr"/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9249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de </a:t>
            </a:r>
            <a:r>
              <a:rPr lang="pt-BR" sz="3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</a:t>
            </a:r>
            <a:r>
              <a:rPr lang="pt-BR" sz="3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/14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preços de </a:t>
            </a:r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dez/16</a:t>
            </a:r>
          </a:p>
          <a:p>
            <a:pPr algn="ctr"/>
            <a:r>
              <a:rPr lang="pt-BR" sz="3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de </a:t>
            </a:r>
            <a:r>
              <a:rPr lang="pt-BR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/15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preços de </a:t>
            </a:r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dez/16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de </a:t>
            </a:r>
            <a:r>
              <a:rPr lang="pt-BR" sz="30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</a:t>
            </a:r>
            <a:r>
              <a:rPr lang="pt-BR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/16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preços de </a:t>
            </a:r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dez/16</a:t>
            </a:r>
          </a:p>
          <a:p>
            <a:pPr algn="ctr"/>
            <a:r>
              <a:rPr lang="pt-BR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ctr"/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(mesma base para comparação)</a:t>
            </a: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CONSTANTES</a:t>
            </a:r>
          </a:p>
          <a:p>
            <a:pPr algn="ctr"/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36" y="4173929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054948" y="764704"/>
            <a:ext cx="2376265" cy="445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Dívida</a:t>
            </a:r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Ativa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6877" y="1772816"/>
            <a:ext cx="361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Juros</a:t>
            </a:r>
            <a:r>
              <a:rPr lang="pt-BR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pt-B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 </a:t>
            </a:r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multas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93905" y="2611676"/>
            <a:ext cx="1800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ISSQN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0773" y="1125086"/>
            <a:ext cx="143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kern="1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ITBI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33422" y="263865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IPTU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4941307" y="1285214"/>
            <a:ext cx="1167937" cy="487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Taxas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900008" y="4525424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RECEITAS PRÓPRIAS</a:t>
            </a:r>
            <a:endParaRPr lang="pt-BR" sz="5000" kern="10" dirty="0">
              <a:ln w="1270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8662"/>
            <a:ext cx="6912768" cy="57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22360" y="331982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R$ 1,52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2735"/>
            <a:ext cx="7272808" cy="58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19286" y="486916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- R$ 52,09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-10 %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47864" y="1085974"/>
            <a:ext cx="5688632" cy="2862322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Retido</a:t>
            </a:r>
          </a:p>
          <a:p>
            <a:endParaRPr lang="pt-B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nos contratos com grandes construtoras:</a:t>
            </a:r>
          </a:p>
          <a:p>
            <a:pPr marL="914400" lvl="1" indent="-457200">
              <a:buFontTx/>
              <a:buChar char="-"/>
            </a:pPr>
            <a:r>
              <a:rPr lang="pt-BR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</a:t>
            </a:r>
          </a:p>
          <a:p>
            <a:pPr marL="914400" lvl="1" indent="-457200">
              <a:buFontTx/>
              <a:buChar char="-"/>
            </a:pPr>
            <a:r>
              <a:rPr lang="pt-BR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PETROBRÁS</a:t>
            </a:r>
          </a:p>
          <a:p>
            <a:pPr marL="914400" lvl="1" indent="-457200">
              <a:buFontTx/>
              <a:buChar char="-"/>
            </a:pPr>
            <a:r>
              <a:rPr lang="pt-BR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3951054"/>
            <a:ext cx="8784976" cy="2862322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Simples Nacional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Malhas da Fiscalização Inteligente;</a:t>
            </a:r>
          </a:p>
          <a:p>
            <a:endParaRPr lang="pt-BR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Cruzamento de informações com a Rec. Federal.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95822"/>
            <a:ext cx="3096343" cy="290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1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7344816" cy="576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300192" y="414908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- R$ 7,45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- 22 %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07904" y="1498714"/>
            <a:ext cx="5247179" cy="5170646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em execução</a:t>
            </a:r>
          </a:p>
          <a:p>
            <a:pPr algn="r"/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Cadastro de Avaliação de Imóveis;</a:t>
            </a:r>
          </a:p>
          <a:p>
            <a:endParaRPr lang="pt-BR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 de Ofício (imóveis já comercializados e não regularizados);</a:t>
            </a:r>
          </a:p>
          <a:p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Certidão Negativa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" y="1052736"/>
            <a:ext cx="35591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2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5" name="Texto Explicativo 1 4"/>
          <p:cNvSpPr/>
          <p:nvPr/>
        </p:nvSpPr>
        <p:spPr>
          <a:xfrm>
            <a:off x="251977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Lic. e </a:t>
            </a:r>
            <a:r>
              <a:rPr lang="pt-BR" sz="2800" b="1" dirty="0" err="1" smtClean="0">
                <a:solidFill>
                  <a:schemeClr val="tx1"/>
                </a:solidFill>
              </a:rPr>
              <a:t>Autoriz</a:t>
            </a:r>
            <a:r>
              <a:rPr lang="pt-BR" sz="2800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2221954"/>
            <a:ext cx="3243808" cy="296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" y="1137933"/>
            <a:ext cx="6975277" cy="560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300192" y="4653136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R$ 1,22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7 %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7056784" cy="578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134328" y="4797152"/>
            <a:ext cx="29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- R$ 0,61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 - 14 %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4725144"/>
            <a:ext cx="7632848" cy="10466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spc="50" dirty="0" err="1" smtClean="0">
                <a:ln w="11430"/>
                <a:solidFill>
                  <a:schemeClr val="bg1"/>
                </a:solidFill>
                <a:latin typeface="Arial" charset="0"/>
              </a:rPr>
              <a:t>Delcio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latin typeface="Arial" charset="0"/>
              </a:rPr>
              <a:t> Rodrigues</a:t>
            </a:r>
            <a:endParaRPr lang="pt-BR" altLang="pt-BR" sz="2800" spc="50" dirty="0">
              <a:ln w="11430"/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latin typeface="Arial" charset="0"/>
              </a:rPr>
              <a:t>SECRETÁRIO – SEMFAZ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1085"/>
            <a:ext cx="7416825" cy="55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 Explicativo 1 6"/>
          <p:cNvSpPr/>
          <p:nvPr/>
        </p:nvSpPr>
        <p:spPr>
          <a:xfrm>
            <a:off x="1331640" y="1844824"/>
            <a:ext cx="5688632" cy="4536504"/>
          </a:xfrm>
          <a:prstGeom prst="borderCallout1">
            <a:avLst>
              <a:gd name="adj1" fmla="val 18750"/>
              <a:gd name="adj2" fmla="val -8333"/>
              <a:gd name="adj3" fmla="val -9262"/>
              <a:gd name="adj4" fmla="val -330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sz="2800" b="1" dirty="0" err="1" smtClean="0">
                <a:solidFill>
                  <a:schemeClr val="tx1"/>
                </a:solidFill>
              </a:rPr>
              <a:t>Dív</a:t>
            </a:r>
            <a:r>
              <a:rPr lang="pt-BR" sz="2800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715811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0192" y="486916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R$ 17,12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73448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0192" y="486916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R$ 4,64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7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3311"/>
            <a:ext cx="7200800" cy="562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0192" y="486916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16/15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R$ 1,15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3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838325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73929"/>
            <a:ext cx="5602676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etângulo 18"/>
          <p:cNvSpPr/>
          <p:nvPr/>
        </p:nvSpPr>
        <p:spPr>
          <a:xfrm>
            <a:off x="2987824" y="4525424"/>
            <a:ext cx="5770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</a:t>
            </a:r>
          </a:p>
          <a:p>
            <a:pPr algn="ctr"/>
            <a:r>
              <a:rPr lang="pt-BR" sz="50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TRANSFERIDOS</a:t>
            </a:r>
          </a:p>
        </p:txBody>
      </p:sp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539552" y="260648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União 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2517409" y="980728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Estado 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95536" y="1690176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Fundeb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380838" y="3212976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Convênios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2798467" y="2422714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Op. Crédito</a:t>
            </a:r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-128778" y="3284984"/>
            <a:ext cx="13164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FEP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CFEM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FNDE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FNAS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ICMS-DESON</a:t>
            </a:r>
          </a:p>
          <a:p>
            <a:pPr algn="ctr"/>
            <a:r>
              <a:rPr lang="pt-BR" altLang="pt-BR" sz="2400" dirty="0" smtClean="0"/>
              <a:t>FEX</a:t>
            </a:r>
            <a:endParaRPr lang="pt-BR" alt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84168" y="2650739"/>
            <a:ext cx="3024336" cy="236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 UNIÃO:</a:t>
            </a:r>
          </a:p>
          <a:p>
            <a:pPr algn="r"/>
            <a:endParaRPr lang="pt-BR" sz="2500" b="1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 764,96 mi </a:t>
            </a:r>
            <a:r>
              <a:rPr lang="pt-BR" sz="2500" b="1" u="sng" dirty="0" smtClean="0">
                <a:solidFill>
                  <a:srgbClr val="0033CC"/>
                </a:solidFill>
              </a:rPr>
              <a:t>2016      794,00 mi</a:t>
            </a:r>
            <a:r>
              <a:rPr lang="pt-BR" sz="2500" b="1" dirty="0" smtClean="0">
                <a:solidFill>
                  <a:srgbClr val="0033CC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</a:t>
            </a:r>
            <a:r>
              <a:rPr lang="pt-BR" sz="2500" b="1" dirty="0">
                <a:solidFill>
                  <a:srgbClr val="0033CC"/>
                </a:solidFill>
              </a:rPr>
              <a:t> </a:t>
            </a:r>
            <a:r>
              <a:rPr lang="pt-BR" sz="2500" b="1" dirty="0" smtClean="0">
                <a:solidFill>
                  <a:srgbClr val="0033CC"/>
                </a:solidFill>
              </a:rPr>
              <a:t>  30,04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7 %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4" y="1052736"/>
            <a:ext cx="59766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" y="980728"/>
            <a:ext cx="645274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238" y="4802376"/>
            <a:ext cx="13164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/>
              <a:t>CIDE</a:t>
            </a:r>
            <a:endParaRPr lang="pt-BR" altLang="pt-BR" sz="2000" dirty="0"/>
          </a:p>
          <a:p>
            <a:pPr algn="ctr"/>
            <a:r>
              <a:rPr lang="pt-BR" altLang="pt-BR" sz="2000" dirty="0" smtClean="0"/>
              <a:t>IPI-EXP</a:t>
            </a:r>
            <a:endParaRPr lang="pt-BR" altLang="pt-BR" sz="2000" dirty="0"/>
          </a:p>
          <a:p>
            <a:pPr algn="ctr"/>
            <a:r>
              <a:rPr lang="pt-BR" altLang="pt-BR" sz="2000" dirty="0" smtClean="0"/>
              <a:t>Ass. Social</a:t>
            </a:r>
            <a:endParaRPr lang="pt-BR" altLang="pt-BR" sz="2000" dirty="0"/>
          </a:p>
          <a:p>
            <a:pPr algn="ctr"/>
            <a:r>
              <a:rPr lang="pt-BR" altLang="pt-BR" sz="2000" dirty="0" smtClean="0"/>
              <a:t>Ass. Saúde</a:t>
            </a:r>
            <a:endParaRPr lang="pt-BR" alt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4168" y="2420888"/>
            <a:ext cx="3024336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 ESTADO</a:t>
            </a:r>
          </a:p>
          <a:p>
            <a:pPr algn="r"/>
            <a:endParaRPr lang="pt-BR" sz="2500" b="1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 438,48 mi </a:t>
            </a: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    447,71 mi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 </a:t>
            </a:r>
            <a:r>
              <a:rPr lang="pt-BR" sz="2500" b="1" dirty="0">
                <a:solidFill>
                  <a:srgbClr val="0033CC"/>
                </a:solidFill>
              </a:rPr>
              <a:t> </a:t>
            </a:r>
            <a:r>
              <a:rPr lang="pt-BR" sz="2500" b="1" dirty="0" smtClean="0">
                <a:solidFill>
                  <a:srgbClr val="0033CC"/>
                </a:solidFill>
              </a:rPr>
              <a:t>9,23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3%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4024672"/>
            <a:ext cx="2891023" cy="2124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 smtClean="0">
                <a:solidFill>
                  <a:srgbClr val="0033CC"/>
                </a:solidFill>
              </a:rPr>
              <a:t>TOTAL</a:t>
            </a:r>
          </a:p>
          <a:p>
            <a:pPr algn="r"/>
            <a:endParaRPr lang="pt-BR" sz="1200" b="1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 354,12mi </a:t>
            </a: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    353,93mi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 - </a:t>
            </a:r>
            <a:r>
              <a:rPr lang="pt-BR" sz="2500" b="1" dirty="0">
                <a:solidFill>
                  <a:srgbClr val="0033CC"/>
                </a:solidFill>
              </a:rPr>
              <a:t>0</a:t>
            </a:r>
            <a:r>
              <a:rPr lang="pt-BR" sz="2500" b="1" dirty="0" smtClean="0">
                <a:solidFill>
                  <a:srgbClr val="0033CC"/>
                </a:solidFill>
              </a:rPr>
              <a:t>,19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- 5%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38056"/>
            <a:ext cx="5943327" cy="553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" y="1052736"/>
            <a:ext cx="643521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28184" y="2523108"/>
            <a:ext cx="2916324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1.582,25 mi </a:t>
            </a:r>
            <a:endParaRPr lang="pt-BR" sz="2500" b="1" u="sng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1.629,67 mi</a:t>
            </a:r>
            <a:r>
              <a:rPr lang="pt-BR" sz="2500" b="1" dirty="0" smtClean="0">
                <a:solidFill>
                  <a:srgbClr val="0033CC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</a:t>
            </a:r>
            <a:r>
              <a:rPr lang="pt-BR" sz="2500" b="1" dirty="0">
                <a:solidFill>
                  <a:srgbClr val="0033CC"/>
                </a:solidFill>
              </a:rPr>
              <a:t>4</a:t>
            </a:r>
            <a:r>
              <a:rPr lang="pt-BR" sz="2500" b="1" dirty="0" smtClean="0">
                <a:solidFill>
                  <a:srgbClr val="0033CC"/>
                </a:solidFill>
              </a:rPr>
              <a:t>7,22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0.001%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788024" y="5157192"/>
            <a:ext cx="4071139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FF9900"/>
                </a:solidFill>
              </a:rPr>
              <a:t>2016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Pró-transporte</a:t>
            </a:r>
            <a:r>
              <a:rPr lang="pt-BR" sz="2600" b="1" dirty="0" smtClean="0">
                <a:solidFill>
                  <a:srgbClr val="0033CC"/>
                </a:solidFill>
              </a:rPr>
              <a:t>  </a:t>
            </a:r>
            <a:r>
              <a:rPr lang="pt-BR" sz="2600" b="1" dirty="0" smtClean="0">
                <a:solidFill>
                  <a:srgbClr val="FF0000"/>
                </a:solidFill>
              </a:rPr>
              <a:t>Y,YY </a:t>
            </a:r>
            <a:r>
              <a:rPr lang="pt-BR" sz="2600" b="1" dirty="0" smtClean="0">
                <a:solidFill>
                  <a:schemeClr val="tx1"/>
                </a:solidFill>
              </a:rPr>
              <a:t>mi</a:t>
            </a:r>
            <a:endParaRPr lang="pt-BR" sz="2600" b="1" dirty="0">
              <a:solidFill>
                <a:schemeClr val="tx1"/>
              </a:solidFill>
            </a:endParaRP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PMAT</a:t>
            </a:r>
            <a:r>
              <a:rPr lang="pt-BR" sz="2600" b="1" dirty="0" smtClean="0">
                <a:solidFill>
                  <a:srgbClr val="0033CC"/>
                </a:solidFill>
              </a:rPr>
              <a:t>  </a:t>
            </a:r>
            <a:r>
              <a:rPr lang="pt-BR" sz="2600" b="1" dirty="0" smtClean="0">
                <a:solidFill>
                  <a:srgbClr val="FF0000"/>
                </a:solidFill>
              </a:rPr>
              <a:t>Y,YY</a:t>
            </a:r>
            <a:r>
              <a:rPr lang="pt-BR" sz="2600" b="1" dirty="0" smtClean="0">
                <a:solidFill>
                  <a:srgbClr val="0033CC"/>
                </a:solidFill>
              </a:rPr>
              <a:t> </a:t>
            </a:r>
            <a:r>
              <a:rPr lang="pt-BR" sz="2600" b="1" dirty="0" smtClean="0">
                <a:solidFill>
                  <a:schemeClr val="tx1"/>
                </a:solidFill>
              </a:rPr>
              <a:t>mi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DE CAPITAL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55392" y="980728"/>
            <a:ext cx="3096344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91,73 mi </a:t>
            </a:r>
            <a:endParaRPr lang="pt-BR" sz="2500" b="1" u="sng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   57,91 mi</a:t>
            </a:r>
            <a:r>
              <a:rPr lang="pt-BR" sz="2500" b="1" dirty="0" smtClean="0">
                <a:solidFill>
                  <a:srgbClr val="0033CC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38,82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- 37%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5" y="1052735"/>
            <a:ext cx="4692129" cy="556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572000" y="3013566"/>
            <a:ext cx="4536504" cy="1999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00B050"/>
                </a:solidFill>
              </a:rPr>
              <a:t>2015</a:t>
            </a:r>
          </a:p>
          <a:p>
            <a:pPr algn="r"/>
            <a:r>
              <a:rPr lang="pt-BR" sz="2600" b="1" dirty="0" err="1" smtClean="0">
                <a:solidFill>
                  <a:schemeClr val="tx1"/>
                </a:solidFill>
              </a:rPr>
              <a:t>Saneam</a:t>
            </a:r>
            <a:r>
              <a:rPr lang="pt-BR" sz="2600" b="1" dirty="0" smtClean="0">
                <a:solidFill>
                  <a:schemeClr val="tx1"/>
                </a:solidFill>
              </a:rPr>
              <a:t>. </a:t>
            </a:r>
            <a:r>
              <a:rPr lang="pt-BR" sz="2600" b="1" dirty="0" err="1" smtClean="0">
                <a:solidFill>
                  <a:schemeClr val="tx1"/>
                </a:solidFill>
              </a:rPr>
              <a:t>Cohatrac</a:t>
            </a:r>
            <a:r>
              <a:rPr lang="pt-BR" sz="2600" b="1" dirty="0" smtClean="0">
                <a:solidFill>
                  <a:schemeClr val="tx1"/>
                </a:solidFill>
              </a:rPr>
              <a:t>   </a:t>
            </a:r>
            <a:r>
              <a:rPr lang="pt-BR" sz="2600" b="1" dirty="0" smtClean="0">
                <a:solidFill>
                  <a:srgbClr val="FF0000"/>
                </a:solidFill>
              </a:rPr>
              <a:t>Y,YY</a:t>
            </a:r>
            <a:r>
              <a:rPr lang="pt-BR" sz="2600" b="1" dirty="0" smtClean="0">
                <a:solidFill>
                  <a:schemeClr val="tx1"/>
                </a:solidFill>
              </a:rPr>
              <a:t> mi</a:t>
            </a:r>
          </a:p>
          <a:p>
            <a:pPr algn="r"/>
            <a:r>
              <a:rPr lang="pt-BR" sz="2600" b="1" dirty="0" err="1" smtClean="0">
                <a:solidFill>
                  <a:schemeClr val="tx1"/>
                </a:solidFill>
              </a:rPr>
              <a:t>Bac</a:t>
            </a:r>
            <a:r>
              <a:rPr lang="pt-BR" sz="2600" b="1" dirty="0" smtClean="0">
                <a:solidFill>
                  <a:schemeClr val="tx1"/>
                </a:solidFill>
              </a:rPr>
              <a:t>. Bacanga  </a:t>
            </a:r>
            <a:r>
              <a:rPr lang="pt-BR" sz="2600" b="1" dirty="0" smtClean="0">
                <a:solidFill>
                  <a:srgbClr val="FF0000"/>
                </a:solidFill>
              </a:rPr>
              <a:t>Y,YY</a:t>
            </a:r>
            <a:r>
              <a:rPr lang="pt-BR" sz="2600" b="1" dirty="0" smtClean="0">
                <a:solidFill>
                  <a:schemeClr val="tx1"/>
                </a:solidFill>
              </a:rPr>
              <a:t> mi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Pró-transp.  </a:t>
            </a:r>
            <a:r>
              <a:rPr lang="pt-BR" sz="2600" b="1" dirty="0" smtClean="0">
                <a:solidFill>
                  <a:srgbClr val="FF0000"/>
                </a:solidFill>
              </a:rPr>
              <a:t>Y,YY</a:t>
            </a:r>
            <a:r>
              <a:rPr lang="pt-BR" sz="2600" b="1" dirty="0" smtClean="0">
                <a:solidFill>
                  <a:schemeClr val="tx1"/>
                </a:solidFill>
              </a:rPr>
              <a:t> mi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  <a:alpha val="29000"/>
            </a:schemeClr>
          </a:solidFill>
          <a:ln w="76200">
            <a:solidFill>
              <a:srgbClr val="FFFF00"/>
            </a:solidFill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</a:p>
        </p:txBody>
      </p:sp>
      <p:pic>
        <p:nvPicPr>
          <p:cNvPr id="5" name="Picture 5" descr="Finanças - Tec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2788"/>
            <a:ext cx="2160240" cy="23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98652" y="3099018"/>
            <a:ext cx="2193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  <a:buClr>
                <a:srgbClr val="4F81BD"/>
              </a:buClr>
              <a:buSzPct val="85000"/>
              <a:defRPr/>
            </a:pPr>
            <a:r>
              <a:rPr lang="pt-BR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rial" charset="0"/>
              </a:rPr>
              <a:t>R.R.E.O</a:t>
            </a:r>
            <a:r>
              <a:rPr lang="pt-BR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51720" y="593011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>
                <a:srgbClr val="4F81BD"/>
              </a:buClr>
              <a:buSzPct val="85000"/>
              <a:defRPr/>
            </a:pPr>
            <a:r>
              <a:rPr lang="pt-BR" sz="28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LC. Nº 101, art. 52</a:t>
            </a:r>
          </a:p>
        </p:txBody>
      </p:sp>
    </p:spTree>
    <p:extLst>
      <p:ext uri="{BB962C8B-B14F-4D97-AF65-F5344CB8AC3E}">
        <p14:creationId xmlns:p14="http://schemas.microsoft.com/office/powerpoint/2010/main" val="15032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10" y="1124744"/>
            <a:ext cx="595838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5496" y="1196752"/>
            <a:ext cx="4262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33CC"/>
                </a:solidFill>
              </a:rPr>
              <a:t>Total Receitas </a:t>
            </a:r>
          </a:p>
          <a:p>
            <a:r>
              <a:rPr lang="pt-BR" sz="2800" b="1" dirty="0" smtClean="0">
                <a:solidFill>
                  <a:srgbClr val="0033CC"/>
                </a:solidFill>
              </a:rPr>
              <a:t>2015 = R$ 2.664,26 mi</a:t>
            </a:r>
          </a:p>
          <a:p>
            <a:r>
              <a:rPr lang="pt-BR" sz="2800" b="1" dirty="0" smtClean="0">
                <a:solidFill>
                  <a:srgbClr val="0033CC"/>
                </a:solidFill>
              </a:rPr>
              <a:t>2016 = R$ 2.632,47 mi</a:t>
            </a:r>
            <a:endParaRPr lang="pt-BR" sz="2800" b="1" dirty="0">
              <a:solidFill>
                <a:srgbClr val="0033CC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4100" y="426730"/>
            <a:ext cx="776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constantes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dez/2016)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3751"/>
            <a:ext cx="2016224" cy="2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  <a:alpha val="29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16 Atualizada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Empenhada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2.872.199,73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2.604.937,99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90,7</a:t>
              </a:r>
              <a:endParaRPr lang="pt-BR" altLang="pt-BR" sz="25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Retângulo 146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FFFF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2.328.681,62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2.474.745,73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65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200.997,52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319.306,29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7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7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8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75.258,85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78.147,70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96,3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utoUpdateAnimBg="0"/>
      <p:bldP spid="130" grpId="0" autoUpdateAnimBg="0"/>
      <p:bldP spid="147" grpId="0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16 Atualizada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Empenhada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2.872.199,73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65050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2.604.937,99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90,7</a:t>
              </a:r>
              <a:endParaRPr lang="pt-BR" altLang="pt-BR" sz="25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Retângulo 146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54" name="Grupo 53"/>
          <p:cNvGrpSpPr/>
          <p:nvPr/>
        </p:nvGrpSpPr>
        <p:grpSpPr>
          <a:xfrm>
            <a:off x="5664518" y="4747467"/>
            <a:ext cx="3368675" cy="500062"/>
            <a:chOff x="5664518" y="4747467"/>
            <a:chExt cx="3368675" cy="500062"/>
          </a:xfrm>
        </p:grpSpPr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0" name="Texto Explicativo 1 89"/>
          <p:cNvSpPr/>
          <p:nvPr/>
        </p:nvSpPr>
        <p:spPr>
          <a:xfrm>
            <a:off x="2123728" y="4562668"/>
            <a:ext cx="6942646" cy="494398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Pagam. Principal da Dívida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92" name="Texto Explicativo 1 91"/>
          <p:cNvSpPr/>
          <p:nvPr/>
        </p:nvSpPr>
        <p:spPr>
          <a:xfrm>
            <a:off x="2123728" y="4024983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aquisição de imóveis ou bens de capital já em utilização</a:t>
            </a: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93" name="Texto Explicativo 1 92"/>
          <p:cNvSpPr/>
          <p:nvPr/>
        </p:nvSpPr>
        <p:spPr>
          <a:xfrm>
            <a:off x="2123728" y="3581400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Material Perm.  e Equipamentos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Obras e Instalações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grpSp>
        <p:nvGrpSpPr>
          <p:cNvPr id="120" name="Grupo 119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121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22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2.328.681,62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2.474.745,73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5" name="Grupo 124"/>
          <p:cNvGrpSpPr/>
          <p:nvPr/>
        </p:nvGrpSpPr>
        <p:grpSpPr>
          <a:xfrm>
            <a:off x="35496" y="2962799"/>
            <a:ext cx="9094787" cy="504825"/>
            <a:chOff x="65976" y="2962799"/>
            <a:chExt cx="9094787" cy="504825"/>
          </a:xfrm>
        </p:grpSpPr>
        <p:grpSp>
          <p:nvGrpSpPr>
            <p:cNvPr id="126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28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200.997,52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319.306,29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7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8" name="Texto Explicativo 1 97"/>
          <p:cNvSpPr/>
          <p:nvPr/>
        </p:nvSpPr>
        <p:spPr>
          <a:xfrm>
            <a:off x="2123728" y="1754474"/>
            <a:ext cx="6942646" cy="280819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Vencim</a:t>
            </a:r>
            <a:r>
              <a:rPr lang="pt-BR" sz="2200" b="1" dirty="0" smtClean="0">
                <a:solidFill>
                  <a:schemeClr val="bg1"/>
                </a:solidFill>
              </a:rPr>
              <a:t>. de servidores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Aposentadorias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Pensões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Salário Família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Cont. Tempo Determinado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Sentenças Judiciais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Indeniz</a:t>
            </a:r>
            <a:r>
              <a:rPr lang="pt-BR" sz="2200" b="1" dirty="0" smtClean="0">
                <a:solidFill>
                  <a:schemeClr val="bg1"/>
                </a:solidFill>
              </a:rPr>
              <a:t>. e Restituições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IPAM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99" name="Texto Explicativo 1 98"/>
          <p:cNvSpPr/>
          <p:nvPr/>
        </p:nvSpPr>
        <p:spPr>
          <a:xfrm>
            <a:off x="2123728" y="2355192"/>
            <a:ext cx="6942646" cy="2386560"/>
          </a:xfrm>
          <a:prstGeom prst="borderCallout1">
            <a:avLst>
              <a:gd name="adj1" fmla="val 18750"/>
              <a:gd name="adj2" fmla="val -8333"/>
              <a:gd name="adj3" fmla="val -7418"/>
              <a:gd name="adj4" fmla="val -2444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Juros de Financiamentos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Juros de Parcelamentos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Taxas ou comissões  pela </a:t>
            </a:r>
            <a:r>
              <a:rPr lang="pt-BR" sz="2200" b="1" dirty="0" err="1" smtClean="0">
                <a:solidFill>
                  <a:schemeClr val="bg1"/>
                </a:solidFill>
              </a:rPr>
              <a:t>adm</a:t>
            </a:r>
            <a:r>
              <a:rPr lang="pt-BR" sz="2200" b="1" dirty="0" smtClean="0">
                <a:solidFill>
                  <a:schemeClr val="bg1"/>
                </a:solidFill>
              </a:rPr>
              <a:t> de Financiamentos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grpSp>
        <p:nvGrpSpPr>
          <p:cNvPr id="142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43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45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75.258,85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78.147,70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4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96,3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0" name="Texto Explicativo 1 99"/>
          <p:cNvSpPr/>
          <p:nvPr/>
        </p:nvSpPr>
        <p:spPr>
          <a:xfrm>
            <a:off x="2123728" y="2578984"/>
            <a:ext cx="6942646" cy="341816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Material de </a:t>
            </a:r>
            <a:r>
              <a:rPr lang="pt-BR" sz="2200" b="1" dirty="0" smtClean="0">
                <a:solidFill>
                  <a:schemeClr val="bg1"/>
                </a:solidFill>
              </a:rPr>
              <a:t>Consumo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Passagens Aéreas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Pessoas Físicas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Jetões</a:t>
            </a:r>
            <a:endParaRPr lang="pt-BR" sz="22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Pessoas Jurídicas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Recolhimento INSS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Recolhimento Pasep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Obrigações Contributivas 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     (FNM-ABRASF- FAMEM)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89" name="Texto Explicativo 1 88"/>
          <p:cNvSpPr/>
          <p:nvPr/>
        </p:nvSpPr>
        <p:spPr>
          <a:xfrm>
            <a:off x="2123728" y="5417912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Contribuição Previdenciárias –  Quota Patronal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91" name="Texto Explicativo 1 90"/>
          <p:cNvSpPr/>
          <p:nvPr/>
        </p:nvSpPr>
        <p:spPr>
          <a:xfrm>
            <a:off x="3255243" y="4293096"/>
            <a:ext cx="5493221" cy="2538740"/>
          </a:xfrm>
          <a:prstGeom prst="borderCallout1">
            <a:avLst>
              <a:gd name="adj1" fmla="val 18750"/>
              <a:gd name="adj2" fmla="val -8333"/>
              <a:gd name="adj3" fmla="val 9393"/>
              <a:gd name="adj4" fmla="val -4557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EXEMPLOS: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Pro-Transporte I e II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Saneamento </a:t>
            </a:r>
            <a:r>
              <a:rPr lang="pt-BR" sz="2100" b="1" dirty="0" err="1" smtClean="0">
                <a:solidFill>
                  <a:schemeClr val="bg1"/>
                </a:solidFill>
              </a:rPr>
              <a:t>Cohatrac</a:t>
            </a: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Bacia do Bacanga</a:t>
            </a:r>
          </a:p>
          <a:p>
            <a:pPr marL="285750" indent="-285750">
              <a:buFontTx/>
              <a:buChar char="-"/>
            </a:pPr>
            <a:r>
              <a:rPr lang="pt-BR" sz="2100" b="1" dirty="0" err="1" smtClean="0">
                <a:solidFill>
                  <a:schemeClr val="bg1"/>
                </a:solidFill>
              </a:rPr>
              <a:t>Financ</a:t>
            </a:r>
            <a:r>
              <a:rPr lang="pt-BR" sz="2100" b="1" dirty="0" smtClean="0">
                <a:solidFill>
                  <a:schemeClr val="bg1"/>
                </a:solidFill>
              </a:rPr>
              <a:t>. Antigos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Parcelamentos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Decisões Judiciais</a:t>
            </a:r>
          </a:p>
          <a:p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89" grpId="0" animBg="1"/>
      <p:bldP spid="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Empenhada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35496" y="1214009"/>
            <a:ext cx="9144000" cy="1658748"/>
            <a:chOff x="20256" y="1759078"/>
            <a:chExt cx="9144000" cy="1657962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1.424.228,53</a:t>
              </a:r>
              <a:endParaRPr lang="pt-BR" altLang="pt-BR" sz="2500" dirty="0"/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/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18.988,74</a:t>
              </a:r>
              <a:endParaRPr lang="pt-BR" altLang="pt-BR" sz="2500" dirty="0"/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885.464,35</a:t>
              </a:r>
              <a:endParaRPr lang="pt-BR" altLang="pt-BR" sz="2500" dirty="0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1.513.249,66</a:t>
              </a:r>
              <a:endParaRPr lang="pt-BR" altLang="pt-BR" sz="2500" dirty="0"/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24.023.08</a:t>
              </a:r>
              <a:endParaRPr lang="pt-BR" altLang="pt-BR" sz="2500" dirty="0"/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937.473,19</a:t>
              </a:r>
              <a:endParaRPr lang="pt-BR" altLang="pt-BR" sz="2500" dirty="0"/>
            </a:p>
          </p:txBody>
        </p:sp>
        <p:grpSp>
          <p:nvGrpSpPr>
            <p:cNvPr id="93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1299314"/>
              <a:chOff x="6166789" y="1712477"/>
              <a:chExt cx="2712099" cy="1299748"/>
            </a:xfrm>
          </p:grpSpPr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94,1</a:t>
                </a:r>
                <a:endParaRPr lang="pt-BR" altLang="pt-BR" sz="2500" dirty="0"/>
              </a:p>
            </p:txBody>
          </p:sp>
          <p:sp>
            <p:nvSpPr>
              <p:cNvPr id="95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79,0</a:t>
                </a:r>
                <a:endParaRPr lang="pt-BR" altLang="pt-BR" sz="2500" dirty="0"/>
              </a:p>
            </p:txBody>
          </p:sp>
          <p:sp>
            <p:nvSpPr>
              <p:cNvPr id="96" name="Text Box 18"/>
              <p:cNvSpPr txBox="1">
                <a:spLocks noChangeArrowheads="1"/>
              </p:cNvSpPr>
              <p:nvPr/>
            </p:nvSpPr>
            <p:spPr bwMode="auto">
              <a:xfrm>
                <a:off x="6646863" y="2535238"/>
                <a:ext cx="2232025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94,5</a:t>
                </a:r>
                <a:endParaRPr lang="pt-BR" altLang="pt-BR" sz="2500" dirty="0"/>
              </a:p>
            </p:txBody>
          </p:sp>
        </p:grp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2.328.681,62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2.474.745,73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Grupo 73"/>
          <p:cNvGrpSpPr>
            <a:grpSpLocks/>
          </p:cNvGrpSpPr>
          <p:nvPr/>
        </p:nvGrpSpPr>
        <p:grpSpPr bwMode="auto">
          <a:xfrm>
            <a:off x="8890" y="5211336"/>
            <a:ext cx="9126538" cy="1071615"/>
            <a:chOff x="69850" y="5310188"/>
            <a:chExt cx="9126538" cy="1070618"/>
          </a:xfrm>
        </p:grpSpPr>
        <p:grpSp>
          <p:nvGrpSpPr>
            <p:cNvPr id="10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1070618"/>
              <a:chOff x="193675" y="5105400"/>
              <a:chExt cx="8713788" cy="1070618"/>
            </a:xfrm>
          </p:grpSpPr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0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75.258,85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10531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78.147,70</a:t>
                </a:r>
              </a:p>
              <a:p>
                <a:pPr algn="r">
                  <a:spcBef>
                    <a:spcPct val="50000"/>
                  </a:spcBef>
                </a:pP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96,3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12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57,6</a:t>
                </a:r>
                <a:endParaRPr lang="pt-BR" altLang="pt-BR" sz="2500" dirty="0"/>
              </a:p>
            </p:txBody>
          </p:sp>
          <p:sp>
            <p:nvSpPr>
              <p:cNvPr id="113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238029"/>
                <a:ext cx="10426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100,0</a:t>
                </a:r>
                <a:endParaRPr lang="pt-BR" altLang="pt-BR" sz="2500" dirty="0"/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90,8</a:t>
                </a:r>
                <a:endParaRPr lang="pt-BR" altLang="pt-BR" sz="2500" dirty="0"/>
              </a:p>
            </p:txBody>
          </p:sp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18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154.521,11</a:t>
                </a:r>
                <a:endParaRPr lang="pt-BR" altLang="pt-BR" sz="2500" dirty="0"/>
              </a:p>
            </p:txBody>
          </p:sp>
          <p:sp>
            <p:nvSpPr>
              <p:cNvPr id="119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23,91</a:t>
                </a:r>
                <a:endParaRPr lang="pt-BR" altLang="pt-BR" sz="2500" dirty="0"/>
              </a:p>
            </p:txBody>
          </p:sp>
          <p:sp>
            <p:nvSpPr>
              <p:cNvPr id="120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46.452,50</a:t>
                </a:r>
                <a:endParaRPr lang="pt-BR" altLang="pt-BR" sz="2500" dirty="0"/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268.095,56</a:t>
                </a:r>
                <a:endParaRPr lang="pt-BR" altLang="pt-BR" sz="2500" dirty="0"/>
              </a:p>
            </p:txBody>
          </p:sp>
          <p:sp>
            <p:nvSpPr>
              <p:cNvPr id="122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23,91</a:t>
                </a:r>
                <a:endParaRPr lang="pt-BR" altLang="pt-BR" sz="2500" dirty="0"/>
              </a:p>
            </p:txBody>
          </p: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51.186,82</a:t>
                </a:r>
                <a:endParaRPr lang="pt-BR" altLang="pt-BR" sz="2500" dirty="0"/>
              </a:p>
            </p:txBody>
          </p:sp>
        </p:grpSp>
      </p:grpSp>
      <p:grpSp>
        <p:nvGrpSpPr>
          <p:cNvPr id="124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25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2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200.997,52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319.306,29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2" name="Grupo 87"/>
          <p:cNvGrpSpPr>
            <a:grpSpLocks/>
          </p:cNvGrpSpPr>
          <p:nvPr/>
        </p:nvGrpSpPr>
        <p:grpSpPr bwMode="auto">
          <a:xfrm>
            <a:off x="297180" y="5752672"/>
            <a:ext cx="7605713" cy="488950"/>
            <a:chOff x="209868" y="6612458"/>
            <a:chExt cx="7605066" cy="488950"/>
          </a:xfrm>
        </p:grpSpPr>
        <p:sp>
          <p:nvSpPr>
            <p:cNvPr id="134" name="Text Box 20"/>
            <p:cNvSpPr txBox="1">
              <a:spLocks noChangeArrowheads="1"/>
            </p:cNvSpPr>
            <p:nvPr/>
          </p:nvSpPr>
          <p:spPr bwMode="auto">
            <a:xfrm>
              <a:off x="3132158" y="6612458"/>
              <a:ext cx="252253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2.872.199,73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Oval 6"/>
            <p:cNvSpPr>
              <a:spLocks noChangeArrowheads="1"/>
            </p:cNvSpPr>
            <p:nvPr/>
          </p:nvSpPr>
          <p:spPr bwMode="auto">
            <a:xfrm>
              <a:off x="209868" y="6671196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O T A L</a:t>
              </a:r>
            </a:p>
          </p:txBody>
        </p:sp>
        <p:sp>
          <p:nvSpPr>
            <p:cNvPr id="136" name="Text Box 20"/>
            <p:cNvSpPr txBox="1">
              <a:spLocks noChangeArrowheads="1"/>
            </p:cNvSpPr>
            <p:nvPr/>
          </p:nvSpPr>
          <p:spPr bwMode="auto">
            <a:xfrm>
              <a:off x="5292397" y="6612458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2.604.937,99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8169593" y="5765372"/>
            <a:ext cx="86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90,7</a:t>
            </a:r>
            <a:endParaRPr lang="pt-BR" altLang="pt-BR" sz="2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" y="620688"/>
            <a:ext cx="89831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16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1043608" y="1268760"/>
            <a:ext cx="1728787" cy="1224136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78793" y="2636912"/>
            <a:ext cx="1512887" cy="1136888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35496" y="5267295"/>
            <a:ext cx="1512168" cy="1258049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699792" y="836712"/>
            <a:ext cx="1851869" cy="1080120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716016" y="836712"/>
            <a:ext cx="1670531" cy="1306512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7020272" y="996564"/>
            <a:ext cx="1751013" cy="1136292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6948264" y="2420888"/>
            <a:ext cx="1800225" cy="1008112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7046560" y="3459480"/>
            <a:ext cx="1800225" cy="920864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092280" y="4509120"/>
            <a:ext cx="1800200" cy="1289407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5507509" y="5373216"/>
            <a:ext cx="1728787" cy="1152127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63688" y="2928313"/>
            <a:ext cx="3667713" cy="25169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%% DA PARTICIPAÇÃO NO TOTAL DAS DESPESAS, POIS PODEM CONFUNDIR COM OS LIMITES DA EDUCAÇÃO E SAÚDE.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DELCIO DECIDIRÁ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5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" y="568335"/>
            <a:ext cx="9089828" cy="618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16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755576" y="1249710"/>
            <a:ext cx="1872803" cy="1224136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78793" y="2708920"/>
            <a:ext cx="1512887" cy="113688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884014" y="5013176"/>
            <a:ext cx="1671762" cy="1258049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008163" y="564982"/>
            <a:ext cx="1851869" cy="1234122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133717" y="898352"/>
            <a:ext cx="1670531" cy="1306512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020272" y="2606814"/>
            <a:ext cx="1800225" cy="955154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7164288" y="3784848"/>
            <a:ext cx="1800225" cy="82102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5287888" y="5327496"/>
            <a:ext cx="1512763" cy="1152127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32817" y="6485274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R$ </a:t>
            </a:r>
            <a:r>
              <a:rPr lang="pt-BR" sz="2000" b="1" dirty="0">
                <a:solidFill>
                  <a:schemeClr val="bg1"/>
                </a:solidFill>
              </a:rPr>
              <a:t>milhões correntes</a:t>
            </a:r>
          </a:p>
        </p:txBody>
      </p:sp>
      <p:sp>
        <p:nvSpPr>
          <p:cNvPr id="12" name="Elipse 11"/>
          <p:cNvSpPr/>
          <p:nvPr/>
        </p:nvSpPr>
        <p:spPr bwMode="auto">
          <a:xfrm>
            <a:off x="7042368" y="1551608"/>
            <a:ext cx="1751013" cy="926048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103328" y="4941168"/>
            <a:ext cx="1800200" cy="121739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835696" y="2871736"/>
            <a:ext cx="3667713" cy="2069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%% DA PARTICIPAÇÃO NO TOTAL DAS DESPESAS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DELCIO DECIDIRÁ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2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19" grpId="0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2192"/>
            <a:ext cx="9505056" cy="753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07504" y="980728"/>
            <a:ext cx="2016224" cy="180020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7164288" y="4679750"/>
            <a:ext cx="1944216" cy="1989610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67544" y="1820739"/>
            <a:ext cx="8280920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7" name="Grupo 56"/>
          <p:cNvGrpSpPr/>
          <p:nvPr/>
        </p:nvGrpSpPr>
        <p:grpSpPr>
          <a:xfrm>
            <a:off x="153990" y="5591714"/>
            <a:ext cx="8733354" cy="1111513"/>
            <a:chOff x="153990" y="5591714"/>
            <a:chExt cx="8733354" cy="1111513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0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0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6825241" y="5591714"/>
              <a:ext cx="1707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42.158,69</a:t>
              </a:r>
              <a:endParaRPr lang="pt-BR" sz="3000" b="1" i="0" u="none" strike="noStrike" baseline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9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6300192" y="6222572"/>
              <a:ext cx="22409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2.647.096,68</a:t>
              </a:r>
              <a:endParaRPr lang="pt-BR" sz="30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07504" y="526290"/>
            <a:ext cx="8768840" cy="2572032"/>
            <a:chOff x="107504" y="526290"/>
            <a:chExt cx="8768840" cy="2572032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solidFill>
                    <a:srgbClr val="0033CC"/>
                  </a:solidFill>
                  <a:cs typeface="Arial"/>
                </a:rPr>
                <a:t>Realizada </a:t>
              </a:r>
              <a:r>
                <a:rPr lang="pt-BR" sz="2300" b="1" dirty="0" smtClean="0">
                  <a:solidFill>
                    <a:srgbClr val="0033CC"/>
                  </a:solidFill>
                  <a:latin typeface="Arial"/>
                  <a:cs typeface="Arial"/>
                </a:rPr>
                <a:t>até dez/2016</a:t>
              </a:r>
              <a:endParaRPr lang="pt-BR" sz="2300" b="1" i="0" u="none" strike="noStrike" baseline="0" dirty="0"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78.983,68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805879" y="2677750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2.647.096,68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805879" y="1486129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2.507.702,43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193469" y="1856633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60.410,57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107504" y="526290"/>
              <a:ext cx="2584809" cy="31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5" name="Imagem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1933" cy="35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75.258,85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733871" y="5091033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2.604.937,99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292080" y="3238513"/>
              <a:ext cx="3456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err="1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Empehada</a:t>
              </a:r>
              <a:r>
                <a:rPr lang="pt-BR" sz="2400" b="1" i="0" u="none" strike="noStrike" baseline="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pt-BR" sz="24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até </a:t>
              </a:r>
              <a:r>
                <a:rPr lang="pt-BR" sz="2400" b="1" i="0" u="none" strike="noStrike" baseline="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dez/2016</a:t>
              </a:r>
              <a:endParaRPr lang="pt-BR" sz="2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6805879" y="3739194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2.328.681,62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7020272" y="4089671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200.997,52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6" name="Retângulo 55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FFFF00"/>
              </a:solidFill>
            </a:endParaRPr>
          </a:p>
        </p:txBody>
      </p:sp>
      <p:grpSp>
        <p:nvGrpSpPr>
          <p:cNvPr id="1025" name="Grupo 1024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119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1028" name="Grupo 1027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6" name="Grupo 1025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24" name="Grupo 102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66FFFF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2.507.702,43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2.622.756,44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95,6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60.410,57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45,8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78.983,68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87,0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2.845.362,12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2.647.096,68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93,0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3751"/>
            <a:ext cx="2016224" cy="2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LIMITES DA</a:t>
            </a:r>
          </a:p>
          <a:p>
            <a:pPr algn="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LRF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/>
          <p:cNvSpPr>
            <a:spLocks noChangeArrowheads="1"/>
          </p:cNvSpPr>
          <p:nvPr/>
        </p:nvSpPr>
        <p:spPr bwMode="auto">
          <a:xfrm rot="19455242">
            <a:off x="337457" y="1119694"/>
            <a:ext cx="4849574" cy="24165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pt-BR" sz="5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</a:t>
            </a:r>
            <a:r>
              <a:rPr lang="pt-B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dez/16)</a:t>
            </a:r>
            <a:endParaRPr lang="pt-BR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611560" y="4797152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/>
              <a:t>RCL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cálculo para </a:t>
            </a: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da LRF.</a:t>
            </a:r>
            <a:endParaRPr lang="en-US" alt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2.438.830,29</a:t>
            </a:r>
            <a:endParaRPr lang="pt-BR" sz="4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R.C.L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508104" y="3615798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mil (correntes)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73.670,92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(84.894,59)</a:t>
            </a:r>
            <a:endParaRPr lang="pt-BR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35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571679" y="609329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1412776"/>
            <a:ext cx="3255176" cy="469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4698528"/>
            <a:ext cx="3961148" cy="45846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8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073902" cy="302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943743" y="1844824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DE 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3275856" y="836712"/>
            <a:ext cx="2736304" cy="2036663"/>
            <a:chOff x="-134594" y="0"/>
            <a:chExt cx="2331293" cy="2036663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-134594" y="0"/>
              <a:ext cx="2331293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-88808" y="428625"/>
              <a:ext cx="2242318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-134594" y="937265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56.723,29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0070C0"/>
                </a:solidFill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270056" y="1421110"/>
              <a:ext cx="15826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2,33%</a:t>
              </a:r>
              <a:endParaRPr lang="pt-BR" altLang="pt-BR" sz="40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24"/>
          <p:cNvGrpSpPr>
            <a:grpSpLocks noChangeAspect="1"/>
          </p:cNvGrpSpPr>
          <p:nvPr/>
        </p:nvGrpSpPr>
        <p:grpSpPr bwMode="auto">
          <a:xfrm>
            <a:off x="6156422" y="2751136"/>
            <a:ext cx="2880074" cy="2333626"/>
            <a:chOff x="79" y="-104"/>
            <a:chExt cx="1526" cy="1470"/>
          </a:xfrm>
        </p:grpSpPr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551" y="-104"/>
              <a:ext cx="825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3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3000" dirty="0">
                  <a:solidFill>
                    <a:srgbClr val="00FF00"/>
                  </a:solidFill>
                </a:rPr>
                <a:t> </a:t>
              </a: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79" y="168"/>
              <a:ext cx="1526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3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</a:rPr>
                <a:t>593.986,75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516" y="978"/>
              <a:ext cx="10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24,36%</a:t>
              </a:r>
              <a:endParaRPr lang="pt-BR" altLang="pt-BR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2891657" y="5891361"/>
            <a:ext cx="3624559" cy="561975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2.438.830,29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riângulo isósceles 1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>
              <a:solidFill>
                <a:srgbClr val="FFFF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3528" y="2441574"/>
            <a:ext cx="2614771" cy="3403599"/>
            <a:chOff x="467547" y="2441574"/>
            <a:chExt cx="2614771" cy="3403599"/>
          </a:xfrm>
        </p:grpSpPr>
        <p:grpSp>
          <p:nvGrpSpPr>
            <p:cNvPr id="3" name="Grupo 2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1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2200182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30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1.299.178,15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885020" cy="6155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53,27%</a:t>
              </a:r>
              <a:endPara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4771108"/>
              </p:ext>
            </p:extLst>
          </p:nvPr>
        </p:nvGraphicFramePr>
        <p:xfrm>
          <a:off x="683568" y="1010075"/>
          <a:ext cx="7746923" cy="479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escolacastroalves.cnec.br/wp-content/uploads/sites/132/2015/04/livro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39" y="1340769"/>
            <a:ext cx="406258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3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</a:t>
            </a:r>
            <a:endParaRPr lang="pt-BR" altLang="pt-BR" sz="23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1.056.962,95</a:t>
            </a:r>
            <a:endParaRPr lang="pt-BR" altLang="pt-BR" sz="23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631.249.29</a:t>
            </a:r>
            <a:endParaRPr lang="pt-BR" altLang="pt-BR" sz="23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66FF33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altLang="pt-BR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altLang="pt-B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422.527,18</a:t>
            </a:r>
            <a:endParaRPr lang="pt-BR" altLang="pt-BR" sz="23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FFC000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FFC000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empenhadas</a:t>
            </a:r>
            <a:endParaRPr lang="pt-BR" altLang="pt-BR" sz="2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C000"/>
                </a:solidFill>
              </a:rPr>
              <a:t>349.672,36</a:t>
            </a:r>
            <a:endParaRPr lang="pt-BR" altLang="pt-BR" sz="2300" dirty="0">
              <a:solidFill>
                <a:srgbClr val="FFC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C000"/>
                </a:solidFill>
              </a:rPr>
              <a:t>323.587,24</a:t>
            </a:r>
            <a:endParaRPr lang="pt-BR" altLang="pt-BR" sz="2300" dirty="0">
              <a:solidFill>
                <a:srgbClr val="FFC0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</a:t>
            </a:r>
            <a:r>
              <a:rPr lang="pt-BR" alt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altLang="pt-BR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25,03%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pt-BR" alt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</a:t>
            </a: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(100%)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C000"/>
                </a:solidFill>
              </a:rPr>
              <a:t>92,54%</a:t>
            </a:r>
            <a:endParaRPr lang="pt-BR" altLang="pt-BR" sz="2300" dirty="0">
              <a:solidFill>
                <a:srgbClr val="FFC000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FFCC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FFCC"/>
                </a:solidFill>
              </a:rPr>
              <a:t>Despesas </a:t>
            </a:r>
            <a:r>
              <a:rPr lang="pt-BR" altLang="pt-BR" sz="2300" dirty="0" smtClean="0">
                <a:solidFill>
                  <a:srgbClr val="00FFCC"/>
                </a:solidFill>
              </a:rPr>
              <a:t>empenhadas</a:t>
            </a:r>
            <a:endParaRPr lang="pt-BR" altLang="pt-BR" sz="2300" dirty="0">
              <a:solidFill>
                <a:srgbClr val="00FFCC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FFCC"/>
                </a:solidFill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FFCC"/>
                </a:solidFill>
              </a:rPr>
              <a:t>349.672,36</a:t>
            </a:r>
            <a:endParaRPr lang="pt-BR" altLang="pt-BR" sz="2300" dirty="0">
              <a:solidFill>
                <a:srgbClr val="00FFCC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FFCC"/>
                </a:solidFill>
              </a:rPr>
              <a:t>280.079,78</a:t>
            </a:r>
            <a:endParaRPr lang="pt-BR" altLang="pt-BR" sz="2300" dirty="0">
              <a:solidFill>
                <a:srgbClr val="00FFCC"/>
              </a:solidFill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FFCC"/>
                </a:solidFill>
              </a:rPr>
              <a:t>% aplicado </a:t>
            </a:r>
            <a:r>
              <a:rPr lang="pt-BR" altLang="pt-BR" sz="2300" dirty="0">
                <a:solidFill>
                  <a:schemeClr val="bg1"/>
                </a:solidFill>
              </a:rPr>
              <a:t>(60%)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164288" y="6135389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80,10%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04025" y="2350815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422.053,06</a:t>
            </a:r>
            <a:endParaRPr lang="pt-BR" altLang="pt-B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2988320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1.688.212,24</a:t>
            </a:r>
            <a:endParaRPr lang="pt-BR" altLang="pt-BR" sz="23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C000"/>
              </a:solidFill>
            </a:endParaRPr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1728788" y="6089378"/>
            <a:ext cx="1000125" cy="504825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CC"/>
              </a:solidFill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3126303" y="6434286"/>
            <a:ext cx="2741841" cy="4770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7740650" y="3068191"/>
            <a:ext cx="1266825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45" name="Oval 63"/>
          <p:cNvSpPr>
            <a:spLocks noChangeArrowheads="1"/>
          </p:cNvSpPr>
          <p:nvPr/>
        </p:nvSpPr>
        <p:spPr bwMode="auto">
          <a:xfrm>
            <a:off x="7620000" y="4525690"/>
            <a:ext cx="1441450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C000"/>
              </a:solidFill>
            </a:endParaRPr>
          </a:p>
        </p:txBody>
      </p: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7669213" y="6143353"/>
            <a:ext cx="1223962" cy="504825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CC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  <p:bldP spid="18" grpId="0" autoUpdateAnimBg="0"/>
      <p:bldP spid="19" grpId="0" autoUpdateAnimBg="0"/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 autoUpdateAnimBg="0"/>
      <p:bldP spid="40" grpId="0" autoUpdateAnimBg="0"/>
      <p:bldP spid="41" grpId="0" animBg="1" autoUpdateAnimBg="0"/>
      <p:bldP spid="42" grpId="0" animBg="1" autoUpdateAnimBg="0"/>
      <p:bldP spid="44" grpId="0" animBg="1" autoUpdateAnimBg="0"/>
      <p:bldP spid="45" grpId="0" animBg="1" autoUpdateAnimBg="0"/>
      <p:bldP spid="46" grpId="0" animBg="1" autoUpdateAnimBg="0"/>
      <p:bldP spid="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07950" y="784449"/>
            <a:ext cx="8893175" cy="2946658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997049"/>
            <a:ext cx="518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2328962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779562"/>
            <a:ext cx="3959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476672"/>
            <a:ext cx="6480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0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0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3225" y="1043087"/>
            <a:ext cx="2319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1.056.962,95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1314549"/>
            <a:ext cx="187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45288" y="1357412"/>
            <a:ext cx="231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631.249.29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125" y="1805087"/>
            <a:ext cx="2319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000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7278688" y="1724124"/>
            <a:ext cx="170104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000">
              <a:solidFill>
                <a:srgbClr val="66FF33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329363" y="476672"/>
            <a:ext cx="2592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alt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85421" y="3121918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422.527,18</a:t>
            </a: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925" y="3806741"/>
            <a:ext cx="6048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136525" y="4095666"/>
            <a:ext cx="8893175" cy="1079500"/>
          </a:xfrm>
          <a:prstGeom prst="rect">
            <a:avLst/>
          </a:prstGeom>
          <a:solidFill>
            <a:srgbClr val="FFC000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FFC000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950" y="4383004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empenhadas</a:t>
            </a:r>
            <a:endParaRPr lang="pt-BR" altLang="pt-B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950" y="4122654"/>
            <a:ext cx="3959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300788" y="4024229"/>
            <a:ext cx="2735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FFC000"/>
                </a:solidFill>
              </a:rPr>
              <a:t>349.672,36</a:t>
            </a:r>
            <a:endParaRPr lang="pt-BR" altLang="pt-BR" sz="2000" dirty="0">
              <a:solidFill>
                <a:srgbClr val="FFC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804025" y="4398879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FFC000"/>
                </a:solidFill>
              </a:rPr>
              <a:t>323.587,24</a:t>
            </a:r>
            <a:endParaRPr lang="pt-BR" altLang="pt-BR" sz="2000" dirty="0">
              <a:solidFill>
                <a:srgbClr val="FFC0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22238" y="3398813"/>
            <a:ext cx="4824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alt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278688" y="3439849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chemeClr val="bg1"/>
                </a:solidFill>
              </a:rPr>
              <a:t>25,03%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07963" y="4740191"/>
            <a:ext cx="338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pt-BR" altLang="pt-B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</a:t>
            </a:r>
            <a:r>
              <a:rPr lang="pt-BR" alt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(100%)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092950" y="4741779"/>
            <a:ext cx="191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FFC000"/>
                </a:solidFill>
              </a:rPr>
              <a:t>91,52%</a:t>
            </a:r>
            <a:endParaRPr lang="pt-BR" altLang="pt-BR" sz="2000" dirty="0">
              <a:solidFill>
                <a:srgbClr val="FFC000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925" y="5281463"/>
            <a:ext cx="9432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136525" y="5589712"/>
            <a:ext cx="8893175" cy="1038225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00FFCC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950" y="5848474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solidFill>
                  <a:srgbClr val="00FFCC"/>
                </a:solidFill>
              </a:rPr>
              <a:t>Despesas </a:t>
            </a:r>
            <a:r>
              <a:rPr lang="pt-BR" altLang="pt-BR" sz="2000" dirty="0" smtClean="0">
                <a:solidFill>
                  <a:srgbClr val="00FFCC"/>
                </a:solidFill>
              </a:rPr>
              <a:t>empenhadas</a:t>
            </a:r>
            <a:endParaRPr lang="pt-BR" altLang="pt-BR" sz="2000" dirty="0">
              <a:solidFill>
                <a:srgbClr val="00FFCC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7950" y="5616699"/>
            <a:ext cx="3959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000" dirty="0">
                <a:solidFill>
                  <a:srgbClr val="00FFCC"/>
                </a:solidFill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00788" y="5503987"/>
            <a:ext cx="2735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00FFCC"/>
                </a:solidFill>
              </a:rPr>
              <a:t>349.672,36</a:t>
            </a:r>
            <a:endParaRPr lang="pt-BR" altLang="pt-BR" sz="2000" dirty="0">
              <a:solidFill>
                <a:srgbClr val="00FFCC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789738" y="5864349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00FFCC"/>
                </a:solidFill>
              </a:rPr>
              <a:t>280.079,78</a:t>
            </a:r>
            <a:endParaRPr lang="pt-BR" altLang="pt-BR" sz="2000" dirty="0">
              <a:solidFill>
                <a:srgbClr val="00FFCC"/>
              </a:solidFill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65100" y="6205662"/>
            <a:ext cx="338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solidFill>
                  <a:srgbClr val="00FFCC"/>
                </a:solidFill>
              </a:rPr>
              <a:t>% aplicado </a:t>
            </a:r>
            <a:r>
              <a:rPr lang="pt-BR" altLang="pt-BR" sz="2000" dirty="0">
                <a:solidFill>
                  <a:schemeClr val="bg1"/>
                </a:solidFill>
              </a:rPr>
              <a:t>(60%)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164288" y="6235798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chemeClr val="bg1"/>
                </a:solidFill>
              </a:rPr>
              <a:t>80,10%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700338" y="2051149"/>
            <a:ext cx="4392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04025" y="2067024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422.053,06</a:t>
            </a: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3348360" y="2022574"/>
            <a:ext cx="863600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748463" y="1743149"/>
            <a:ext cx="231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1.688.212,24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63"/>
          <p:cNvSpPr>
            <a:spLocks noChangeArrowheads="1"/>
          </p:cNvSpPr>
          <p:nvPr/>
        </p:nvSpPr>
        <p:spPr bwMode="auto">
          <a:xfrm>
            <a:off x="1763688" y="4724375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FFC000"/>
              </a:solidFill>
            </a:endParaRPr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1475656" y="6189787"/>
            <a:ext cx="1000125" cy="504825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00FFCC"/>
              </a:solidFill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3640676" y="6534695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7740650" y="3463488"/>
            <a:ext cx="1266825" cy="393368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00FF00"/>
              </a:solidFill>
            </a:endParaRPr>
          </a:p>
        </p:txBody>
      </p:sp>
      <p:sp>
        <p:nvSpPr>
          <p:cNvPr id="45" name="Oval 63"/>
          <p:cNvSpPr>
            <a:spLocks noChangeArrowheads="1"/>
          </p:cNvSpPr>
          <p:nvPr/>
        </p:nvSpPr>
        <p:spPr bwMode="auto">
          <a:xfrm>
            <a:off x="7620000" y="4730667"/>
            <a:ext cx="1441450" cy="394708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FFC000"/>
              </a:solidFill>
            </a:endParaRPr>
          </a:p>
        </p:txBody>
      </p: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7669213" y="6243763"/>
            <a:ext cx="1223962" cy="45085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>
              <a:solidFill>
                <a:srgbClr val="00FFCC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6804248" y="2378596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548.564,20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07503" y="2660466"/>
            <a:ext cx="7561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Deduções {FUNDEB (</a:t>
            </a:r>
            <a:r>
              <a:rPr lang="pt-BR" altLang="pt-BR" sz="20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Perda+Compl+Aplic</a:t>
            </a: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</a:t>
            </a:r>
            <a:r>
              <a:rPr lang="pt-BR" altLang="pt-BR" sz="20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</a:t>
            </a: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RAP}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804248" y="2698566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  126.037,02</a:t>
            </a:r>
            <a:endParaRPr lang="pt-BR" altLang="pt-BR" sz="2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>
            <a:off x="7236296" y="3102868"/>
            <a:ext cx="170104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0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  <p:bldP spid="18" grpId="0" autoUpdateAnimBg="0"/>
      <p:bldP spid="19" grpId="0" autoUpdateAnimBg="0"/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 autoUpdateAnimBg="0"/>
      <p:bldP spid="40" grpId="0" autoUpdateAnimBg="0"/>
      <p:bldP spid="41" grpId="0" animBg="1" autoUpdateAnimBg="0"/>
      <p:bldP spid="42" grpId="0" animBg="1" autoUpdateAnimBg="0"/>
      <p:bldP spid="44" grpId="0" animBg="1" autoUpdateAnimBg="0"/>
      <p:bldP spid="45" grpId="0" animBg="1" autoUpdateAnimBg="0"/>
      <p:bldP spid="46" grpId="0" animBg="1" autoUpdateAnimBg="0"/>
      <p:bldP spid="49" grpId="0"/>
      <p:bldP spid="50" grpId="0" autoUpdateAnimBg="0"/>
      <p:bldP spid="51" grpId="0" autoUpdateAnimBg="0"/>
      <p:bldP spid="52" grpId="0" autoUpdateAnimBg="0"/>
      <p:bldP spid="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atic.blogdaresenhageral.com.br/wp-content/uploads/2015/08/SA%C3%BAde.jpg?9f13b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2973"/>
            <a:ext cx="4709318" cy="292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1840175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pt-BR" sz="7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aúde</a:t>
            </a:r>
            <a:endParaRPr lang="pt-BR" sz="72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66FF33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2" y="4870450"/>
            <a:ext cx="6494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6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 para limite</a:t>
            </a:r>
            <a:endParaRPr lang="pt-BR" altLang="pt-BR" sz="260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1.056.962,95</a:t>
            </a:r>
            <a:endParaRPr lang="pt-BR" altLang="pt-BR" sz="26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631.249,29</a:t>
            </a:r>
            <a:endParaRPr lang="pt-BR" altLang="pt-BR" sz="28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1.688.212,25</a:t>
            </a:r>
            <a:endParaRPr lang="pt-BR" altLang="pt-BR" sz="26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/>
              <a:t>3</a:t>
            </a:r>
            <a:r>
              <a:rPr lang="pt-BR" altLang="pt-BR" sz="2600" dirty="0" smtClean="0"/>
              <a:t>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2016</a:t>
            </a:r>
            <a:endParaRPr lang="pt-BR" altLang="pt-BR" sz="2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FFCC"/>
                </a:solidFill>
              </a:rPr>
              <a:t>482.424,32</a:t>
            </a:r>
            <a:endParaRPr lang="pt-BR" altLang="pt-BR" sz="2800" dirty="0">
              <a:solidFill>
                <a:srgbClr val="00FFCC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% aplicado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28,58</a:t>
            </a:r>
            <a:r>
              <a:rPr lang="pt-BR" altLang="pt-BR" sz="2600" dirty="0" smtClean="0">
                <a:solidFill>
                  <a:schemeClr val="bg1"/>
                </a:solidFill>
              </a:rPr>
              <a:t>%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253.231,84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278688" y="5445125"/>
            <a:ext cx="1793875" cy="539095"/>
          </a:xfrm>
          <a:prstGeom prst="ellipse">
            <a:avLst/>
          </a:prstGeom>
          <a:noFill/>
          <a:ln w="38100" algn="ctr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6970" y="476250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4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FFFF00"/>
              </a:solidFill>
            </a:endParaRPr>
          </a:p>
        </p:txBody>
      </p:sp>
      <p:grpSp>
        <p:nvGrpSpPr>
          <p:cNvPr id="1025" name="Grupo 1024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119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1028" name="Grupo 1027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6" name="Grupo 1025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24" name="Grupo 102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66FFFF">
                <a:alpha val="50196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2.507.702,43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2.622.756,44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95,6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60.410,57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45,8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78.983,68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87,0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2.845.362,12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2.647.096,68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93,0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Texto Explicativo 1 46"/>
          <p:cNvSpPr/>
          <p:nvPr/>
        </p:nvSpPr>
        <p:spPr>
          <a:xfrm>
            <a:off x="1428067" y="1754475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o Explicativo 1 47"/>
          <p:cNvSpPr/>
          <p:nvPr/>
        </p:nvSpPr>
        <p:spPr>
          <a:xfrm>
            <a:off x="2152406" y="2492896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49" name="Texto Explicativo 1 48"/>
          <p:cNvSpPr/>
          <p:nvPr/>
        </p:nvSpPr>
        <p:spPr>
          <a:xfrm>
            <a:off x="1561341" y="2818213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Fóros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 Explicativo 1 49"/>
          <p:cNvSpPr/>
          <p:nvPr/>
        </p:nvSpPr>
        <p:spPr>
          <a:xfrm>
            <a:off x="1442802" y="3250261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51" name="Texto Explicativo 1 50"/>
          <p:cNvSpPr/>
          <p:nvPr/>
        </p:nvSpPr>
        <p:spPr>
          <a:xfrm>
            <a:off x="1442802" y="3587086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52" name="Texto Explicativo 1 51"/>
          <p:cNvSpPr/>
          <p:nvPr/>
        </p:nvSpPr>
        <p:spPr>
          <a:xfrm>
            <a:off x="1504334" y="4137445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53" name="Texto Explicativo 1 52"/>
          <p:cNvSpPr/>
          <p:nvPr/>
        </p:nvSpPr>
        <p:spPr>
          <a:xfrm>
            <a:off x="1648350" y="5013176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o Explicativo 1 53"/>
          <p:cNvSpPr/>
          <p:nvPr/>
        </p:nvSpPr>
        <p:spPr>
          <a:xfrm>
            <a:off x="1432326" y="5336168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o Explicativo 1 54"/>
          <p:cNvSpPr/>
          <p:nvPr/>
        </p:nvSpPr>
        <p:spPr>
          <a:xfrm>
            <a:off x="1458084" y="5648805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56" name="Texto Explicativo 1 55"/>
          <p:cNvSpPr/>
          <p:nvPr/>
        </p:nvSpPr>
        <p:spPr>
          <a:xfrm>
            <a:off x="1432326" y="6052911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</p:spTree>
    <p:extLst>
      <p:ext uri="{BB962C8B-B14F-4D97-AF65-F5344CB8AC3E}">
        <p14:creationId xmlns:p14="http://schemas.microsoft.com/office/powerpoint/2010/main" val="39947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136525" y="4416177"/>
            <a:ext cx="8893175" cy="2090480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20650" y="1700808"/>
            <a:ext cx="8893175" cy="2552700"/>
          </a:xfrm>
          <a:prstGeom prst="rect">
            <a:avLst/>
          </a:prstGeom>
          <a:solidFill>
            <a:srgbClr val="66FF33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1943696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2" y="4397127"/>
            <a:ext cx="46223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6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</a:t>
            </a:r>
            <a:endParaRPr lang="pt-BR" altLang="pt-BR" sz="260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1726208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1929408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1.056.962,95</a:t>
            </a:r>
            <a:endParaRPr lang="pt-BR" altLang="pt-BR" sz="26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0200" y="2261196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8125" y="2304058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631.249,29</a:t>
            </a:r>
            <a:endParaRPr lang="pt-BR" altLang="pt-BR" sz="28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88125" y="2827933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1.688.212,25</a:t>
            </a:r>
            <a:endParaRPr lang="pt-BR" altLang="pt-BR" sz="26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/>
              <a:t>3º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2016</a:t>
            </a:r>
            <a:endParaRPr lang="pt-BR" altLang="pt-BR" sz="2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88224" y="4398715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FFCC"/>
                </a:solidFill>
              </a:rPr>
              <a:t>829.201,15</a:t>
            </a:r>
            <a:endParaRPr lang="pt-BR" altLang="pt-BR" sz="2800" dirty="0">
              <a:solidFill>
                <a:srgbClr val="00FFCC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2238" y="5962799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% aplicado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78688" y="5964386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28,58%</a:t>
            </a:r>
            <a:endParaRPr lang="pt-BR" altLang="pt-BR" sz="2800" dirty="0">
              <a:solidFill>
                <a:schemeClr val="bg1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825" y="3604221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89725" y="3620096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253.231,84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1389063" y="3618508"/>
            <a:ext cx="863600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494588" y="5948511"/>
            <a:ext cx="1577975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6970" y="476250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>
            <a:off x="6254750" y="2812951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569397" y="5267300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482.424,32</a:t>
            </a:r>
            <a:endParaRPr lang="pt-BR" altLang="pt-BR" sz="2800" dirty="0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011864" y="4812258"/>
            <a:ext cx="2808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FFCC"/>
                </a:solidFill>
              </a:rPr>
              <a:t>(-)  346.776,83</a:t>
            </a:r>
            <a:endParaRPr lang="pt-BR" altLang="pt-BR" sz="2800" dirty="0">
              <a:solidFill>
                <a:srgbClr val="00FFCC"/>
              </a:solidFill>
            </a:endParaRPr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>
            <a:off x="6300192" y="5276627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504" y="5301208"/>
            <a:ext cx="59043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 para limite</a:t>
            </a:r>
            <a:endParaRPr lang="pt-BR" altLang="pt-B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9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4" grpId="0" animBg="1"/>
      <p:bldP spid="28" grpId="0"/>
      <p:bldP spid="26" grpId="0" autoUpdateAnimBg="0"/>
      <p:bldP spid="27" grpId="0" autoUpdateAnimBg="0"/>
      <p:bldP spid="29" grpId="0" animBg="1"/>
      <p:bldP spid="3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  <a:endParaRPr lang="pt-BR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43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solidFill>
                  <a:srgbClr val="66FFFF"/>
                </a:solidFill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28657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123728" y="3401705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25050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o 89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3347863" y="764704"/>
            <a:ext cx="2207965" cy="6093296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141734" y="1806724"/>
            <a:ext cx="8842588" cy="2133274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FFFF00"/>
              </a:solidFill>
            </a:endParaRPr>
          </a:p>
        </p:txBody>
      </p:sp>
      <p:grpSp>
        <p:nvGrpSpPr>
          <p:cNvPr id="12" name="Grupo 355"/>
          <p:cNvGrpSpPr>
            <a:grpSpLocks/>
          </p:cNvGrpSpPr>
          <p:nvPr/>
        </p:nvGrpSpPr>
        <p:grpSpPr bwMode="auto">
          <a:xfrm>
            <a:off x="107504" y="4103326"/>
            <a:ext cx="8913812" cy="1642567"/>
            <a:chOff x="-36513" y="4286250"/>
            <a:chExt cx="9180513" cy="1716466"/>
          </a:xfrm>
        </p:grpSpPr>
        <p:grpSp>
          <p:nvGrpSpPr>
            <p:cNvPr id="67" name="Grupo 4"/>
            <p:cNvGrpSpPr>
              <a:grpSpLocks/>
            </p:cNvGrpSpPr>
            <p:nvPr/>
          </p:nvGrpSpPr>
          <p:grpSpPr bwMode="auto">
            <a:xfrm>
              <a:off x="-36513" y="4286250"/>
              <a:ext cx="9180513" cy="1716466"/>
              <a:chOff x="-36512" y="4256563"/>
              <a:chExt cx="9180513" cy="1715141"/>
            </a:xfrm>
          </p:grpSpPr>
          <p:grpSp>
            <p:nvGrpSpPr>
              <p:cNvPr id="69" name="Grupo 81"/>
              <p:cNvGrpSpPr>
                <a:grpSpLocks/>
              </p:cNvGrpSpPr>
              <p:nvPr/>
            </p:nvGrpSpPr>
            <p:grpSpPr bwMode="auto">
              <a:xfrm>
                <a:off x="-36512" y="4256563"/>
                <a:ext cx="9180513" cy="1715141"/>
                <a:chOff x="-36512" y="4183088"/>
                <a:chExt cx="9180513" cy="1762939"/>
              </a:xfrm>
            </p:grpSpPr>
            <p:sp>
              <p:nvSpPr>
                <p:cNvPr id="74" name="Rectangle 2"/>
                <p:cNvSpPr>
                  <a:spLocks noChangeArrowheads="1"/>
                </p:cNvSpPr>
                <p:nvPr/>
              </p:nvSpPr>
              <p:spPr bwMode="auto">
                <a:xfrm>
                  <a:off x="-36512" y="4183088"/>
                  <a:ext cx="9180513" cy="1560959"/>
                </a:xfrm>
                <a:prstGeom prst="rect">
                  <a:avLst/>
                </a:prstGeom>
                <a:solidFill>
                  <a:srgbClr val="FFFF66">
                    <a:alpha val="5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883698" y="4582570"/>
                  <a:ext cx="1098377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61,9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413" y="4638675"/>
                  <a:ext cx="2651125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Op. Crédito</a:t>
                  </a:r>
                </a:p>
              </p:txBody>
            </p:sp>
            <p:sp>
              <p:nvSpPr>
                <p:cNvPr id="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413" y="5017989"/>
                  <a:ext cx="2651125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Alienação</a:t>
                  </a:r>
                </a:p>
              </p:txBody>
            </p:sp>
            <p:sp>
              <p:nvSpPr>
                <p:cNvPr id="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51500" y="4623893"/>
                  <a:ext cx="2233613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56.723,29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24536" y="5004346"/>
                  <a:ext cx="2233612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  <a:endPara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95938" y="5434013"/>
                  <a:ext cx="2233612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endParaRPr lang="pt-BR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17888" y="4616155"/>
                  <a:ext cx="2232025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91.623,48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28992" y="5023904"/>
                  <a:ext cx="2232025" cy="512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42,48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743825" y="5392966"/>
                <a:ext cx="1252538" cy="498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9,2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95288" y="5380957"/>
                <a:ext cx="2651125" cy="498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Transf. Capital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/>
            </p:nvSpPr>
            <p:spPr bwMode="auto">
              <a:xfrm>
                <a:off x="5640388" y="5364391"/>
                <a:ext cx="2233612" cy="498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3.687,28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3444875" y="5380675"/>
                <a:ext cx="2232025" cy="498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40.171,76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7577647" y="5076095"/>
              <a:ext cx="1359500" cy="49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-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71"/>
          <p:cNvGrpSpPr>
            <a:grpSpLocks/>
          </p:cNvGrpSpPr>
          <p:nvPr/>
        </p:nvGrpSpPr>
        <p:grpSpPr bwMode="auto">
          <a:xfrm>
            <a:off x="386494" y="1696225"/>
            <a:ext cx="8505986" cy="2416005"/>
            <a:chOff x="250825" y="1865312"/>
            <a:chExt cx="8760489" cy="2429193"/>
          </a:xfrm>
        </p:grpSpPr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65113" y="1866900"/>
              <a:ext cx="2414588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Tributárias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65113" y="2239963"/>
              <a:ext cx="26511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Contribuições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250825" y="2587625"/>
              <a:ext cx="26511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Patrimoniais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50825" y="2933700"/>
              <a:ext cx="26511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Serviços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50825" y="3317875"/>
              <a:ext cx="325437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Correntes</a:t>
              </a: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50825" y="3708400"/>
              <a:ext cx="260667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5653090" y="1865313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618.948,21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5638802" y="2228850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143.136,23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5638802" y="2587625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54.295,67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5638802" y="3001963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286,78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5638802" y="3389313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1.589.865,77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5638802" y="3759200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101.169,76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403601" y="1865312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732.625,23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3403601" y="2228849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149.028,00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3403601" y="2587625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38.676,27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3403601" y="3001962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220,01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3403601" y="3389312"/>
              <a:ext cx="2232026" cy="47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1.628.926,98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3403600" y="3759199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73.279,95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Grupo 57"/>
            <p:cNvGrpSpPr>
              <a:grpSpLocks/>
            </p:cNvGrpSpPr>
            <p:nvPr/>
          </p:nvGrpSpPr>
          <p:grpSpPr bwMode="auto">
            <a:xfrm>
              <a:off x="7829550" y="1871125"/>
              <a:ext cx="1181764" cy="2423380"/>
              <a:chOff x="5945252" y="1762748"/>
              <a:chExt cx="3054339" cy="2423808"/>
            </a:xfrm>
          </p:grpSpPr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7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84,5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96,0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535238"/>
                <a:ext cx="2638222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140,4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893786"/>
                <a:ext cx="305433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130,3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18"/>
              <p:cNvSpPr txBox="1">
                <a:spLocks noChangeArrowheads="1"/>
              </p:cNvSpPr>
              <p:nvPr/>
            </p:nvSpPr>
            <p:spPr bwMode="auto">
              <a:xfrm>
                <a:off x="6646865" y="3336927"/>
                <a:ext cx="2232025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97,6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706813"/>
                <a:ext cx="285973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138,1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9" name="Grupo 82"/>
          <p:cNvGrpSpPr>
            <a:grpSpLocks/>
          </p:cNvGrpSpPr>
          <p:nvPr/>
        </p:nvGrpSpPr>
        <p:grpSpPr bwMode="auto">
          <a:xfrm>
            <a:off x="3202599" y="6287738"/>
            <a:ext cx="5644540" cy="516750"/>
            <a:chOff x="3151139" y="6446568"/>
            <a:chExt cx="5813349" cy="519951"/>
          </a:xfrm>
        </p:grpSpPr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151139" y="6446568"/>
              <a:ext cx="252275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2.845.362,12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2.647.096,68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7911151" y="6477813"/>
              <a:ext cx="1053337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93,0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16. Atualizada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" name="Grupo 92"/>
          <p:cNvGrpSpPr/>
          <p:nvPr/>
        </p:nvGrpSpPr>
        <p:grpSpPr>
          <a:xfrm>
            <a:off x="-7122" y="1239260"/>
            <a:ext cx="9115626" cy="510595"/>
            <a:chOff x="167618" y="1277835"/>
            <a:chExt cx="8816704" cy="500507"/>
          </a:xfrm>
        </p:grpSpPr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12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2.507.702,43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2.622.756,44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7833124" y="1310713"/>
              <a:ext cx="892293" cy="46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95,6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16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1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60.410,57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45,8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2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22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78.983,68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87,0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5614428" y="772445"/>
            <a:ext cx="2209961" cy="394863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10" y="2231121"/>
            <a:ext cx="2143362" cy="239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  <a:alpha val="29000"/>
            </a:schemeClr>
          </a:solidFill>
          <a:ln w="76200">
            <a:solidFill>
              <a:srgbClr val="FFFF00"/>
            </a:solidFill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RECEITAS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16780"/>
            <a:ext cx="943916" cy="105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95536" y="476672"/>
            <a:ext cx="3240360" cy="163222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  <a:alpha val="29000"/>
            </a:schemeClr>
          </a:solidFill>
          <a:ln w="76200">
            <a:solidFill>
              <a:srgbClr val="FFFF00"/>
            </a:solidFill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RECEITAS</a:t>
            </a:r>
            <a:endParaRPr lang="pt-BR" sz="2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2708920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endParaRPr lang="pt-BR" sz="30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INTRA-ORÇAMENTÁRIAS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6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708920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r>
              <a:rPr lang="pt-BR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para FUNDEB </a:t>
            </a:r>
          </a:p>
          <a:p>
            <a:pPr algn="ctr"/>
            <a:r>
              <a:rPr lang="pt-BR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de Transferências)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(FPM, ITR, ICMS-</a:t>
            </a:r>
            <a:r>
              <a:rPr lang="pt-BR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ICMS, IPVA e IPI-</a:t>
            </a:r>
            <a:r>
              <a:rPr lang="pt-BR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INTRA-ORÇAMENTÁRIAS</a:t>
            </a:r>
          </a:p>
          <a:p>
            <a:pPr algn="ctr"/>
            <a:r>
              <a:rPr lang="pt-BR" sz="3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(Quota-patronal à Previdência Social)</a:t>
            </a:r>
            <a:endParaRPr lang="pt-BR" sz="30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16780"/>
            <a:ext cx="943916" cy="105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95536" y="476672"/>
            <a:ext cx="3240360" cy="163222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  <a:alpha val="29000"/>
            </a:schemeClr>
          </a:solidFill>
          <a:ln w="76200">
            <a:solidFill>
              <a:srgbClr val="FFFF00"/>
            </a:solidFill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RECEITAS</a:t>
            </a:r>
            <a:endParaRPr lang="pt-BR" sz="2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6290</TotalTime>
  <Words>1737</Words>
  <Application>Microsoft Office PowerPoint</Application>
  <PresentationFormat>Apresentação na tela (4:3)</PresentationFormat>
  <Paragraphs>742</Paragraphs>
  <Slides>52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Maria Cristina Jorge Andrade</cp:lastModifiedBy>
  <cp:revision>968</cp:revision>
  <cp:lastPrinted>2016-10-04T18:47:43Z</cp:lastPrinted>
  <dcterms:created xsi:type="dcterms:W3CDTF">2016-02-15T18:31:26Z</dcterms:created>
  <dcterms:modified xsi:type="dcterms:W3CDTF">2018-10-25T14:47:26Z</dcterms:modified>
</cp:coreProperties>
</file>