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55"/>
  </p:notesMasterIdLst>
  <p:handoutMasterIdLst>
    <p:handoutMasterId r:id="rId56"/>
  </p:handoutMasterIdLst>
  <p:sldIdLst>
    <p:sldId id="257" r:id="rId2"/>
    <p:sldId id="260" r:id="rId3"/>
    <p:sldId id="297" r:id="rId4"/>
    <p:sldId id="295" r:id="rId5"/>
    <p:sldId id="296" r:id="rId6"/>
    <p:sldId id="261" r:id="rId7"/>
    <p:sldId id="262" r:id="rId8"/>
    <p:sldId id="284" r:id="rId9"/>
    <p:sldId id="263" r:id="rId10"/>
    <p:sldId id="285" r:id="rId11"/>
    <p:sldId id="286" r:id="rId12"/>
    <p:sldId id="298" r:id="rId13"/>
    <p:sldId id="287" r:id="rId14"/>
    <p:sldId id="288" r:id="rId15"/>
    <p:sldId id="264" r:id="rId16"/>
    <p:sldId id="291" r:id="rId17"/>
    <p:sldId id="325" r:id="rId18"/>
    <p:sldId id="265" r:id="rId19"/>
    <p:sldId id="323" r:id="rId20"/>
    <p:sldId id="326" r:id="rId21"/>
    <p:sldId id="324" r:id="rId22"/>
    <p:sldId id="290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300" r:id="rId35"/>
    <p:sldId id="278" r:id="rId36"/>
    <p:sldId id="301" r:id="rId37"/>
    <p:sldId id="299" r:id="rId38"/>
    <p:sldId id="303" r:id="rId39"/>
    <p:sldId id="307" r:id="rId40"/>
    <p:sldId id="316" r:id="rId41"/>
    <p:sldId id="321" r:id="rId42"/>
    <p:sldId id="322" r:id="rId43"/>
    <p:sldId id="308" r:id="rId44"/>
    <p:sldId id="318" r:id="rId45"/>
    <p:sldId id="312" r:id="rId46"/>
    <p:sldId id="309" r:id="rId47"/>
    <p:sldId id="310" r:id="rId48"/>
    <p:sldId id="311" r:id="rId49"/>
    <p:sldId id="279" r:id="rId50"/>
    <p:sldId id="280" r:id="rId51"/>
    <p:sldId id="281" r:id="rId52"/>
    <p:sldId id="282" r:id="rId53"/>
    <p:sldId id="259" r:id="rId5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7F7F7F"/>
    <a:srgbClr val="0000FF"/>
    <a:srgbClr val="99FF99"/>
    <a:srgbClr val="00FF00"/>
    <a:srgbClr val="FFFF00"/>
    <a:srgbClr val="FFFFFF"/>
    <a:srgbClr val="3399FF"/>
    <a:srgbClr val="FF2D1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8" autoAdjust="0"/>
    <p:restoredTop sz="91261" autoAdjust="0"/>
  </p:normalViewPr>
  <p:slideViewPr>
    <p:cSldViewPr>
      <p:cViewPr>
        <p:scale>
          <a:sx n="45" d="100"/>
          <a:sy n="45" d="100"/>
        </p:scale>
        <p:origin x="-204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piresereis.com.br/quem-somos.php" TargetMode="External"/><Relationship Id="rId1" Type="http://schemas.openxmlformats.org/officeDocument/2006/relationships/image" Target="../media/image1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r/url?sa=i&amp;rct=j&amp;q=&amp;esrc=s&amp;source=images&amp;cd=&amp;cad=rja&amp;uact=8&amp;ved=0CAcQjRw&amp;url=http://fluentenglish.com.br/cursos-personalizados-de-ingles/ingles-para-escritorio/curso-de-ingles-para-contabilidade/&amp;ei=K49fVbrHHsmfNqW_gKAN&amp;psig=AFQjCNELMq7ajwuEcCi9NSTdCIArAoxSLQ&amp;ust=1432409349735420" TargetMode="External"/><Relationship Id="rId1" Type="http://schemas.openxmlformats.org/officeDocument/2006/relationships/image" Target="../media/image2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br/url?sa=i&amp;rct=j&amp;q=&amp;esrc=s&amp;source=images&amp;cd=&amp;cad=rja&amp;uact=8&amp;ved=0CAcQjRw&amp;url=https://portogente.com.br/portopedia/orgamento-74313&amp;ei=D5ZfVZKTFIH7ggSXz4G4BA&amp;psig=AFQjCNEtyulHXRSwzxsiMTQmMfMQ-F3jfQ&amp;ust=1432413823263091" TargetMode="External"/><Relationship Id="rId1" Type="http://schemas.openxmlformats.org/officeDocument/2006/relationships/image" Target="../media/image2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0C0FF-8407-4822-BB24-2A723BBC59D8}" type="doc">
      <dgm:prSet loTypeId="urn:microsoft.com/office/officeart/2005/8/layout/hProcess3" loCatId="process" qsTypeId="urn:microsoft.com/office/officeart/2005/8/quickstyle/simple2" qsCatId="simple" csTypeId="urn:microsoft.com/office/officeart/2005/8/colors/accent1_2" csCatId="accent1" phldr="1"/>
      <dgm:spPr/>
    </dgm:pt>
    <dgm:pt modelId="{69A16A25-51E8-4B67-B697-FDD9740770D2}">
      <dgm:prSet phldrT="[Texto]" custT="1"/>
      <dgm:spPr/>
      <dgm:t>
        <a:bodyPr/>
        <a:lstStyle/>
        <a:p>
          <a:r>
            <a:rPr lang="pt-BR" sz="3600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Receitas Próprias </a:t>
          </a:r>
          <a:endParaRPr lang="pt-BR" sz="3600" b="1" cap="all" dirty="0">
            <a:ln w="0"/>
            <a:effectLst>
              <a:reflection blurRad="12700" stA="50000" endPos="50000" dist="5000" dir="5400000" sy="-100000" rotWithShape="0"/>
            </a:effectLst>
          </a:endParaRPr>
        </a:p>
      </dgm:t>
    </dgm:pt>
    <dgm:pt modelId="{F4149BF0-A858-4978-B898-50C6745F923D}" type="parTrans" cxnId="{DB4C4B19-F910-43A8-9792-97BB8783618A}">
      <dgm:prSet/>
      <dgm:spPr/>
      <dgm:t>
        <a:bodyPr/>
        <a:lstStyle/>
        <a:p>
          <a:endParaRPr lang="pt-BR"/>
        </a:p>
      </dgm:t>
    </dgm:pt>
    <dgm:pt modelId="{E47C7805-BE39-4783-8008-E264B87678B6}" type="sibTrans" cxnId="{DB4C4B19-F910-43A8-9792-97BB8783618A}">
      <dgm:prSet/>
      <dgm:spPr/>
      <dgm:t>
        <a:bodyPr/>
        <a:lstStyle/>
        <a:p>
          <a:endParaRPr lang="pt-BR"/>
        </a:p>
      </dgm:t>
    </dgm:pt>
    <dgm:pt modelId="{54CB3A87-0802-4C9B-9213-9A435A28DAB9}" type="pres">
      <dgm:prSet presAssocID="{5630C0FF-8407-4822-BB24-2A723BBC59D8}" presName="Name0" presStyleCnt="0">
        <dgm:presLayoutVars>
          <dgm:dir/>
          <dgm:animLvl val="lvl"/>
          <dgm:resizeHandles val="exact"/>
        </dgm:presLayoutVars>
      </dgm:prSet>
      <dgm:spPr/>
    </dgm:pt>
    <dgm:pt modelId="{0A220D16-7D97-438B-B647-47A98C8042B0}" type="pres">
      <dgm:prSet presAssocID="{5630C0FF-8407-4822-BB24-2A723BBC59D8}" presName="dummy" presStyleCnt="0"/>
      <dgm:spPr/>
    </dgm:pt>
    <dgm:pt modelId="{6354291E-F777-4A27-ADC2-B6DA8A5CBCF5}" type="pres">
      <dgm:prSet presAssocID="{5630C0FF-8407-4822-BB24-2A723BBC59D8}" presName="linH" presStyleCnt="0"/>
      <dgm:spPr/>
    </dgm:pt>
    <dgm:pt modelId="{5C9C802B-5838-49BD-AF24-B7DA5F31E763}" type="pres">
      <dgm:prSet presAssocID="{5630C0FF-8407-4822-BB24-2A723BBC59D8}" presName="padding1" presStyleCnt="0"/>
      <dgm:spPr/>
    </dgm:pt>
    <dgm:pt modelId="{55414ED7-5120-4D4A-80FE-CC31EC6B4733}" type="pres">
      <dgm:prSet presAssocID="{69A16A25-51E8-4B67-B697-FDD9740770D2}" presName="linV" presStyleCnt="0"/>
      <dgm:spPr/>
    </dgm:pt>
    <dgm:pt modelId="{C91C3A05-5E46-44C7-B9E8-C123CBB6F40E}" type="pres">
      <dgm:prSet presAssocID="{69A16A25-51E8-4B67-B697-FDD9740770D2}" presName="spVertical1" presStyleCnt="0"/>
      <dgm:spPr/>
    </dgm:pt>
    <dgm:pt modelId="{7EAFBB53-7220-4D42-882E-45E6E7E05A15}" type="pres">
      <dgm:prSet presAssocID="{69A16A25-51E8-4B67-B697-FDD9740770D2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087447-BBC5-424D-BA85-39B7FC07C7CE}" type="pres">
      <dgm:prSet presAssocID="{69A16A25-51E8-4B67-B697-FDD9740770D2}" presName="spVertical2" presStyleCnt="0"/>
      <dgm:spPr/>
    </dgm:pt>
    <dgm:pt modelId="{33F25E9B-6E5D-4ADF-9F77-96EECD5417DF}" type="pres">
      <dgm:prSet presAssocID="{69A16A25-51E8-4B67-B697-FDD9740770D2}" presName="spVertical3" presStyleCnt="0"/>
      <dgm:spPr/>
    </dgm:pt>
    <dgm:pt modelId="{179371B7-12CA-4662-870C-C3AD257A4CBC}" type="pres">
      <dgm:prSet presAssocID="{5630C0FF-8407-4822-BB24-2A723BBC59D8}" presName="padding2" presStyleCnt="0"/>
      <dgm:spPr/>
    </dgm:pt>
    <dgm:pt modelId="{A56589A7-B7C9-4A19-B3E3-83A63188BD75}" type="pres">
      <dgm:prSet presAssocID="{5630C0FF-8407-4822-BB24-2A723BBC59D8}" presName="negArrow" presStyleCnt="0"/>
      <dgm:spPr/>
    </dgm:pt>
    <dgm:pt modelId="{8F651DEF-8B37-4EE5-87C8-2FDCD2AFF8F8}" type="pres">
      <dgm:prSet presAssocID="{5630C0FF-8407-4822-BB24-2A723BBC59D8}" presName="backgroundArrow" presStyleLbl="node1" presStyleIdx="0" presStyleCnt="1" custLinFactNeighborX="1520" custLinFactNeighborY="-16549"/>
      <dgm:spPr>
        <a:solidFill>
          <a:srgbClr val="0070C0"/>
        </a:solidFill>
      </dgm:spPr>
    </dgm:pt>
  </dgm:ptLst>
  <dgm:cxnLst>
    <dgm:cxn modelId="{76A4DC62-F0A8-4CD0-92F1-CA769D900298}" type="presOf" srcId="{5630C0FF-8407-4822-BB24-2A723BBC59D8}" destId="{54CB3A87-0802-4C9B-9213-9A435A28DAB9}" srcOrd="0" destOrd="0" presId="urn:microsoft.com/office/officeart/2005/8/layout/hProcess3"/>
    <dgm:cxn modelId="{868E5C29-EB31-486E-A4D4-3597DD601255}" type="presOf" srcId="{69A16A25-51E8-4B67-B697-FDD9740770D2}" destId="{7EAFBB53-7220-4D42-882E-45E6E7E05A15}" srcOrd="0" destOrd="0" presId="urn:microsoft.com/office/officeart/2005/8/layout/hProcess3"/>
    <dgm:cxn modelId="{DB4C4B19-F910-43A8-9792-97BB8783618A}" srcId="{5630C0FF-8407-4822-BB24-2A723BBC59D8}" destId="{69A16A25-51E8-4B67-B697-FDD9740770D2}" srcOrd="0" destOrd="0" parTransId="{F4149BF0-A858-4978-B898-50C6745F923D}" sibTransId="{E47C7805-BE39-4783-8008-E264B87678B6}"/>
    <dgm:cxn modelId="{0D6AED90-DF64-4BF6-BB29-BF33B59FA67E}" type="presParOf" srcId="{54CB3A87-0802-4C9B-9213-9A435A28DAB9}" destId="{0A220D16-7D97-438B-B647-47A98C8042B0}" srcOrd="0" destOrd="0" presId="urn:microsoft.com/office/officeart/2005/8/layout/hProcess3"/>
    <dgm:cxn modelId="{100E8D23-025D-4E36-B0A3-29301C02E708}" type="presParOf" srcId="{54CB3A87-0802-4C9B-9213-9A435A28DAB9}" destId="{6354291E-F777-4A27-ADC2-B6DA8A5CBCF5}" srcOrd="1" destOrd="0" presId="urn:microsoft.com/office/officeart/2005/8/layout/hProcess3"/>
    <dgm:cxn modelId="{B4939596-E426-4104-9599-B69955036009}" type="presParOf" srcId="{6354291E-F777-4A27-ADC2-B6DA8A5CBCF5}" destId="{5C9C802B-5838-49BD-AF24-B7DA5F31E763}" srcOrd="0" destOrd="0" presId="urn:microsoft.com/office/officeart/2005/8/layout/hProcess3"/>
    <dgm:cxn modelId="{71FE59A4-1029-4533-84F6-B9CE0D154E09}" type="presParOf" srcId="{6354291E-F777-4A27-ADC2-B6DA8A5CBCF5}" destId="{55414ED7-5120-4D4A-80FE-CC31EC6B4733}" srcOrd="1" destOrd="0" presId="urn:microsoft.com/office/officeart/2005/8/layout/hProcess3"/>
    <dgm:cxn modelId="{F4187994-F952-47E6-96EF-8D32AA05009E}" type="presParOf" srcId="{55414ED7-5120-4D4A-80FE-CC31EC6B4733}" destId="{C91C3A05-5E46-44C7-B9E8-C123CBB6F40E}" srcOrd="0" destOrd="0" presId="urn:microsoft.com/office/officeart/2005/8/layout/hProcess3"/>
    <dgm:cxn modelId="{30B6E9C2-62D4-48EE-BB0C-29C766A17127}" type="presParOf" srcId="{55414ED7-5120-4D4A-80FE-CC31EC6B4733}" destId="{7EAFBB53-7220-4D42-882E-45E6E7E05A15}" srcOrd="1" destOrd="0" presId="urn:microsoft.com/office/officeart/2005/8/layout/hProcess3"/>
    <dgm:cxn modelId="{A03D3B59-29CA-48B7-AB35-B15563FFB93F}" type="presParOf" srcId="{55414ED7-5120-4D4A-80FE-CC31EC6B4733}" destId="{75087447-BBC5-424D-BA85-39B7FC07C7CE}" srcOrd="2" destOrd="0" presId="urn:microsoft.com/office/officeart/2005/8/layout/hProcess3"/>
    <dgm:cxn modelId="{08C11A6B-0682-404D-BAE0-D8B417FD2493}" type="presParOf" srcId="{55414ED7-5120-4D4A-80FE-CC31EC6B4733}" destId="{33F25E9B-6E5D-4ADF-9F77-96EECD5417DF}" srcOrd="3" destOrd="0" presId="urn:microsoft.com/office/officeart/2005/8/layout/hProcess3"/>
    <dgm:cxn modelId="{CFD2E7EA-BA38-47C6-99F1-8982905A1F3A}" type="presParOf" srcId="{6354291E-F777-4A27-ADC2-B6DA8A5CBCF5}" destId="{179371B7-12CA-4662-870C-C3AD257A4CBC}" srcOrd="2" destOrd="0" presId="urn:microsoft.com/office/officeart/2005/8/layout/hProcess3"/>
    <dgm:cxn modelId="{FF242B21-2DF6-469F-B5A6-9DF3E59E3567}" type="presParOf" srcId="{6354291E-F777-4A27-ADC2-B6DA8A5CBCF5}" destId="{A56589A7-B7C9-4A19-B3E3-83A63188BD75}" srcOrd="3" destOrd="0" presId="urn:microsoft.com/office/officeart/2005/8/layout/hProcess3"/>
    <dgm:cxn modelId="{D1C538F3-CF8A-438C-B9F1-030DE1694498}" type="presParOf" srcId="{6354291E-F777-4A27-ADC2-B6DA8A5CBCF5}" destId="{8F651DEF-8B37-4EE5-87C8-2FDCD2AFF8F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CA788-E774-4160-9F13-3FDAA9124D3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3A609545-6CAC-4B7B-B4D6-83F5891FCB07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3200" b="1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Receitas Transferidas</a:t>
          </a:r>
          <a:endParaRPr lang="pt-BR" sz="3200" b="1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EBA1BB5F-612B-4C7E-A7F3-AD526467FDCD}" type="parTrans" cxnId="{18449C8D-6A6C-4EB5-B7C9-65EDC19DB351}">
      <dgm:prSet/>
      <dgm:spPr/>
      <dgm:t>
        <a:bodyPr/>
        <a:lstStyle/>
        <a:p>
          <a:endParaRPr lang="pt-BR"/>
        </a:p>
      </dgm:t>
    </dgm:pt>
    <dgm:pt modelId="{884CFBF0-038A-4D66-96C3-1A35434C8849}" type="sibTrans" cxnId="{18449C8D-6A6C-4EB5-B7C9-65EDC19DB351}">
      <dgm:prSet/>
      <dgm:spPr/>
      <dgm:t>
        <a:bodyPr/>
        <a:lstStyle/>
        <a:p>
          <a:endParaRPr lang="pt-BR"/>
        </a:p>
      </dgm:t>
    </dgm:pt>
    <dgm:pt modelId="{680D0774-3C86-43B7-8419-EE79CA217E87}" type="pres">
      <dgm:prSet presAssocID="{8A5CA788-E774-4160-9F13-3FDAA9124D30}" presName="Name0" presStyleCnt="0">
        <dgm:presLayoutVars>
          <dgm:dir/>
          <dgm:resizeHandles val="exact"/>
        </dgm:presLayoutVars>
      </dgm:prSet>
      <dgm:spPr/>
    </dgm:pt>
    <dgm:pt modelId="{983C6283-7989-4E8A-836E-853A8301194B}" type="pres">
      <dgm:prSet presAssocID="{3A609545-6CAC-4B7B-B4D6-83F5891FCB07}" presName="composite" presStyleCnt="0"/>
      <dgm:spPr/>
    </dgm:pt>
    <dgm:pt modelId="{B9825B58-71AA-450D-BA38-8ABFAC4E5460}" type="pres">
      <dgm:prSet presAssocID="{3A609545-6CAC-4B7B-B4D6-83F5891FCB07}" presName="rect1" presStyleLbl="bgImgPlace1" presStyleIdx="0" presStyleCnt="1" custScaleX="146825" custScaleY="95105" custLinFactNeighborX="78" custLinFactNeighborY="18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ttp://piresereis.com.br/img/contabilidade.jpg">
            <a:hlinkClick xmlns:r="http://schemas.openxmlformats.org/officeDocument/2006/relationships" r:id="rId2"/>
          </dgm14:cNvPr>
        </a:ext>
      </dgm:extLst>
    </dgm:pt>
    <dgm:pt modelId="{08178D23-E0A7-414E-9A5D-7309388978FF}" type="pres">
      <dgm:prSet presAssocID="{3A609545-6CAC-4B7B-B4D6-83F5891FCB07}" presName="wedgeRectCallout1" presStyleLbl="node1" presStyleIdx="0" presStyleCnt="1" custScaleX="140998" custScaleY="123350" custLinFactNeighborX="4862" custLinFactNeighborY="65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449C8D-6A6C-4EB5-B7C9-65EDC19DB351}" srcId="{8A5CA788-E774-4160-9F13-3FDAA9124D30}" destId="{3A609545-6CAC-4B7B-B4D6-83F5891FCB07}" srcOrd="0" destOrd="0" parTransId="{EBA1BB5F-612B-4C7E-A7F3-AD526467FDCD}" sibTransId="{884CFBF0-038A-4D66-96C3-1A35434C8849}"/>
    <dgm:cxn modelId="{D5B13EE0-D25D-48B7-A315-ABF2793A3189}" type="presOf" srcId="{3A609545-6CAC-4B7B-B4D6-83F5891FCB07}" destId="{08178D23-E0A7-414E-9A5D-7309388978FF}" srcOrd="0" destOrd="0" presId="urn:microsoft.com/office/officeart/2008/layout/BendingPictureCaptionList"/>
    <dgm:cxn modelId="{31D5B0C7-4FAE-47DE-AC92-832C7405EB82}" type="presOf" srcId="{8A5CA788-E774-4160-9F13-3FDAA9124D30}" destId="{680D0774-3C86-43B7-8419-EE79CA217E87}" srcOrd="0" destOrd="0" presId="urn:microsoft.com/office/officeart/2008/layout/BendingPictureCaptionList"/>
    <dgm:cxn modelId="{13AF0FA4-DEE6-4638-965D-399BB28AD3CC}" type="presParOf" srcId="{680D0774-3C86-43B7-8419-EE79CA217E87}" destId="{983C6283-7989-4E8A-836E-853A8301194B}" srcOrd="0" destOrd="0" presId="urn:microsoft.com/office/officeart/2008/layout/BendingPictureCaptionList"/>
    <dgm:cxn modelId="{AB7C7D22-1BDB-4524-A4C9-CF55A3FFBE29}" type="presParOf" srcId="{983C6283-7989-4E8A-836E-853A8301194B}" destId="{B9825B58-71AA-450D-BA38-8ABFAC4E5460}" srcOrd="0" destOrd="0" presId="urn:microsoft.com/office/officeart/2008/layout/BendingPictureCaptionList"/>
    <dgm:cxn modelId="{64C86E4D-6437-4AFC-9105-E3B829461CD6}" type="presParOf" srcId="{983C6283-7989-4E8A-836E-853A8301194B}" destId="{08178D23-E0A7-414E-9A5D-7309388978F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9857EB-EB12-4382-92CE-28B6C3896E54}" type="doc">
      <dgm:prSet loTypeId="urn:microsoft.com/office/officeart/2008/layout/AlternatingPictureBlocks" loCatId="list" qsTypeId="urn:microsoft.com/office/officeart/2005/8/quickstyle/3d6" qsCatId="3D" csTypeId="urn:microsoft.com/office/officeart/2005/8/colors/accent1_4" csCatId="accent1" phldr="1"/>
      <dgm:spPr/>
    </dgm:pt>
    <dgm:pt modelId="{FFC0A539-717C-40CC-B930-086E51E30B0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4400" b="1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</a:t>
          </a:r>
          <a:endParaRPr lang="pt-BR" sz="4400" b="1" cap="all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CF54426D-7D97-4573-9F27-06073FDCA635}" type="parTrans" cxnId="{DA883A02-B3CB-4919-9889-0EAE159F9402}">
      <dgm:prSet/>
      <dgm:spPr/>
      <dgm:t>
        <a:bodyPr/>
        <a:lstStyle/>
        <a:p>
          <a:endParaRPr lang="pt-BR"/>
        </a:p>
      </dgm:t>
    </dgm:pt>
    <dgm:pt modelId="{31E60B8F-B853-416D-BEEA-F332FB792FCF}" type="sibTrans" cxnId="{DA883A02-B3CB-4919-9889-0EAE159F9402}">
      <dgm:prSet/>
      <dgm:spPr/>
      <dgm:t>
        <a:bodyPr/>
        <a:lstStyle/>
        <a:p>
          <a:endParaRPr lang="pt-BR"/>
        </a:p>
      </dgm:t>
    </dgm:pt>
    <dgm:pt modelId="{234FBD46-0216-4C9B-828D-AB946C642420}" type="pres">
      <dgm:prSet presAssocID="{419857EB-EB12-4382-92CE-28B6C3896E54}" presName="linearFlow" presStyleCnt="0">
        <dgm:presLayoutVars>
          <dgm:dir/>
          <dgm:resizeHandles val="exact"/>
        </dgm:presLayoutVars>
      </dgm:prSet>
      <dgm:spPr/>
    </dgm:pt>
    <dgm:pt modelId="{1AD87D1D-6D3B-4D72-95D1-DD8109937AF3}" type="pres">
      <dgm:prSet presAssocID="{FFC0A539-717C-40CC-B930-086E51E30B08}" presName="comp" presStyleCnt="0"/>
      <dgm:spPr/>
    </dgm:pt>
    <dgm:pt modelId="{E924A34B-9C6C-4D0F-92AF-ED72520D89CA}" type="pres">
      <dgm:prSet presAssocID="{FFC0A539-717C-40CC-B930-086E51E30B08}" presName="rect2" presStyleLbl="node1" presStyleIdx="0" presStyleCnt="1" custLinFactNeighborX="-15674" custLinFactNeighborY="308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7CB0EB-11D7-4208-A6C3-B957D5670E1D}" type="pres">
      <dgm:prSet presAssocID="{FFC0A539-717C-40CC-B930-086E51E30B08}" presName="rect1" presStyleLbl="lnNode1" presStyleIdx="0" presStyleCnt="1" custLinFactNeighborX="-2976" custLinFactNeighborY="-339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extLst>
        <a:ext uri="{E40237B7-FDA0-4F09-8148-C483321AD2D9}">
          <dgm14:cNvPr xmlns:dgm14="http://schemas.microsoft.com/office/drawing/2010/diagram" id="0" name="" descr="https://www.iped.com.br/img/cursos/s_37987.jpg"/>
        </a:ext>
      </dgm:extLst>
    </dgm:pt>
  </dgm:ptLst>
  <dgm:cxnLst>
    <dgm:cxn modelId="{6A9339AC-2144-4422-9740-8BCCE40E8F98}" type="presOf" srcId="{FFC0A539-717C-40CC-B930-086E51E30B08}" destId="{E924A34B-9C6C-4D0F-92AF-ED72520D89CA}" srcOrd="0" destOrd="0" presId="urn:microsoft.com/office/officeart/2008/layout/AlternatingPictureBlocks"/>
    <dgm:cxn modelId="{DA883A02-B3CB-4919-9889-0EAE159F9402}" srcId="{419857EB-EB12-4382-92CE-28B6C3896E54}" destId="{FFC0A539-717C-40CC-B930-086E51E30B08}" srcOrd="0" destOrd="0" parTransId="{CF54426D-7D97-4573-9F27-06073FDCA635}" sibTransId="{31E60B8F-B853-416D-BEEA-F332FB792FCF}"/>
    <dgm:cxn modelId="{4C8F50B0-C1DE-45ED-893C-BAA1420D70BD}" type="presOf" srcId="{419857EB-EB12-4382-92CE-28B6C3896E54}" destId="{234FBD46-0216-4C9B-828D-AB946C642420}" srcOrd="0" destOrd="0" presId="urn:microsoft.com/office/officeart/2008/layout/AlternatingPictureBlocks"/>
    <dgm:cxn modelId="{82381604-8E1F-49F4-9EA2-900CAA49A00E}" type="presParOf" srcId="{234FBD46-0216-4C9B-828D-AB946C642420}" destId="{1AD87D1D-6D3B-4D72-95D1-DD8109937AF3}" srcOrd="0" destOrd="0" presId="urn:microsoft.com/office/officeart/2008/layout/AlternatingPictureBlocks"/>
    <dgm:cxn modelId="{0BF5C885-F080-47FB-9981-E157C66FEF01}" type="presParOf" srcId="{1AD87D1D-6D3B-4D72-95D1-DD8109937AF3}" destId="{E924A34B-9C6C-4D0F-92AF-ED72520D89CA}" srcOrd="0" destOrd="0" presId="urn:microsoft.com/office/officeart/2008/layout/AlternatingPictureBlocks"/>
    <dgm:cxn modelId="{ABFD6DE3-88C7-4DED-AA6E-92358DB5CE9A}" type="presParOf" srcId="{1AD87D1D-6D3B-4D72-95D1-DD8109937AF3}" destId="{687CB0EB-11D7-4208-A6C3-B957D5670E1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E62B5-8D09-4D30-94FA-24CA212EF217}" type="doc">
      <dgm:prSet loTypeId="urn:microsoft.com/office/officeart/2005/8/layout/hProcess10" loCatId="picture" qsTypeId="urn:microsoft.com/office/officeart/2005/8/quickstyle/simple3" qsCatId="simple" csTypeId="urn:microsoft.com/office/officeart/2005/8/colors/accent1_2" csCatId="accent1" phldr="1"/>
      <dgm:spPr/>
    </dgm:pt>
    <dgm:pt modelId="{62B66258-28DE-4307-A9CD-A6BBEC3029A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4000" b="1" cap="all" dirty="0" smtClean="0">
              <a:ln w="0"/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 por Função</a:t>
          </a:r>
          <a:endParaRPr lang="pt-BR" sz="4000" b="1" cap="all" dirty="0">
            <a:ln w="0"/>
            <a:solidFill>
              <a:schemeClr val="tx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4255A42D-3118-4972-918B-891D6C47C83F}" type="parTrans" cxnId="{94037EB1-06C1-435A-926A-29CD512B7168}">
      <dgm:prSet/>
      <dgm:spPr/>
      <dgm:t>
        <a:bodyPr/>
        <a:lstStyle/>
        <a:p>
          <a:endParaRPr lang="pt-BR"/>
        </a:p>
      </dgm:t>
    </dgm:pt>
    <dgm:pt modelId="{0E43A40E-3EFB-4CAD-8B19-DE4E6DA9069D}" type="sibTrans" cxnId="{94037EB1-06C1-435A-926A-29CD512B7168}">
      <dgm:prSet/>
      <dgm:spPr/>
      <dgm:t>
        <a:bodyPr/>
        <a:lstStyle/>
        <a:p>
          <a:endParaRPr lang="pt-BR"/>
        </a:p>
      </dgm:t>
    </dgm:pt>
    <dgm:pt modelId="{5BBCD186-8040-4B27-A735-04BE3E96B7DE}" type="pres">
      <dgm:prSet presAssocID="{1F0E62B5-8D09-4D30-94FA-24CA212EF217}" presName="Name0" presStyleCnt="0">
        <dgm:presLayoutVars>
          <dgm:dir/>
          <dgm:resizeHandles val="exact"/>
        </dgm:presLayoutVars>
      </dgm:prSet>
      <dgm:spPr/>
    </dgm:pt>
    <dgm:pt modelId="{72E73F0E-204B-4127-9E02-9B4FC57B1BAB}" type="pres">
      <dgm:prSet presAssocID="{62B66258-28DE-4307-A9CD-A6BBEC3029A8}" presName="composite" presStyleCnt="0"/>
      <dgm:spPr/>
    </dgm:pt>
    <dgm:pt modelId="{98A5F978-197D-4474-B68C-27DEC46FCCD4}" type="pres">
      <dgm:prSet presAssocID="{62B66258-28DE-4307-A9CD-A6BBEC3029A8}" presName="imagSh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http://fluentenglish.com.br/wp-content/uploads/2013/11/curso-de-ingles-para-contabilidade.jpg">
            <a:hlinkClick xmlns:r="http://schemas.openxmlformats.org/officeDocument/2006/relationships" r:id="rId2"/>
          </dgm14:cNvPr>
        </a:ext>
      </dgm:extLst>
    </dgm:pt>
    <dgm:pt modelId="{2D3E16D1-2DB8-4672-914D-69335DCCC6B5}" type="pres">
      <dgm:prSet presAssocID="{62B66258-28DE-4307-A9CD-A6BBEC3029A8}" presName="tx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355332-D669-4A57-A182-736FA887B07D}" type="presOf" srcId="{62B66258-28DE-4307-A9CD-A6BBEC3029A8}" destId="{2D3E16D1-2DB8-4672-914D-69335DCCC6B5}" srcOrd="0" destOrd="0" presId="urn:microsoft.com/office/officeart/2005/8/layout/hProcess10"/>
    <dgm:cxn modelId="{94037EB1-06C1-435A-926A-29CD512B7168}" srcId="{1F0E62B5-8D09-4D30-94FA-24CA212EF217}" destId="{62B66258-28DE-4307-A9CD-A6BBEC3029A8}" srcOrd="0" destOrd="0" parTransId="{4255A42D-3118-4972-918B-891D6C47C83F}" sibTransId="{0E43A40E-3EFB-4CAD-8B19-DE4E6DA9069D}"/>
    <dgm:cxn modelId="{E9AADCD3-1FBC-4337-BA66-0142221AFE2B}" type="presOf" srcId="{1F0E62B5-8D09-4D30-94FA-24CA212EF217}" destId="{5BBCD186-8040-4B27-A735-04BE3E96B7DE}" srcOrd="0" destOrd="0" presId="urn:microsoft.com/office/officeart/2005/8/layout/hProcess10"/>
    <dgm:cxn modelId="{2A86D17B-0D1C-4E0B-AD04-E3611E7D19D6}" type="presParOf" srcId="{5BBCD186-8040-4B27-A735-04BE3E96B7DE}" destId="{72E73F0E-204B-4127-9E02-9B4FC57B1BAB}" srcOrd="0" destOrd="0" presId="urn:microsoft.com/office/officeart/2005/8/layout/hProcess10"/>
    <dgm:cxn modelId="{B16E95E3-C0C4-4B48-8610-2305CAD2DD18}" type="presParOf" srcId="{72E73F0E-204B-4127-9E02-9B4FC57B1BAB}" destId="{98A5F978-197D-4474-B68C-27DEC46FCCD4}" srcOrd="0" destOrd="0" presId="urn:microsoft.com/office/officeart/2005/8/layout/hProcess10"/>
    <dgm:cxn modelId="{C7274D74-19DB-496F-9BB3-472B51ACA3F3}" type="presParOf" srcId="{72E73F0E-204B-4127-9E02-9B4FC57B1BAB}" destId="{2D3E16D1-2DB8-4672-914D-69335DCCC6B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124708-2059-4585-900F-33E458CDACAC}" type="doc">
      <dgm:prSet loTypeId="urn:microsoft.com/office/officeart/2008/layout/HexagonCluster" loCatId="picture" qsTypeId="urn:microsoft.com/office/officeart/2005/8/quickstyle/3d9" qsCatId="3D" csTypeId="urn:microsoft.com/office/officeart/2005/8/colors/accent1_2" csCatId="accent1" phldr="1"/>
      <dgm:spPr/>
    </dgm:pt>
    <dgm:pt modelId="{87092645-0775-4B9A-B7AC-F147B7550ACB}">
      <dgm:prSet phldrT="[Texto]" custT="1"/>
      <dgm:spPr>
        <a:solidFill>
          <a:srgbClr val="0070C0"/>
        </a:solidFill>
      </dgm:spPr>
      <dgm:t>
        <a:bodyPr/>
        <a:lstStyle/>
        <a:p>
          <a:pPr algn="r"/>
          <a:r>
            <a:rPr lang="pt-BR" sz="3600" b="1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Balanço</a:t>
          </a:r>
          <a:r>
            <a:rPr lang="pt-BR" sz="3200" b="1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 </a:t>
          </a:r>
          <a:r>
            <a:rPr lang="pt-BR" sz="3600" b="1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Orçamentário</a:t>
          </a:r>
          <a:endParaRPr lang="pt-BR" sz="3600" b="1" cap="all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gm:t>
    </dgm:pt>
    <dgm:pt modelId="{CB3DD81F-2691-40F7-A8F9-E8199F88A00E}" type="parTrans" cxnId="{212E42B5-3DAC-4529-8422-49470601AED7}">
      <dgm:prSet/>
      <dgm:spPr/>
      <dgm:t>
        <a:bodyPr/>
        <a:lstStyle/>
        <a:p>
          <a:endParaRPr lang="pt-BR"/>
        </a:p>
      </dgm:t>
    </dgm:pt>
    <dgm:pt modelId="{52E95108-2313-4FE7-9907-BD982ABF88D0}" type="sibTrans" cxnId="{212E42B5-3DAC-4529-8422-49470601AED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http://www.portogente.com.br/arquivos/id_26080_orgamento.JPG">
            <a:hlinkClick xmlns:r="http://schemas.openxmlformats.org/officeDocument/2006/relationships" r:id="rId2"/>
          </dgm14:cNvPr>
        </a:ext>
      </dgm:extLst>
    </dgm:pt>
    <dgm:pt modelId="{33B7CCF9-9421-48F8-BB0E-318231CA96CB}" type="pres">
      <dgm:prSet presAssocID="{15124708-2059-4585-900F-33E458CDACAC}" presName="Name0" presStyleCnt="0">
        <dgm:presLayoutVars>
          <dgm:chMax val="21"/>
          <dgm:chPref val="21"/>
        </dgm:presLayoutVars>
      </dgm:prSet>
      <dgm:spPr/>
    </dgm:pt>
    <dgm:pt modelId="{1940B586-74A2-48A4-AF37-F3CE25E1A458}" type="pres">
      <dgm:prSet presAssocID="{87092645-0775-4B9A-B7AC-F147B7550ACB}" presName="text1" presStyleCnt="0"/>
      <dgm:spPr/>
    </dgm:pt>
    <dgm:pt modelId="{AE0A8A88-DF18-4F98-B966-69723AA5C4A2}" type="pres">
      <dgm:prSet presAssocID="{87092645-0775-4B9A-B7AC-F147B7550ACB}" presName="textRepeatNode" presStyleLbl="alignNode1" presStyleIdx="0" presStyleCnt="1" custScaleX="167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D00E5B-A7E9-41C8-A23D-CEF62DCA70F8}" type="pres">
      <dgm:prSet presAssocID="{87092645-0775-4B9A-B7AC-F147B7550ACB}" presName="textaccent1" presStyleCnt="0"/>
      <dgm:spPr/>
    </dgm:pt>
    <dgm:pt modelId="{B4C87E12-475F-4953-89EA-98A89FE99CA3}" type="pres">
      <dgm:prSet presAssocID="{87092645-0775-4B9A-B7AC-F147B7550ACB}" presName="accentRepeatNode" presStyleLbl="solidAlignAcc1" presStyleIdx="0" presStyleCnt="2" custLinFactX="5694" custLinFactY="-115500" custLinFactNeighborX="100000" custLinFactNeighborY="-200000"/>
      <dgm:spPr/>
    </dgm:pt>
    <dgm:pt modelId="{EE70CE87-B9DF-4838-B6A3-A120B6A6B46B}" type="pres">
      <dgm:prSet presAssocID="{52E95108-2313-4FE7-9907-BD982ABF88D0}" presName="image1" presStyleCnt="0"/>
      <dgm:spPr/>
    </dgm:pt>
    <dgm:pt modelId="{F9D62EC4-50A9-4BDF-8D4A-CB922DF2F43C}" type="pres">
      <dgm:prSet presAssocID="{52E95108-2313-4FE7-9907-BD982ABF88D0}" presName="imageRepeatNode" presStyleLbl="alignAcc1" presStyleIdx="0" presStyleCnt="1"/>
      <dgm:spPr/>
      <dgm:t>
        <a:bodyPr/>
        <a:lstStyle/>
        <a:p>
          <a:endParaRPr lang="pt-BR"/>
        </a:p>
      </dgm:t>
    </dgm:pt>
    <dgm:pt modelId="{8B54BF35-49AF-4FD7-BFE6-9755AD7C8983}" type="pres">
      <dgm:prSet presAssocID="{52E95108-2313-4FE7-9907-BD982ABF88D0}" presName="imageaccent1" presStyleCnt="0"/>
      <dgm:spPr/>
    </dgm:pt>
    <dgm:pt modelId="{30A9FC10-EE32-45B8-A896-465003861FF6}" type="pres">
      <dgm:prSet presAssocID="{52E95108-2313-4FE7-9907-BD982ABF88D0}" presName="accentRepeatNode" presStyleLbl="solidAlignAcc1" presStyleIdx="1" presStyleCnt="2"/>
      <dgm:spPr/>
    </dgm:pt>
  </dgm:ptLst>
  <dgm:cxnLst>
    <dgm:cxn modelId="{0F419D1A-1017-4BF9-9E3E-03D7A8AACE87}" type="presOf" srcId="{52E95108-2313-4FE7-9907-BD982ABF88D0}" destId="{F9D62EC4-50A9-4BDF-8D4A-CB922DF2F43C}" srcOrd="0" destOrd="0" presId="urn:microsoft.com/office/officeart/2008/layout/HexagonCluster"/>
    <dgm:cxn modelId="{212E42B5-3DAC-4529-8422-49470601AED7}" srcId="{15124708-2059-4585-900F-33E458CDACAC}" destId="{87092645-0775-4B9A-B7AC-F147B7550ACB}" srcOrd="0" destOrd="0" parTransId="{CB3DD81F-2691-40F7-A8F9-E8199F88A00E}" sibTransId="{52E95108-2313-4FE7-9907-BD982ABF88D0}"/>
    <dgm:cxn modelId="{FCA1725E-93D3-4329-A83A-4F3C1EA193B5}" type="presOf" srcId="{15124708-2059-4585-900F-33E458CDACAC}" destId="{33B7CCF9-9421-48F8-BB0E-318231CA96CB}" srcOrd="0" destOrd="0" presId="urn:microsoft.com/office/officeart/2008/layout/HexagonCluster"/>
    <dgm:cxn modelId="{AE0523C7-E0D3-4FC1-A5DD-4812DD86716E}" type="presOf" srcId="{87092645-0775-4B9A-B7AC-F147B7550ACB}" destId="{AE0A8A88-DF18-4F98-B966-69723AA5C4A2}" srcOrd="0" destOrd="0" presId="urn:microsoft.com/office/officeart/2008/layout/HexagonCluster"/>
    <dgm:cxn modelId="{9FD8C81F-E210-4604-87A3-EAA703675382}" type="presParOf" srcId="{33B7CCF9-9421-48F8-BB0E-318231CA96CB}" destId="{1940B586-74A2-48A4-AF37-F3CE25E1A458}" srcOrd="0" destOrd="0" presId="urn:microsoft.com/office/officeart/2008/layout/HexagonCluster"/>
    <dgm:cxn modelId="{348523DE-1D35-4C5C-9D7C-498CA9B374A4}" type="presParOf" srcId="{1940B586-74A2-48A4-AF37-F3CE25E1A458}" destId="{AE0A8A88-DF18-4F98-B966-69723AA5C4A2}" srcOrd="0" destOrd="0" presId="urn:microsoft.com/office/officeart/2008/layout/HexagonCluster"/>
    <dgm:cxn modelId="{78387F53-DD4B-4843-BA62-D5E4E66D7E0A}" type="presParOf" srcId="{33B7CCF9-9421-48F8-BB0E-318231CA96CB}" destId="{B3D00E5B-A7E9-41C8-A23D-CEF62DCA70F8}" srcOrd="1" destOrd="0" presId="urn:microsoft.com/office/officeart/2008/layout/HexagonCluster"/>
    <dgm:cxn modelId="{A3BD24DC-3F0E-4D36-AD5C-FBE83A3B4D4D}" type="presParOf" srcId="{B3D00E5B-A7E9-41C8-A23D-CEF62DCA70F8}" destId="{B4C87E12-475F-4953-89EA-98A89FE99CA3}" srcOrd="0" destOrd="0" presId="urn:microsoft.com/office/officeart/2008/layout/HexagonCluster"/>
    <dgm:cxn modelId="{5C9F18C2-DAB3-425F-9AD3-EDAA459403E3}" type="presParOf" srcId="{33B7CCF9-9421-48F8-BB0E-318231CA96CB}" destId="{EE70CE87-B9DF-4838-B6A3-A120B6A6B46B}" srcOrd="2" destOrd="0" presId="urn:microsoft.com/office/officeart/2008/layout/HexagonCluster"/>
    <dgm:cxn modelId="{B7FB02D2-702D-422A-990A-B02530E8E0F0}" type="presParOf" srcId="{EE70CE87-B9DF-4838-B6A3-A120B6A6B46B}" destId="{F9D62EC4-50A9-4BDF-8D4A-CB922DF2F43C}" srcOrd="0" destOrd="0" presId="urn:microsoft.com/office/officeart/2008/layout/HexagonCluster"/>
    <dgm:cxn modelId="{3F3520C0-0303-48E8-95CB-E3090FAD1385}" type="presParOf" srcId="{33B7CCF9-9421-48F8-BB0E-318231CA96CB}" destId="{8B54BF35-49AF-4FD7-BFE6-9755AD7C8983}" srcOrd="3" destOrd="0" presId="urn:microsoft.com/office/officeart/2008/layout/HexagonCluster"/>
    <dgm:cxn modelId="{78487B39-8681-4C58-BFA2-9C0B74386B96}" type="presParOf" srcId="{8B54BF35-49AF-4FD7-BFE6-9755AD7C8983}" destId="{30A9FC10-EE32-45B8-A896-465003861FF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16AEA5-9F46-4FE4-B387-0A42DA9C5781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B01B9E-9E2E-44F1-9B50-1351AC6B4352}">
      <dgm:prSet phldrT="[Texto]" custT="1"/>
      <dgm:spPr/>
      <dgm:t>
        <a:bodyPr/>
        <a:lstStyle/>
        <a:p>
          <a:pPr algn="ctr"/>
          <a:r>
            <a:rPr lang="pt-BR" sz="4800" dirty="0" smtClean="0"/>
            <a:t>LIMITES</a:t>
          </a:r>
          <a:endParaRPr lang="pt-BR" sz="4800" dirty="0"/>
        </a:p>
      </dgm:t>
    </dgm:pt>
    <dgm:pt modelId="{25BC12EF-9A80-4DAC-AB74-EBB89016E3C0}" type="parTrans" cxnId="{8D2D2CA6-FAC4-46DA-8B68-C2FF663E5E12}">
      <dgm:prSet/>
      <dgm:spPr/>
      <dgm:t>
        <a:bodyPr/>
        <a:lstStyle/>
        <a:p>
          <a:endParaRPr lang="pt-BR"/>
        </a:p>
      </dgm:t>
    </dgm:pt>
    <dgm:pt modelId="{0BD71F73-CF62-4921-8F8B-9E3504F063E6}" type="sibTrans" cxnId="{8D2D2CA6-FAC4-46DA-8B68-C2FF663E5E12}">
      <dgm:prSet/>
      <dgm:spPr/>
      <dgm:t>
        <a:bodyPr/>
        <a:lstStyle/>
        <a:p>
          <a:endParaRPr lang="pt-BR"/>
        </a:p>
      </dgm:t>
    </dgm:pt>
    <dgm:pt modelId="{C96CC325-F9CE-4D6E-BB95-4F2FB0EF75B4}">
      <dgm:prSet phldrT="[Texto]" custT="1"/>
      <dgm:spPr/>
      <dgm:t>
        <a:bodyPr/>
        <a:lstStyle/>
        <a:p>
          <a:pPr algn="ctr"/>
          <a:r>
            <a:rPr lang="pt-BR" sz="4800" dirty="0" smtClean="0"/>
            <a:t>DA</a:t>
          </a:r>
          <a:endParaRPr lang="pt-BR" sz="4800" dirty="0"/>
        </a:p>
      </dgm:t>
    </dgm:pt>
    <dgm:pt modelId="{163564FA-08B7-4908-B6C4-09B14BDF33C5}" type="parTrans" cxnId="{7534471C-7FBF-41CB-87BA-1CAE434B43F9}">
      <dgm:prSet/>
      <dgm:spPr/>
      <dgm:t>
        <a:bodyPr/>
        <a:lstStyle/>
        <a:p>
          <a:endParaRPr lang="pt-BR"/>
        </a:p>
      </dgm:t>
    </dgm:pt>
    <dgm:pt modelId="{E3B254A3-F5FA-4091-9255-DD5B511A9A91}" type="sibTrans" cxnId="{7534471C-7FBF-41CB-87BA-1CAE434B43F9}">
      <dgm:prSet/>
      <dgm:spPr/>
      <dgm:t>
        <a:bodyPr/>
        <a:lstStyle/>
        <a:p>
          <a:endParaRPr lang="pt-BR"/>
        </a:p>
      </dgm:t>
    </dgm:pt>
    <dgm:pt modelId="{006EAF59-E664-44F9-8134-FB7E9074ACF3}">
      <dgm:prSet phldrT="[Texto]" custT="1"/>
      <dgm:spPr/>
      <dgm:t>
        <a:bodyPr/>
        <a:lstStyle/>
        <a:p>
          <a:pPr algn="ctr"/>
          <a:r>
            <a:rPr lang="pt-BR" sz="4800" dirty="0" smtClean="0"/>
            <a:t>LRF</a:t>
          </a:r>
          <a:endParaRPr lang="pt-BR" sz="4800" dirty="0"/>
        </a:p>
      </dgm:t>
    </dgm:pt>
    <dgm:pt modelId="{4BF8FFF4-D75F-4D6E-96BB-16885B45C07A}" type="parTrans" cxnId="{1651CDBD-8891-4A5C-8AB4-9E862A29987D}">
      <dgm:prSet/>
      <dgm:spPr/>
      <dgm:t>
        <a:bodyPr/>
        <a:lstStyle/>
        <a:p>
          <a:endParaRPr lang="pt-BR"/>
        </a:p>
      </dgm:t>
    </dgm:pt>
    <dgm:pt modelId="{6AC02149-A4DE-4DDE-AF57-E503794988BE}" type="sibTrans" cxnId="{1651CDBD-8891-4A5C-8AB4-9E862A29987D}">
      <dgm:prSet/>
      <dgm:spPr/>
      <dgm:t>
        <a:bodyPr/>
        <a:lstStyle/>
        <a:p>
          <a:endParaRPr lang="pt-BR"/>
        </a:p>
      </dgm:t>
    </dgm:pt>
    <dgm:pt modelId="{D340755B-98F4-4170-8262-E98F0AE37032}" type="pres">
      <dgm:prSet presAssocID="{B816AEA5-9F46-4FE4-B387-0A42DA9C57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8036C83-CC1E-4C3D-BFE8-FA11C137AE81}" type="pres">
      <dgm:prSet presAssocID="{A5B01B9E-9E2E-44F1-9B50-1351AC6B4352}" presName="parentLin" presStyleCnt="0"/>
      <dgm:spPr/>
    </dgm:pt>
    <dgm:pt modelId="{8C032220-BEF4-485E-9ED9-A4F8EFEA1FAD}" type="pres">
      <dgm:prSet presAssocID="{A5B01B9E-9E2E-44F1-9B50-1351AC6B435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E5BA6DD6-0019-4253-AD4E-BADD576D6BA0}" type="pres">
      <dgm:prSet presAssocID="{A5B01B9E-9E2E-44F1-9B50-1351AC6B4352}" presName="parentText" presStyleLbl="node1" presStyleIdx="0" presStyleCnt="3" custLinFactX="-16018" custLinFactNeighborX="-100000" custLinFactNeighborY="-85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0E8D17-2160-4E55-8088-B830E728E382}" type="pres">
      <dgm:prSet presAssocID="{A5B01B9E-9E2E-44F1-9B50-1351AC6B4352}" presName="negativeSpace" presStyleCnt="0"/>
      <dgm:spPr/>
    </dgm:pt>
    <dgm:pt modelId="{532FB972-0397-4565-9361-62971EE5AA80}" type="pres">
      <dgm:prSet presAssocID="{A5B01B9E-9E2E-44F1-9B50-1351AC6B4352}" presName="childText" presStyleLbl="conFgAcc1" presStyleIdx="0" presStyleCnt="3">
        <dgm:presLayoutVars>
          <dgm:bulletEnabled val="1"/>
        </dgm:presLayoutVars>
      </dgm:prSet>
      <dgm:spPr/>
    </dgm:pt>
    <dgm:pt modelId="{9C7A635D-DF3F-42E6-8FAE-866DCEB025B9}" type="pres">
      <dgm:prSet presAssocID="{0BD71F73-CF62-4921-8F8B-9E3504F063E6}" presName="spaceBetweenRectangles" presStyleCnt="0"/>
      <dgm:spPr/>
    </dgm:pt>
    <dgm:pt modelId="{74DFB7E0-3484-4687-ADB6-08E1824DE0AC}" type="pres">
      <dgm:prSet presAssocID="{C96CC325-F9CE-4D6E-BB95-4F2FB0EF75B4}" presName="parentLin" presStyleCnt="0"/>
      <dgm:spPr/>
    </dgm:pt>
    <dgm:pt modelId="{F8305A96-B594-49AC-8F56-0217A0AB0D67}" type="pres">
      <dgm:prSet presAssocID="{C96CC325-F9CE-4D6E-BB95-4F2FB0EF75B4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F981DB5-7862-49B0-B984-103CF6187F0D}" type="pres">
      <dgm:prSet presAssocID="{C96CC325-F9CE-4D6E-BB95-4F2FB0EF75B4}" presName="parentText" presStyleLbl="node1" presStyleIdx="1" presStyleCnt="3" custLinFactX="18633" custLinFactNeighborX="100000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F322F0-4748-415D-B6B3-C1FACC95DD58}" type="pres">
      <dgm:prSet presAssocID="{C96CC325-F9CE-4D6E-BB95-4F2FB0EF75B4}" presName="negativeSpace" presStyleCnt="0"/>
      <dgm:spPr/>
    </dgm:pt>
    <dgm:pt modelId="{65C17634-7F14-4C97-B249-B77A9490DF96}" type="pres">
      <dgm:prSet presAssocID="{C96CC325-F9CE-4D6E-BB95-4F2FB0EF75B4}" presName="childText" presStyleLbl="conFgAcc1" presStyleIdx="1" presStyleCnt="3">
        <dgm:presLayoutVars>
          <dgm:bulletEnabled val="1"/>
        </dgm:presLayoutVars>
      </dgm:prSet>
      <dgm:spPr/>
    </dgm:pt>
    <dgm:pt modelId="{0D13F2A1-64E1-4250-95D9-0A871AEB635D}" type="pres">
      <dgm:prSet presAssocID="{E3B254A3-F5FA-4091-9255-DD5B511A9A91}" presName="spaceBetweenRectangles" presStyleCnt="0"/>
      <dgm:spPr/>
    </dgm:pt>
    <dgm:pt modelId="{5C9E3550-D201-45BC-9097-839811BEBCBC}" type="pres">
      <dgm:prSet presAssocID="{006EAF59-E664-44F9-8134-FB7E9074ACF3}" presName="parentLin" presStyleCnt="0"/>
      <dgm:spPr/>
    </dgm:pt>
    <dgm:pt modelId="{DE49FC1E-5DDD-4078-8F77-2D9793B3ACB3}" type="pres">
      <dgm:prSet presAssocID="{006EAF59-E664-44F9-8134-FB7E9074ACF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6C6A86CA-AA5D-4FCD-B64A-D502D27064D5}" type="pres">
      <dgm:prSet presAssocID="{006EAF59-E664-44F9-8134-FB7E9074ACF3}" presName="parentText" presStyleLbl="node1" presStyleIdx="2" presStyleCnt="3" custLinFactX="6821" custLinFactNeighborX="100000" custLinFactNeighborY="224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AD6D6-8330-4D5C-AEBF-BE33B61D81E7}" type="pres">
      <dgm:prSet presAssocID="{006EAF59-E664-44F9-8134-FB7E9074ACF3}" presName="negativeSpace" presStyleCnt="0"/>
      <dgm:spPr/>
    </dgm:pt>
    <dgm:pt modelId="{99F7189F-165A-4301-8BE5-26A69ECFD580}" type="pres">
      <dgm:prSet presAssocID="{006EAF59-E664-44F9-8134-FB7E9074AC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ED6B909-368C-4ABC-B0D9-8EF764D6BB1C}" type="presOf" srcId="{C96CC325-F9CE-4D6E-BB95-4F2FB0EF75B4}" destId="{8F981DB5-7862-49B0-B984-103CF6187F0D}" srcOrd="1" destOrd="0" presId="urn:microsoft.com/office/officeart/2005/8/layout/list1"/>
    <dgm:cxn modelId="{9DACCF5C-78A3-4897-A739-95B1BC4F86FF}" type="presOf" srcId="{B816AEA5-9F46-4FE4-B387-0A42DA9C5781}" destId="{D340755B-98F4-4170-8262-E98F0AE37032}" srcOrd="0" destOrd="0" presId="urn:microsoft.com/office/officeart/2005/8/layout/list1"/>
    <dgm:cxn modelId="{1651CDBD-8891-4A5C-8AB4-9E862A29987D}" srcId="{B816AEA5-9F46-4FE4-B387-0A42DA9C5781}" destId="{006EAF59-E664-44F9-8134-FB7E9074ACF3}" srcOrd="2" destOrd="0" parTransId="{4BF8FFF4-D75F-4D6E-96BB-16885B45C07A}" sibTransId="{6AC02149-A4DE-4DDE-AF57-E503794988BE}"/>
    <dgm:cxn modelId="{7534471C-7FBF-41CB-87BA-1CAE434B43F9}" srcId="{B816AEA5-9F46-4FE4-B387-0A42DA9C5781}" destId="{C96CC325-F9CE-4D6E-BB95-4F2FB0EF75B4}" srcOrd="1" destOrd="0" parTransId="{163564FA-08B7-4908-B6C4-09B14BDF33C5}" sibTransId="{E3B254A3-F5FA-4091-9255-DD5B511A9A91}"/>
    <dgm:cxn modelId="{F09029CB-5241-430E-B153-8549875CFAE6}" type="presOf" srcId="{006EAF59-E664-44F9-8134-FB7E9074ACF3}" destId="{6C6A86CA-AA5D-4FCD-B64A-D502D27064D5}" srcOrd="1" destOrd="0" presId="urn:microsoft.com/office/officeart/2005/8/layout/list1"/>
    <dgm:cxn modelId="{FC9E3102-8B64-488C-A277-18235DE4BF03}" type="presOf" srcId="{A5B01B9E-9E2E-44F1-9B50-1351AC6B4352}" destId="{E5BA6DD6-0019-4253-AD4E-BADD576D6BA0}" srcOrd="1" destOrd="0" presId="urn:microsoft.com/office/officeart/2005/8/layout/list1"/>
    <dgm:cxn modelId="{8D2D2CA6-FAC4-46DA-8B68-C2FF663E5E12}" srcId="{B816AEA5-9F46-4FE4-B387-0A42DA9C5781}" destId="{A5B01B9E-9E2E-44F1-9B50-1351AC6B4352}" srcOrd="0" destOrd="0" parTransId="{25BC12EF-9A80-4DAC-AB74-EBB89016E3C0}" sibTransId="{0BD71F73-CF62-4921-8F8B-9E3504F063E6}"/>
    <dgm:cxn modelId="{8B0A5299-2F36-4714-BE67-3B097C25DEE8}" type="presOf" srcId="{C96CC325-F9CE-4D6E-BB95-4F2FB0EF75B4}" destId="{F8305A96-B594-49AC-8F56-0217A0AB0D67}" srcOrd="0" destOrd="0" presId="urn:microsoft.com/office/officeart/2005/8/layout/list1"/>
    <dgm:cxn modelId="{B7A4424D-8D14-4E36-9182-9D5FBC39C420}" type="presOf" srcId="{006EAF59-E664-44F9-8134-FB7E9074ACF3}" destId="{DE49FC1E-5DDD-4078-8F77-2D9793B3ACB3}" srcOrd="0" destOrd="0" presId="urn:microsoft.com/office/officeart/2005/8/layout/list1"/>
    <dgm:cxn modelId="{2481BE40-8022-4905-AECA-33667F9CF256}" type="presOf" srcId="{A5B01B9E-9E2E-44F1-9B50-1351AC6B4352}" destId="{8C032220-BEF4-485E-9ED9-A4F8EFEA1FAD}" srcOrd="0" destOrd="0" presId="urn:microsoft.com/office/officeart/2005/8/layout/list1"/>
    <dgm:cxn modelId="{D4AFF87B-90AA-47C2-8044-DAE8F314EFBB}" type="presParOf" srcId="{D340755B-98F4-4170-8262-E98F0AE37032}" destId="{68036C83-CC1E-4C3D-BFE8-FA11C137AE81}" srcOrd="0" destOrd="0" presId="urn:microsoft.com/office/officeart/2005/8/layout/list1"/>
    <dgm:cxn modelId="{5E17974C-6FCD-4479-9CDE-555172789755}" type="presParOf" srcId="{68036C83-CC1E-4C3D-BFE8-FA11C137AE81}" destId="{8C032220-BEF4-485E-9ED9-A4F8EFEA1FAD}" srcOrd="0" destOrd="0" presId="urn:microsoft.com/office/officeart/2005/8/layout/list1"/>
    <dgm:cxn modelId="{B0DE8E70-FAAD-4AFA-81B5-7657527918CA}" type="presParOf" srcId="{68036C83-CC1E-4C3D-BFE8-FA11C137AE81}" destId="{E5BA6DD6-0019-4253-AD4E-BADD576D6BA0}" srcOrd="1" destOrd="0" presId="urn:microsoft.com/office/officeart/2005/8/layout/list1"/>
    <dgm:cxn modelId="{8DA9EBE4-03C2-438E-B509-6735624EF7B4}" type="presParOf" srcId="{D340755B-98F4-4170-8262-E98F0AE37032}" destId="{490E8D17-2160-4E55-8088-B830E728E382}" srcOrd="1" destOrd="0" presId="urn:microsoft.com/office/officeart/2005/8/layout/list1"/>
    <dgm:cxn modelId="{DE76BCCF-B162-4AF3-8938-ECB2504A8A55}" type="presParOf" srcId="{D340755B-98F4-4170-8262-E98F0AE37032}" destId="{532FB972-0397-4565-9361-62971EE5AA80}" srcOrd="2" destOrd="0" presId="urn:microsoft.com/office/officeart/2005/8/layout/list1"/>
    <dgm:cxn modelId="{EA6909F5-5BAB-4278-B276-423C5F2C2788}" type="presParOf" srcId="{D340755B-98F4-4170-8262-E98F0AE37032}" destId="{9C7A635D-DF3F-42E6-8FAE-866DCEB025B9}" srcOrd="3" destOrd="0" presId="urn:microsoft.com/office/officeart/2005/8/layout/list1"/>
    <dgm:cxn modelId="{68B34380-7F17-4F16-830A-C32F212027B9}" type="presParOf" srcId="{D340755B-98F4-4170-8262-E98F0AE37032}" destId="{74DFB7E0-3484-4687-ADB6-08E1824DE0AC}" srcOrd="4" destOrd="0" presId="urn:microsoft.com/office/officeart/2005/8/layout/list1"/>
    <dgm:cxn modelId="{C7DE7650-EDF1-4F0C-9D2B-C385FAD64E2D}" type="presParOf" srcId="{74DFB7E0-3484-4687-ADB6-08E1824DE0AC}" destId="{F8305A96-B594-49AC-8F56-0217A0AB0D67}" srcOrd="0" destOrd="0" presId="urn:microsoft.com/office/officeart/2005/8/layout/list1"/>
    <dgm:cxn modelId="{6D03CF1F-503C-42EF-8C84-DFA63674C03B}" type="presParOf" srcId="{74DFB7E0-3484-4687-ADB6-08E1824DE0AC}" destId="{8F981DB5-7862-49B0-B984-103CF6187F0D}" srcOrd="1" destOrd="0" presId="urn:microsoft.com/office/officeart/2005/8/layout/list1"/>
    <dgm:cxn modelId="{F43BD7F1-1B7E-42BC-9B8A-2866A58944A2}" type="presParOf" srcId="{D340755B-98F4-4170-8262-E98F0AE37032}" destId="{8AF322F0-4748-415D-B6B3-C1FACC95DD58}" srcOrd="5" destOrd="0" presId="urn:microsoft.com/office/officeart/2005/8/layout/list1"/>
    <dgm:cxn modelId="{54C37BFD-FC99-40B2-A58E-ADCC87395DCA}" type="presParOf" srcId="{D340755B-98F4-4170-8262-E98F0AE37032}" destId="{65C17634-7F14-4C97-B249-B77A9490DF96}" srcOrd="6" destOrd="0" presId="urn:microsoft.com/office/officeart/2005/8/layout/list1"/>
    <dgm:cxn modelId="{1B24D785-FF16-4A66-BE42-FD4D9E7225FE}" type="presParOf" srcId="{D340755B-98F4-4170-8262-E98F0AE37032}" destId="{0D13F2A1-64E1-4250-95D9-0A871AEB635D}" srcOrd="7" destOrd="0" presId="urn:microsoft.com/office/officeart/2005/8/layout/list1"/>
    <dgm:cxn modelId="{2BD2B1D2-60F7-4812-BBF8-DD0A482B4B15}" type="presParOf" srcId="{D340755B-98F4-4170-8262-E98F0AE37032}" destId="{5C9E3550-D201-45BC-9097-839811BEBCBC}" srcOrd="8" destOrd="0" presId="urn:microsoft.com/office/officeart/2005/8/layout/list1"/>
    <dgm:cxn modelId="{38B0DC5A-AC3A-498C-BBC2-88C55BFE6706}" type="presParOf" srcId="{5C9E3550-D201-45BC-9097-839811BEBCBC}" destId="{DE49FC1E-5DDD-4078-8F77-2D9793B3ACB3}" srcOrd="0" destOrd="0" presId="urn:microsoft.com/office/officeart/2005/8/layout/list1"/>
    <dgm:cxn modelId="{9C173D4D-90D5-451B-99BA-A7415FF9FB97}" type="presParOf" srcId="{5C9E3550-D201-45BC-9097-839811BEBCBC}" destId="{6C6A86CA-AA5D-4FCD-B64A-D502D27064D5}" srcOrd="1" destOrd="0" presId="urn:microsoft.com/office/officeart/2005/8/layout/list1"/>
    <dgm:cxn modelId="{47004682-AC57-4FCF-814F-A62FB78802A6}" type="presParOf" srcId="{D340755B-98F4-4170-8262-E98F0AE37032}" destId="{0F4AD6D6-8330-4D5C-AEBF-BE33B61D81E7}" srcOrd="9" destOrd="0" presId="urn:microsoft.com/office/officeart/2005/8/layout/list1"/>
    <dgm:cxn modelId="{AB147508-B835-4900-9CCF-6D69BD58250A}" type="presParOf" srcId="{D340755B-98F4-4170-8262-E98F0AE37032}" destId="{99F7189F-165A-4301-8BE5-26A69ECFD580}" srcOrd="10" destOrd="0" presId="urn:microsoft.com/office/officeart/2005/8/layout/list1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E665B0-A871-4581-9A00-34C689133495}" type="doc">
      <dgm:prSet loTypeId="urn:microsoft.com/office/officeart/2008/layout/AlternatingPictureCircles" loCatId="picture" qsTypeId="urn:microsoft.com/office/officeart/2005/8/quickstyle/3d3" qsCatId="3D" csTypeId="urn:microsoft.com/office/officeart/2005/8/colors/accent1_2" csCatId="accent1" phldr="1"/>
      <dgm:spPr/>
    </dgm:pt>
    <dgm:pt modelId="{D05EA148-0B9A-46DF-A9E2-D3093E0FD83F}">
      <dgm:prSet phldrT="[Texto]" custT="1"/>
      <dgm:spPr/>
      <dgm:t>
        <a:bodyPr/>
        <a:lstStyle/>
        <a:p>
          <a:pPr lvl="0" algn="ctr" defTabSz="1422400" rtl="0" eaLnBrk="0" fontAlgn="base" hangingPunct="0">
            <a:spcBef>
              <a:spcPct val="0"/>
            </a:spcBef>
            <a:spcAft>
              <a:spcPts val="600"/>
            </a:spcAft>
          </a:pPr>
          <a:r>
            <a:rPr lang="pt-BR" sz="3000" b="1" kern="1200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Relatório de Gestão Fiscal</a:t>
          </a:r>
          <a:endParaRPr lang="pt-BR" sz="3000" b="1" kern="1200" cap="all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gm:t>
    </dgm:pt>
    <dgm:pt modelId="{E84AFA14-6F75-4BF2-9065-688D68A887DC}" type="parTrans" cxnId="{78D8EF12-F12A-48B6-9DF7-5D2FE64CA28A}">
      <dgm:prSet/>
      <dgm:spPr/>
      <dgm:t>
        <a:bodyPr/>
        <a:lstStyle/>
        <a:p>
          <a:endParaRPr lang="pt-BR"/>
        </a:p>
      </dgm:t>
    </dgm:pt>
    <dgm:pt modelId="{89E4B250-53E2-469A-A9FB-61EE9A9372B9}" type="sibTrans" cxnId="{78D8EF12-F12A-48B6-9DF7-5D2FE64CA28A}">
      <dgm:prSet/>
      <dgm:spPr/>
      <dgm:t>
        <a:bodyPr/>
        <a:lstStyle/>
        <a:p>
          <a:endParaRPr lang="pt-BR"/>
        </a:p>
      </dgm:t>
    </dgm:pt>
    <dgm:pt modelId="{7D91F746-5159-4F7C-AC72-075D9E4A8696}" type="pres">
      <dgm:prSet presAssocID="{B4E665B0-A871-4581-9A00-34C689133495}" presName="Name0" presStyleCnt="0">
        <dgm:presLayoutVars>
          <dgm:chMax/>
          <dgm:chPref/>
          <dgm:dir/>
        </dgm:presLayoutVars>
      </dgm:prSet>
      <dgm:spPr/>
    </dgm:pt>
    <dgm:pt modelId="{D06A0F8D-80B3-4F74-BFA2-2ED492918D20}" type="pres">
      <dgm:prSet presAssocID="{D05EA148-0B9A-46DF-A9E2-D3093E0FD83F}" presName="composite" presStyleCnt="0"/>
      <dgm:spPr/>
    </dgm:pt>
    <dgm:pt modelId="{DB125618-CC3E-43D2-94A8-1EC988ED4251}" type="pres">
      <dgm:prSet presAssocID="{D05EA148-0B9A-46DF-A9E2-D3093E0FD83F}" presName="Accent" presStyleLbl="alignNode1" presStyleIdx="0" presStyleCnt="1" custScaleX="188271" custScaleY="140466">
        <dgm:presLayoutVars>
          <dgm:chMax val="0"/>
          <dgm:chPref val="0"/>
        </dgm:presLayoutVars>
      </dgm:prSet>
      <dgm:spPr>
        <a:solidFill>
          <a:srgbClr val="0070C0"/>
        </a:solidFill>
      </dgm:spPr>
    </dgm:pt>
    <dgm:pt modelId="{0914F247-A389-4143-8693-2615B4B8C30E}" type="pres">
      <dgm:prSet presAssocID="{D05EA148-0B9A-46DF-A9E2-D3093E0FD83F}" presName="Image" presStyleLbl="bgImgPlace1" presStyleIdx="0" presStyleCnt="1" custScaleX="139196" custScaleY="135606" custLinFactNeighborX="-17530" custLinFactNeighborY="-1048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ultado de imagem para RELATÓRIO DE GESTÃO FISCAL"/>
        </a:ext>
      </dgm:extLst>
    </dgm:pt>
    <dgm:pt modelId="{CFD05AF1-BD7D-4202-977D-DD3BDB0B3E69}" type="pres">
      <dgm:prSet presAssocID="{D05EA148-0B9A-46DF-A9E2-D3093E0FD83F}" presName="Parent" presStyleLbl="fgAccFollowNode1" presStyleIdx="0" presStyleCnt="1" custScaleX="199866" custScaleY="133458" custLinFactNeighborX="26451" custLinFactNeighborY="5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FCF02F-2C3F-4CC4-AC13-60E3824E5EBC}" type="pres">
      <dgm:prSet presAssocID="{D05EA148-0B9A-46DF-A9E2-D3093E0FD83F}" presName="Space" presStyleCnt="0">
        <dgm:presLayoutVars>
          <dgm:chMax val="0"/>
          <dgm:chPref val="0"/>
        </dgm:presLayoutVars>
      </dgm:prSet>
      <dgm:spPr/>
    </dgm:pt>
  </dgm:ptLst>
  <dgm:cxnLst>
    <dgm:cxn modelId="{78D8EF12-F12A-48B6-9DF7-5D2FE64CA28A}" srcId="{B4E665B0-A871-4581-9A00-34C689133495}" destId="{D05EA148-0B9A-46DF-A9E2-D3093E0FD83F}" srcOrd="0" destOrd="0" parTransId="{E84AFA14-6F75-4BF2-9065-688D68A887DC}" sibTransId="{89E4B250-53E2-469A-A9FB-61EE9A9372B9}"/>
    <dgm:cxn modelId="{7228496D-E27E-4A03-9338-39033CF8A109}" type="presOf" srcId="{D05EA148-0B9A-46DF-A9E2-D3093E0FD83F}" destId="{CFD05AF1-BD7D-4202-977D-DD3BDB0B3E69}" srcOrd="0" destOrd="0" presId="urn:microsoft.com/office/officeart/2008/layout/AlternatingPictureCircles"/>
    <dgm:cxn modelId="{DA172F67-B9C2-445B-A3FA-B9EBDA8C41FD}" type="presOf" srcId="{B4E665B0-A871-4581-9A00-34C689133495}" destId="{7D91F746-5159-4F7C-AC72-075D9E4A8696}" srcOrd="0" destOrd="0" presId="urn:microsoft.com/office/officeart/2008/layout/AlternatingPictureCircles"/>
    <dgm:cxn modelId="{AF4DED91-3D90-4112-AA35-3EB44EE2787C}" type="presParOf" srcId="{7D91F746-5159-4F7C-AC72-075D9E4A8696}" destId="{D06A0F8D-80B3-4F74-BFA2-2ED492918D20}" srcOrd="0" destOrd="0" presId="urn:microsoft.com/office/officeart/2008/layout/AlternatingPictureCircles"/>
    <dgm:cxn modelId="{A37E48D5-9557-43D0-93B7-2C07176CB026}" type="presParOf" srcId="{D06A0F8D-80B3-4F74-BFA2-2ED492918D20}" destId="{DB125618-CC3E-43D2-94A8-1EC988ED4251}" srcOrd="0" destOrd="0" presId="urn:microsoft.com/office/officeart/2008/layout/AlternatingPictureCircles"/>
    <dgm:cxn modelId="{BF15A111-0D7F-4636-9794-DA65F09F0A82}" type="presParOf" srcId="{D06A0F8D-80B3-4F74-BFA2-2ED492918D20}" destId="{0914F247-A389-4143-8693-2615B4B8C30E}" srcOrd="1" destOrd="0" presId="urn:microsoft.com/office/officeart/2008/layout/AlternatingPictureCircles"/>
    <dgm:cxn modelId="{C906500B-A2C7-4B28-B269-DCA7BEF248DB}" type="presParOf" srcId="{D06A0F8D-80B3-4F74-BFA2-2ED492918D20}" destId="{CFD05AF1-BD7D-4202-977D-DD3BDB0B3E69}" srcOrd="2" destOrd="0" presId="urn:microsoft.com/office/officeart/2008/layout/AlternatingPictureCircles"/>
    <dgm:cxn modelId="{BE71D91E-1525-42B1-A789-36ECD9CB4D53}" type="presParOf" srcId="{D06A0F8D-80B3-4F74-BFA2-2ED492918D20}" destId="{71FCF02F-2C3F-4CC4-AC13-60E3824E5EB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E</a:t>
          </a:r>
          <a:endParaRPr lang="pt-BR" b="1" dirty="0"/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endParaRPr lang="pt-BR"/>
        </a:p>
      </dgm:t>
    </dgm:pt>
    <dgm:pt modelId="{B26CD9B4-3EEA-4F6C-96C3-647C67FCCF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DU</a:t>
          </a:r>
          <a:endParaRPr lang="pt-BR" b="1" dirty="0"/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endParaRPr lang="pt-BR"/>
        </a:p>
      </dgm:t>
    </dgm:pt>
    <dgm:pt modelId="{3FCF0BD2-F30F-4E6B-8583-B70FBEA023FC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CA</a:t>
          </a:r>
          <a:endParaRPr lang="pt-BR" b="1" dirty="0"/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endParaRPr lang="pt-BR"/>
        </a:p>
      </dgm:t>
    </dgm:pt>
    <dgm:pt modelId="{61E7ED3F-CFF9-46FA-BA23-07AC972AE47E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/>
            <a:t>ÇÃO</a:t>
          </a:r>
          <a:endParaRPr lang="pt-BR" b="1" dirty="0"/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37022" custRadScaleInc="1435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2750" custRadScaleInc="-6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6341" custRadScaleInc="-236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3804" custRadScaleInc="-4479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D24DD1F3-352B-4837-937E-C86612755DB5}" type="presOf" srcId="{61E7ED3F-CFF9-46FA-BA23-07AC972AE47E}" destId="{68402BE6-0F1F-44E0-A0E2-CD1355B3E89B}" srcOrd="0" destOrd="0" presId="urn:microsoft.com/office/officeart/2005/8/layout/cycle5"/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42CA0883-FD03-4C71-97FB-4778CD9A2AA0}" type="presOf" srcId="{36B0303F-5DE1-42A2-9D60-A76E94746416}" destId="{BB33A032-2B40-4B59-B1B2-702637B42033}" srcOrd="0" destOrd="0" presId="urn:microsoft.com/office/officeart/2005/8/layout/cycle5"/>
    <dgm:cxn modelId="{0E96AA78-0863-4A4B-A9E7-2225DEF6CEDC}" type="presOf" srcId="{D9C2786E-DCAF-4351-860D-C040A91B3F03}" destId="{EEF8BFAD-1859-4EB2-B72F-60E939AE90B1}" srcOrd="0" destOrd="0" presId="urn:microsoft.com/office/officeart/2005/8/layout/cycle5"/>
    <dgm:cxn modelId="{5F5EA1CC-226D-4829-9798-C6A0B56BC5EF}" type="presOf" srcId="{3FCF0BD2-F30F-4E6B-8583-B70FBEA023FC}" destId="{FD69D964-BF5C-4375-B0B8-7A3120129FF6}" srcOrd="0" destOrd="0" presId="urn:microsoft.com/office/officeart/2005/8/layout/cycle5"/>
    <dgm:cxn modelId="{27C7D1FE-61A4-46EB-AD4D-435F361FAFE4}" type="presOf" srcId="{E96B3038-9AE1-4BEA-8057-4F1A5F6C8AF4}" destId="{048BC6AC-A367-45C4-90AB-AF5F7BFB8DDD}" srcOrd="0" destOrd="0" presId="urn:microsoft.com/office/officeart/2005/8/layout/cycle5"/>
    <dgm:cxn modelId="{D241BEE9-864F-477A-8CCF-3DE25F1BC3FB}" type="presOf" srcId="{C808C157-9C89-446A-A518-6744439299A8}" destId="{1B272795-5CE6-4074-BAA8-000F27185D56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10F62C79-870F-41DE-8455-97F7DFD15EAA}" type="presOf" srcId="{B26CD9B4-3EEA-4F6C-96C3-647C67FCCFFC}" destId="{492A92F9-A131-493D-A8C7-36E221296051}" srcOrd="0" destOrd="0" presId="urn:microsoft.com/office/officeart/2005/8/layout/cycle5"/>
    <dgm:cxn modelId="{F7F74EBA-BD4E-45DA-A3A7-C06FFFC03107}" type="presOf" srcId="{04D5058E-00BA-4681-A2B9-76C006F4AAB1}" destId="{98D0F438-E97B-4F59-8CBB-91DAE5C0094E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84378BCA-788A-44D9-9114-EC4B4DEC823E}" type="presOf" srcId="{4B32AFF6-A93A-4C49-A27F-4256AA3701C2}" destId="{A2EDF939-66CF-4AE9-B5CA-26DF60129706}" srcOrd="0" destOrd="0" presId="urn:microsoft.com/office/officeart/2005/8/layout/cycle5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A04C47AC-CCD8-489C-A79F-BC013C1EAC7D}" type="presParOf" srcId="{BB33A032-2B40-4B59-B1B2-702637B42033}" destId="{98D0F438-E97B-4F59-8CBB-91DAE5C0094E}" srcOrd="0" destOrd="0" presId="urn:microsoft.com/office/officeart/2005/8/layout/cycle5"/>
    <dgm:cxn modelId="{FBE95810-CF67-40D6-9D62-76645D2843C6}" type="presParOf" srcId="{BB33A032-2B40-4B59-B1B2-702637B42033}" destId="{6F5EE339-E8A6-4E52-80F8-60EF02AC30B0}" srcOrd="1" destOrd="0" presId="urn:microsoft.com/office/officeart/2005/8/layout/cycle5"/>
    <dgm:cxn modelId="{60EAA90A-F902-4398-8835-8AA744D594CB}" type="presParOf" srcId="{BB33A032-2B40-4B59-B1B2-702637B42033}" destId="{048BC6AC-A367-45C4-90AB-AF5F7BFB8DDD}" srcOrd="2" destOrd="0" presId="urn:microsoft.com/office/officeart/2005/8/layout/cycle5"/>
    <dgm:cxn modelId="{44998F66-4CDE-4222-8AD9-9A700935E324}" type="presParOf" srcId="{BB33A032-2B40-4B59-B1B2-702637B42033}" destId="{492A92F9-A131-493D-A8C7-36E221296051}" srcOrd="3" destOrd="0" presId="urn:microsoft.com/office/officeart/2005/8/layout/cycle5"/>
    <dgm:cxn modelId="{6936DF05-6869-4E0F-AD87-AD9FE82DB738}" type="presParOf" srcId="{BB33A032-2B40-4B59-B1B2-702637B42033}" destId="{302C3A6B-E4AF-4221-A6D9-BE7DD6D423B6}" srcOrd="4" destOrd="0" presId="urn:microsoft.com/office/officeart/2005/8/layout/cycle5"/>
    <dgm:cxn modelId="{B3605733-6CAD-43C0-8D13-F7F687D95652}" type="presParOf" srcId="{BB33A032-2B40-4B59-B1B2-702637B42033}" destId="{A2EDF939-66CF-4AE9-B5CA-26DF60129706}" srcOrd="5" destOrd="0" presId="urn:microsoft.com/office/officeart/2005/8/layout/cycle5"/>
    <dgm:cxn modelId="{60D5A03F-A56B-4D0D-A668-9768D31E2709}" type="presParOf" srcId="{BB33A032-2B40-4B59-B1B2-702637B42033}" destId="{FD69D964-BF5C-4375-B0B8-7A3120129FF6}" srcOrd="6" destOrd="0" presId="urn:microsoft.com/office/officeart/2005/8/layout/cycle5"/>
    <dgm:cxn modelId="{23B969E7-3167-460C-B82E-D0B5383B6147}" type="presParOf" srcId="{BB33A032-2B40-4B59-B1B2-702637B42033}" destId="{EF942B8F-9EB7-47B6-9C28-BDEF67889052}" srcOrd="7" destOrd="0" presId="urn:microsoft.com/office/officeart/2005/8/layout/cycle5"/>
    <dgm:cxn modelId="{907FD521-E2C0-4C44-B1AC-FF959645DFF1}" type="presParOf" srcId="{BB33A032-2B40-4B59-B1B2-702637B42033}" destId="{EEF8BFAD-1859-4EB2-B72F-60E939AE90B1}" srcOrd="8" destOrd="0" presId="urn:microsoft.com/office/officeart/2005/8/layout/cycle5"/>
    <dgm:cxn modelId="{38F97828-5DED-4739-9317-394771F2ABF0}" type="presParOf" srcId="{BB33A032-2B40-4B59-B1B2-702637B42033}" destId="{68402BE6-0F1F-44E0-A0E2-CD1355B3E89B}" srcOrd="9" destOrd="0" presId="urn:microsoft.com/office/officeart/2005/8/layout/cycle5"/>
    <dgm:cxn modelId="{63AB92C7-6D34-4A62-AE04-1408E5F9418A}" type="presParOf" srcId="{BB33A032-2B40-4B59-B1B2-702637B42033}" destId="{2CE95051-525E-47BF-B06E-A639ECBC2A60}" srcOrd="10" destOrd="0" presId="urn:microsoft.com/office/officeart/2005/8/layout/cycle5"/>
    <dgm:cxn modelId="{3A31AD8B-D736-4497-B30A-E2EA6F2B9AC8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51DEF-8B37-4EE5-87C8-2FDCD2AFF8F8}">
      <dsp:nvSpPr>
        <dsp:cNvPr id="0" name=""/>
        <dsp:cNvSpPr/>
      </dsp:nvSpPr>
      <dsp:spPr>
        <a:xfrm>
          <a:off x="0" y="0"/>
          <a:ext cx="6408712" cy="3672000"/>
        </a:xfrm>
        <a:prstGeom prst="rightArrow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AFBB53-7220-4D42-882E-45E6E7E05A15}">
      <dsp:nvSpPr>
        <dsp:cNvPr id="0" name=""/>
        <dsp:cNvSpPr/>
      </dsp:nvSpPr>
      <dsp:spPr>
        <a:xfrm>
          <a:off x="516952" y="918204"/>
          <a:ext cx="5250888" cy="18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Receitas Próprias </a:t>
          </a:r>
          <a:endParaRPr lang="pt-BR" sz="3600" b="1" kern="1200" cap="all" dirty="0">
            <a:ln w="0"/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516952" y="918204"/>
        <a:ext cx="5250888" cy="18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5B58-71AA-450D-BA38-8ABFAC4E5460}">
      <dsp:nvSpPr>
        <dsp:cNvPr id="0" name=""/>
        <dsp:cNvSpPr/>
      </dsp:nvSpPr>
      <dsp:spPr>
        <a:xfrm>
          <a:off x="158155" y="72005"/>
          <a:ext cx="6775714" cy="3511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78D23-E0A7-414E-9A5D-7309388978FF}">
      <dsp:nvSpPr>
        <dsp:cNvPr id="0" name=""/>
        <dsp:cNvSpPr/>
      </dsp:nvSpPr>
      <dsp:spPr>
        <a:xfrm>
          <a:off x="1008093" y="3086652"/>
          <a:ext cx="5791059" cy="1593867"/>
        </a:xfrm>
        <a:prstGeom prst="wedgeRectCallout">
          <a:avLst>
            <a:gd name="adj1" fmla="val 20250"/>
            <a:gd name="adj2" fmla="val -6070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cap="all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Receitas Transferidas</a:t>
          </a:r>
          <a:endParaRPr lang="pt-BR" sz="3200" b="1" kern="1200" cap="all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008093" y="3086652"/>
        <a:ext cx="5791059" cy="1593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4A34B-9C6C-4D0F-92AF-ED72520D89CA}">
      <dsp:nvSpPr>
        <dsp:cNvPr id="0" name=""/>
        <dsp:cNvSpPr/>
      </dsp:nvSpPr>
      <dsp:spPr>
        <a:xfrm>
          <a:off x="1814474" y="1584170"/>
          <a:ext cx="5403480" cy="244390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b="1" kern="1200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</a:t>
          </a:r>
          <a:endParaRPr lang="pt-BR" sz="4400" b="1" kern="1200" cap="all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814474" y="1584170"/>
        <a:ext cx="5403480" cy="2443907"/>
      </dsp:txXfrm>
    </dsp:sp>
    <dsp:sp modelId="{687CB0EB-11D7-4208-A6C3-B957D5670E1D}">
      <dsp:nvSpPr>
        <dsp:cNvPr id="0" name=""/>
        <dsp:cNvSpPr/>
      </dsp:nvSpPr>
      <dsp:spPr>
        <a:xfrm>
          <a:off x="0" y="5"/>
          <a:ext cx="2419468" cy="24439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5F978-197D-4474-B68C-27DEC46FCCD4}">
      <dsp:nvSpPr>
        <dsp:cNvPr id="0" name=""/>
        <dsp:cNvSpPr/>
      </dsp:nvSpPr>
      <dsp:spPr>
        <a:xfrm>
          <a:off x="3937" y="0"/>
          <a:ext cx="6929037" cy="25652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3E16D1-2DB8-4672-914D-69335DCCC6B5}">
      <dsp:nvSpPr>
        <dsp:cNvPr id="0" name=""/>
        <dsp:cNvSpPr/>
      </dsp:nvSpPr>
      <dsp:spPr>
        <a:xfrm>
          <a:off x="1131920" y="1539171"/>
          <a:ext cx="6929037" cy="256528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cap="all" dirty="0" smtClean="0">
              <a:ln w="0"/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Despesas por Função</a:t>
          </a:r>
          <a:endParaRPr lang="pt-BR" sz="4000" b="1" kern="1200" cap="all" dirty="0">
            <a:ln w="0"/>
            <a:solidFill>
              <a:schemeClr val="tx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1207055" y="1614306"/>
        <a:ext cx="6778767" cy="2415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A8A88-DF18-4F98-B966-69723AA5C4A2}">
      <dsp:nvSpPr>
        <dsp:cNvPr id="0" name=""/>
        <dsp:cNvSpPr/>
      </dsp:nvSpPr>
      <dsp:spPr>
        <a:xfrm>
          <a:off x="1812485" y="1519800"/>
          <a:ext cx="5573853" cy="2872687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  <a:sp3d extrusionH="28000" prstMaterial="matte"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Balanço</a:t>
          </a:r>
          <a:r>
            <a:rPr lang="pt-BR" sz="3200" b="1" kern="1200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 </a:t>
          </a:r>
          <a:r>
            <a:rPr lang="pt-BR" sz="3600" b="1" kern="1200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rPr>
            <a:t>Orçamentário</a:t>
          </a:r>
          <a:endParaRPr lang="pt-BR" sz="3600" b="1" kern="1200" cap="all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</a:endParaRPr>
        </a:p>
      </dsp:txBody>
      <dsp:txXfrm>
        <a:off x="2516363" y="1882569"/>
        <a:ext cx="4166097" cy="2147149"/>
      </dsp:txXfrm>
    </dsp:sp>
    <dsp:sp modelId="{B4C87E12-475F-4953-89EA-98A89FE99CA3}">
      <dsp:nvSpPr>
        <dsp:cNvPr id="0" name=""/>
        <dsp:cNvSpPr/>
      </dsp:nvSpPr>
      <dsp:spPr>
        <a:xfrm>
          <a:off x="3420381" y="1728191"/>
          <a:ext cx="389331" cy="3360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D62EC4-50A9-4BDF-8D4A-CB922DF2F43C}">
      <dsp:nvSpPr>
        <dsp:cNvPr id="0" name=""/>
        <dsp:cNvSpPr/>
      </dsp:nvSpPr>
      <dsp:spPr>
        <a:xfrm>
          <a:off x="174501" y="0"/>
          <a:ext cx="3331554" cy="28718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A9FC10-EE32-45B8-A896-465003861FF6}">
      <dsp:nvSpPr>
        <dsp:cNvPr id="0" name=""/>
        <dsp:cNvSpPr/>
      </dsp:nvSpPr>
      <dsp:spPr>
        <a:xfrm>
          <a:off x="2430063" y="2474288"/>
          <a:ext cx="389331" cy="3360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FB972-0397-4565-9361-62971EE5AA80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A6DD6-0019-4253-AD4E-BADD576D6BA0}">
      <dsp:nvSpPr>
        <dsp:cNvPr id="0" name=""/>
        <dsp:cNvSpPr/>
      </dsp:nvSpPr>
      <dsp:spPr>
        <a:xfrm>
          <a:off x="0" y="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LIMITES</a:t>
          </a:r>
          <a:endParaRPr lang="pt-BR" sz="4800" kern="1200" dirty="0"/>
        </a:p>
      </dsp:txBody>
      <dsp:txXfrm>
        <a:off x="44672" y="44672"/>
        <a:ext cx="4177856" cy="825776"/>
      </dsp:txXfrm>
    </dsp:sp>
    <dsp:sp modelId="{65C17634-7F14-4C97-B249-B77A9490DF96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81DB5-7862-49B0-B984-103CF6187F0D}">
      <dsp:nvSpPr>
        <dsp:cNvPr id="0" name=""/>
        <dsp:cNvSpPr/>
      </dsp:nvSpPr>
      <dsp:spPr>
        <a:xfrm>
          <a:off x="1404707" y="153315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DA</a:t>
          </a:r>
          <a:endParaRPr lang="pt-BR" sz="4800" kern="1200" dirty="0"/>
        </a:p>
      </dsp:txBody>
      <dsp:txXfrm>
        <a:off x="1449379" y="1577822"/>
        <a:ext cx="4177856" cy="825776"/>
      </dsp:txXfrm>
    </dsp:sp>
    <dsp:sp modelId="{99F7189F-165A-4301-8BE5-26A69ECFD58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A86CA-AA5D-4FCD-B64A-D502D27064D5}">
      <dsp:nvSpPr>
        <dsp:cNvPr id="0" name=""/>
        <dsp:cNvSpPr/>
      </dsp:nvSpPr>
      <dsp:spPr>
        <a:xfrm>
          <a:off x="900665" y="3024334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  <a:sp3d extrusionH="28000" prstMaterial="matte"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LRF</a:t>
          </a:r>
          <a:endParaRPr lang="pt-BR" sz="4800" kern="1200" dirty="0"/>
        </a:p>
      </dsp:txBody>
      <dsp:txXfrm>
        <a:off x="945337" y="3069006"/>
        <a:ext cx="4177856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25618-CC3E-43D2-94A8-1EC988ED4251}">
      <dsp:nvSpPr>
        <dsp:cNvPr id="0" name=""/>
        <dsp:cNvSpPr/>
      </dsp:nvSpPr>
      <dsp:spPr>
        <a:xfrm>
          <a:off x="1952479" y="113678"/>
          <a:ext cx="4744154" cy="3539383"/>
        </a:xfrm>
        <a:prstGeom prst="donut">
          <a:avLst>
            <a:gd name="adj" fmla="val 1101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4F247-A389-4143-8693-2615B4B8C30E}">
      <dsp:nvSpPr>
        <dsp:cNvPr id="0" name=""/>
        <dsp:cNvSpPr/>
      </dsp:nvSpPr>
      <dsp:spPr>
        <a:xfrm>
          <a:off x="0" y="269958"/>
          <a:ext cx="4313929" cy="3177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D05AF1-BD7D-4202-977D-DD3BDB0B3E69}">
      <dsp:nvSpPr>
        <dsp:cNvPr id="0" name=""/>
        <dsp:cNvSpPr/>
      </dsp:nvSpPr>
      <dsp:spPr>
        <a:xfrm>
          <a:off x="2768544" y="670400"/>
          <a:ext cx="3928199" cy="262289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 eaLnBrk="0" fontAlgn="base" hangingPunct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3000" b="1" kern="1200" cap="all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rPr>
            <a:t>Relatório de Gestão Fiscal</a:t>
          </a:r>
          <a:endParaRPr lang="pt-BR" sz="3000" b="1" kern="1200" cap="all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  <a:reflection blurRad="12700" stA="50000" endPos="50000" dist="5000" dir="5400000" sy="-100000" rotWithShape="0"/>
            </a:effectLst>
            <a:latin typeface="+mn-lt"/>
            <a:ea typeface="+mn-ea"/>
            <a:cs typeface="+mn-cs"/>
          </a:endParaRPr>
        </a:p>
      </dsp:txBody>
      <dsp:txXfrm>
        <a:off x="3343815" y="1054513"/>
        <a:ext cx="2777657" cy="1854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4737230" y="14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kern="1200" dirty="0" smtClean="0"/>
            <a:t>E</a:t>
          </a:r>
          <a:endParaRPr lang="pt-BR" sz="4300" b="1" kern="1200" dirty="0"/>
        </a:p>
      </dsp:txBody>
      <dsp:txXfrm>
        <a:off x="4791602" y="54386"/>
        <a:ext cx="1604808" cy="1005065"/>
      </dsp:txXfrm>
    </dsp:sp>
    <dsp:sp modelId="{048BC6AC-A367-45C4-90AB-AF5F7BFB8DDD}">
      <dsp:nvSpPr>
        <dsp:cNvPr id="0" name=""/>
        <dsp:cNvSpPr/>
      </dsp:nvSpPr>
      <dsp:spPr>
        <a:xfrm>
          <a:off x="3524136" y="-2434064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2388356" y="3593617"/>
              </a:moveTo>
              <a:arcTo wR="1838825" hR="1838825" stAng="4356692" swAng="7752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4809242" y="1243575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b="1" kern="1200" dirty="0" smtClean="0"/>
            <a:t>DU</a:t>
          </a:r>
          <a:endParaRPr lang="pt-BR" sz="4300" b="1" kern="1200" dirty="0"/>
        </a:p>
      </dsp:txBody>
      <dsp:txXfrm>
        <a:off x="4863614" y="1297947"/>
        <a:ext cx="1604808" cy="1005065"/>
      </dsp:txXfrm>
    </dsp:sp>
    <dsp:sp modelId="{A2EDF939-66CF-4AE9-B5CA-26DF60129706}">
      <dsp:nvSpPr>
        <dsp:cNvPr id="0" name=""/>
        <dsp:cNvSpPr/>
      </dsp:nvSpPr>
      <dsp:spPr>
        <a:xfrm>
          <a:off x="2349600" y="1469243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3426492" y="911143"/>
              </a:moveTo>
              <a:arcTo wR="1838825" hR="1838825" stAng="19782122" swAng="1501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4866598" y="2474338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b="1" kern="1200" dirty="0" smtClean="0"/>
            <a:t>CA</a:t>
          </a:r>
          <a:endParaRPr lang="pt-BR" sz="4300" b="1" kern="1200" dirty="0"/>
        </a:p>
      </dsp:txBody>
      <dsp:txXfrm>
        <a:off x="4920970" y="2528710"/>
        <a:ext cx="1604808" cy="1005065"/>
      </dsp:txXfrm>
    </dsp:sp>
    <dsp:sp modelId="{EEF8BFAD-1859-4EB2-B72F-60E939AE90B1}">
      <dsp:nvSpPr>
        <dsp:cNvPr id="0" name=""/>
        <dsp:cNvSpPr/>
      </dsp:nvSpPr>
      <dsp:spPr>
        <a:xfrm>
          <a:off x="3715061" y="3583602"/>
          <a:ext cx="3677651" cy="3677651"/>
        </a:xfrm>
        <a:custGeom>
          <a:avLst/>
          <a:gdLst/>
          <a:ahLst/>
          <a:cxnLst/>
          <a:rect l="0" t="0" r="0" b="0"/>
          <a:pathLst>
            <a:path>
              <a:moveTo>
                <a:pt x="1854878" y="70"/>
              </a:moveTo>
              <a:arcTo wR="1838825" hR="1838825" stAng="16230013" swAng="8243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4866610" y="3681379"/>
          <a:ext cx="1713552" cy="1113809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300" b="1" kern="1200" dirty="0" smtClean="0"/>
            <a:t>ÇÃO</a:t>
          </a:r>
          <a:endParaRPr lang="pt-BR" sz="4300" b="1" kern="1200" dirty="0"/>
        </a:p>
      </dsp:txBody>
      <dsp:txXfrm>
        <a:off x="4920982" y="3735751"/>
        <a:ext cx="1604808" cy="1005065"/>
      </dsp:txXfrm>
    </dsp:sp>
    <dsp:sp modelId="{1B272795-5CE6-4074-BAA8-000F27185D56}">
      <dsp:nvSpPr>
        <dsp:cNvPr id="0" name=""/>
        <dsp:cNvSpPr/>
      </dsp:nvSpPr>
      <dsp:spPr>
        <a:xfrm>
          <a:off x="2436879" y="29226"/>
          <a:ext cx="4767420" cy="4767420"/>
        </a:xfrm>
        <a:custGeom>
          <a:avLst/>
          <a:gdLst/>
          <a:ahLst/>
          <a:cxnLst/>
          <a:rect l="0" t="0" r="0" b="0"/>
          <a:pathLst>
            <a:path>
              <a:moveTo>
                <a:pt x="1532796" y="4610371"/>
              </a:moveTo>
              <a:arcTo wR="2383710" hR="2383710" stAng="6654856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6E26-D04A-4B94-9221-C32ACAD8DCF7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1CF4-11BC-459D-8599-D29C280E40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84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6D6AD-7FBB-491B-97A0-5448D688BCC8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C0EEA-3CBF-4E4C-9A38-8CCC73776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9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0EEA-3CBF-4E4C-9A38-8CCC7377639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55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0EEA-3CBF-4E4C-9A38-8CCC7377639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70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2115794-B73B-4DF8-A0C2-D7AF562E8A1E}" type="datetimeFigureOut">
              <a:rPr lang="pt-BR" smtClean="0"/>
              <a:t>24/10/2018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796079-FDC0-4E30-A760-618A757E3179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microsoft.com/office/2007/relationships/hdphoto" Target="../media/hdphoto1.wdp"/><Relationship Id="rId7" Type="http://schemas.openxmlformats.org/officeDocument/2006/relationships/image" Target="../media/image4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microsoft.com/office/2007/relationships/hdphoto" Target="../media/hdphoto1.wdp"/><Relationship Id="rId7" Type="http://schemas.openxmlformats.org/officeDocument/2006/relationships/image" Target="../media/image4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38.emf"/><Relationship Id="rId4" Type="http://schemas.openxmlformats.org/officeDocument/2006/relationships/image" Target="../media/image34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3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4.emf"/><Relationship Id="rId4" Type="http://schemas.microsoft.com/office/2007/relationships/hdphoto" Target="../media/hdphoto1.wdp"/><Relationship Id="rId9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microsoft.com/office/2007/relationships/hdphoto" Target="../media/hdphoto1.wdp"/><Relationship Id="rId7" Type="http://schemas.openxmlformats.org/officeDocument/2006/relationships/diagramData" Target="../diagrams/data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8.xml"/><Relationship Id="rId5" Type="http://schemas.openxmlformats.org/officeDocument/2006/relationships/image" Target="../media/image48.jpeg"/><Relationship Id="rId10" Type="http://schemas.openxmlformats.org/officeDocument/2006/relationships/diagramColors" Target="../diagrams/colors8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hyperlink" Target="http://www.google.com.br/url?sa=i&amp;rct=j&amp;q=&amp;esrc=s&amp;frm=1&amp;source=images&amp;cd=&amp;cad=rja&amp;uact=8&amp;ved=0CAcQjRxqFQoTCMnG0u2_nMgCFYOFkAodpowApA&amp;url=http://www.blogdaresenhageral.com.br/tag/saude/&amp;psig=AFQjCNFhyW5LK5likmMlPIKi6SNfUlxB0w&amp;ust=1443624722046953" TargetMode="Externa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1431652" y="3598838"/>
            <a:ext cx="6794500" cy="1347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Raimundo </a:t>
            </a:r>
            <a:r>
              <a:rPr lang="pt-BR" alt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SECRETÁRIO  MUNICIPAL DA FAZENDA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008220" cy="34418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35896" y="638132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05.out.2015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9512" y="188640"/>
            <a:ext cx="2808312" cy="60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Tributárias</a:t>
            </a:r>
            <a:endParaRPr lang="pt-B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8" y="752127"/>
            <a:ext cx="8456750" cy="509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cima 8"/>
          <p:cNvSpPr/>
          <p:nvPr/>
        </p:nvSpPr>
        <p:spPr>
          <a:xfrm>
            <a:off x="6444208" y="764704"/>
            <a:ext cx="2664296" cy="720080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1,9%</a:t>
            </a:r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88640"/>
            <a:ext cx="2808312" cy="60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Tributárias</a:t>
            </a:r>
            <a:endParaRPr lang="pt-B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4281"/>
            <a:ext cx="8382439" cy="516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ta para baixo 11"/>
          <p:cNvSpPr/>
          <p:nvPr/>
        </p:nvSpPr>
        <p:spPr>
          <a:xfrm>
            <a:off x="6804248" y="692696"/>
            <a:ext cx="2189751" cy="639728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-</a:t>
            </a:r>
            <a:r>
              <a:rPr lang="pt-BR" sz="2000" b="1" dirty="0" smtClean="0">
                <a:solidFill>
                  <a:schemeClr val="bg1"/>
                </a:solidFill>
              </a:rPr>
              <a:t>0,64%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88640"/>
            <a:ext cx="2808312" cy="60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Tributárias</a:t>
            </a:r>
            <a:endParaRPr lang="pt-B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3176"/>
            <a:ext cx="8413961" cy="510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cima 9"/>
          <p:cNvSpPr/>
          <p:nvPr/>
        </p:nvSpPr>
        <p:spPr>
          <a:xfrm>
            <a:off x="755576" y="2780928"/>
            <a:ext cx="2010735" cy="472223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1,9%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3851920" y="1988840"/>
            <a:ext cx="2010735" cy="472223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43,5%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3" name="Seta para cima 12"/>
          <p:cNvSpPr/>
          <p:nvPr/>
        </p:nvSpPr>
        <p:spPr>
          <a:xfrm>
            <a:off x="5292080" y="1340768"/>
            <a:ext cx="2010735" cy="472223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17,5%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6809737" y="764704"/>
            <a:ext cx="2010735" cy="472223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2,8%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2267745" y="2348880"/>
            <a:ext cx="1944216" cy="50405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-</a:t>
            </a:r>
            <a:r>
              <a:rPr lang="pt-BR" sz="2000" b="1" dirty="0" smtClean="0">
                <a:solidFill>
                  <a:schemeClr val="bg1"/>
                </a:solidFill>
              </a:rPr>
              <a:t>0,6%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Texto Explicativo 1 15"/>
          <p:cNvSpPr/>
          <p:nvPr/>
        </p:nvSpPr>
        <p:spPr>
          <a:xfrm>
            <a:off x="493303" y="1081057"/>
            <a:ext cx="1774442" cy="1530495"/>
          </a:xfrm>
          <a:prstGeom prst="borderCallout1">
            <a:avLst>
              <a:gd name="adj1" fmla="val 18750"/>
              <a:gd name="adj2" fmla="val -8333"/>
              <a:gd name="adj3" fmla="val -18091"/>
              <a:gd name="adj4" fmla="val -4471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71,4</a:t>
            </a:r>
            <a:r>
              <a:rPr lang="pt-BR" b="1" dirty="0">
                <a:solidFill>
                  <a:schemeClr val="bg1"/>
                </a:solidFill>
              </a:rPr>
              <a:t>% </a:t>
            </a:r>
            <a:r>
              <a:rPr lang="pt-BR" b="1" dirty="0" smtClean="0">
                <a:solidFill>
                  <a:schemeClr val="bg1"/>
                </a:solidFill>
              </a:rPr>
              <a:t>-     ISS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11,3 % -  IPTU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9,7%  - IRRF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4,7 % -   ITBI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3,0% - Taxas</a:t>
            </a:r>
          </a:p>
        </p:txBody>
      </p:sp>
    </p:spTree>
    <p:extLst>
      <p:ext uri="{BB962C8B-B14F-4D97-AF65-F5344CB8AC3E}">
        <p14:creationId xmlns:p14="http://schemas.microsoft.com/office/powerpoint/2010/main" val="7688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755"/>
            <a:ext cx="8136904" cy="51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cima 9"/>
          <p:cNvSpPr/>
          <p:nvPr/>
        </p:nvSpPr>
        <p:spPr>
          <a:xfrm>
            <a:off x="6444208" y="692696"/>
            <a:ext cx="2736304" cy="720080"/>
          </a:xfrm>
          <a:prstGeom prst="upArrow">
            <a:avLst/>
          </a:prstGeom>
          <a:solidFill>
            <a:srgbClr val="008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16,6%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1530"/>
            <a:ext cx="8280920" cy="507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baixo 8"/>
          <p:cNvSpPr/>
          <p:nvPr/>
        </p:nvSpPr>
        <p:spPr>
          <a:xfrm>
            <a:off x="6444208" y="764704"/>
            <a:ext cx="2720331" cy="689600"/>
          </a:xfrm>
          <a:prstGeom prst="downArrow">
            <a:avLst/>
          </a:prstGeom>
          <a:solidFill>
            <a:srgbClr val="008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34,9%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99692389"/>
              </p:ext>
            </p:extLst>
          </p:nvPr>
        </p:nvGraphicFramePr>
        <p:xfrm>
          <a:off x="1043608" y="692696"/>
          <a:ext cx="708482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331640" y="836712"/>
            <a:ext cx="1152872" cy="6884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União</a:t>
            </a:r>
          </a:p>
        </p:txBody>
      </p:sp>
      <p:pic>
        <p:nvPicPr>
          <p:cNvPr id="12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68" y="5215886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908076" y="1700808"/>
            <a:ext cx="1152872" cy="6884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Estado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6575796" y="1207747"/>
            <a:ext cx="1152872" cy="6884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Fundeb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6431780" y="2076419"/>
            <a:ext cx="1440904" cy="6884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Convênios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6443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148"/>
            <a:ext cx="8360880" cy="51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ta para baixo 10"/>
          <p:cNvSpPr/>
          <p:nvPr/>
        </p:nvSpPr>
        <p:spPr>
          <a:xfrm>
            <a:off x="395536" y="2115000"/>
            <a:ext cx="3240360" cy="1339183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11%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R$ 55,4 mi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5724128" y="3673993"/>
            <a:ext cx="3456384" cy="1339183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pt-BR" sz="2200" b="1" dirty="0" smtClean="0">
                <a:solidFill>
                  <a:schemeClr val="tx1"/>
                </a:solidFill>
              </a:rPr>
              <a:t>9,25% 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R$ 26,6 mi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4" name="Texto Explicativo 1 13"/>
          <p:cNvSpPr/>
          <p:nvPr/>
        </p:nvSpPr>
        <p:spPr>
          <a:xfrm>
            <a:off x="3419872" y="3202334"/>
            <a:ext cx="1774442" cy="1364724"/>
          </a:xfrm>
          <a:prstGeom prst="borderCallout1">
            <a:avLst>
              <a:gd name="adj1" fmla="val 18750"/>
              <a:gd name="adj2" fmla="val -8333"/>
              <a:gd name="adj3" fmla="val 122569"/>
              <a:gd name="adj4" fmla="val -40972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FPM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Outros</a:t>
            </a:r>
          </a:p>
        </p:txBody>
      </p:sp>
      <p:sp>
        <p:nvSpPr>
          <p:cNvPr id="15" name="Texto Explicativo 1 14"/>
          <p:cNvSpPr/>
          <p:nvPr/>
        </p:nvSpPr>
        <p:spPr>
          <a:xfrm>
            <a:off x="7380312" y="2149610"/>
            <a:ext cx="1406450" cy="1530495"/>
          </a:xfrm>
          <a:prstGeom prst="borderCallout1">
            <a:avLst>
              <a:gd name="adj1" fmla="val 18750"/>
              <a:gd name="adj2" fmla="val -8333"/>
              <a:gd name="adj3" fmla="val 152433"/>
              <a:gd name="adj4" fmla="val -66739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ICMS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IPVA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IPI-</a:t>
            </a:r>
            <a:r>
              <a:rPr lang="pt-BR" b="1" dirty="0" err="1" smtClean="0">
                <a:solidFill>
                  <a:schemeClr val="bg1"/>
                </a:solidFill>
              </a:rPr>
              <a:t>Exp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CIDE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SUS-Est.</a:t>
            </a:r>
          </a:p>
        </p:txBody>
      </p:sp>
    </p:spTree>
    <p:extLst>
      <p:ext uri="{BB962C8B-B14F-4D97-AF65-F5344CB8AC3E}">
        <p14:creationId xmlns:p14="http://schemas.microsoft.com/office/powerpoint/2010/main" val="12964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5151"/>
            <a:ext cx="8424936" cy="51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ta para baixo 12"/>
          <p:cNvSpPr/>
          <p:nvPr/>
        </p:nvSpPr>
        <p:spPr>
          <a:xfrm>
            <a:off x="5687616" y="3501008"/>
            <a:ext cx="3456384" cy="1339183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- 10, 3% 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R$ 82 mi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08400" y="-282575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9756"/>
            <a:ext cx="8277189" cy="52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ta para baixo 11"/>
          <p:cNvSpPr/>
          <p:nvPr/>
        </p:nvSpPr>
        <p:spPr>
          <a:xfrm>
            <a:off x="6156176" y="2060848"/>
            <a:ext cx="2984291" cy="1504251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- 5,87%</a:t>
            </a:r>
          </a:p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R$ 59,5 mi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107504" y="822662"/>
            <a:ext cx="3024336" cy="1526218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3,68%</a:t>
            </a:r>
          </a:p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R$ 21,9 mi</a:t>
            </a:r>
          </a:p>
          <a:p>
            <a:pPr algn="ctr"/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08400" y="-282575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3"/>
            <a:ext cx="8449865" cy="50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ta para baixo 12"/>
          <p:cNvSpPr/>
          <p:nvPr/>
        </p:nvSpPr>
        <p:spPr>
          <a:xfrm>
            <a:off x="539552" y="2251728"/>
            <a:ext cx="3024336" cy="117727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1,9%</a:t>
            </a:r>
          </a:p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R$ 3,6 mi</a:t>
            </a:r>
            <a:endParaRPr lang="pt-BR" sz="2100" b="1" dirty="0">
              <a:solidFill>
                <a:schemeClr val="tx1"/>
              </a:solidFill>
            </a:endParaRPr>
          </a:p>
        </p:txBody>
      </p:sp>
      <p:sp>
        <p:nvSpPr>
          <p:cNvPr id="16" name="Seta para baixo 15"/>
          <p:cNvSpPr/>
          <p:nvPr/>
        </p:nvSpPr>
        <p:spPr>
          <a:xfrm>
            <a:off x="3131840" y="2492896"/>
            <a:ext cx="3168352" cy="117727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11,7%</a:t>
            </a:r>
          </a:p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R$ 26,9 mi</a:t>
            </a:r>
            <a:endParaRPr lang="pt-BR" sz="2100" b="1" dirty="0">
              <a:solidFill>
                <a:schemeClr val="tx1"/>
              </a:solidFill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5796136" y="2954332"/>
            <a:ext cx="3312368" cy="869380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pt-BR" sz="2100" b="1" dirty="0" smtClean="0">
                <a:solidFill>
                  <a:schemeClr val="tx1"/>
                </a:solidFill>
              </a:rPr>
              <a:t>1,1%</a:t>
            </a:r>
          </a:p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R$ 0,6 mi</a:t>
            </a:r>
            <a:endParaRPr lang="pt-BR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1012478" y="4333412"/>
            <a:ext cx="7632848" cy="23206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spc="50" dirty="0" smtClean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Raimundo </a:t>
            </a:r>
            <a:r>
              <a:rPr lang="pt-BR" altLang="pt-BR" sz="4000" spc="50" dirty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4000" spc="50" dirty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SECRETÁRIO  MUNICIPAL DA FAZENDA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9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39" y="1162898"/>
            <a:ext cx="4082709" cy="28058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638132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05.out.2015</a:t>
            </a:r>
            <a:endParaRPr lang="pt-BR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08400" y="-282575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58770" cy="52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baixo 7"/>
          <p:cNvSpPr/>
          <p:nvPr/>
        </p:nvSpPr>
        <p:spPr>
          <a:xfrm>
            <a:off x="6212944" y="2118745"/>
            <a:ext cx="3024336" cy="1560951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2015/2014 R$ 31,05 mi</a:t>
            </a:r>
          </a:p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- 5,9</a:t>
            </a:r>
            <a:endParaRPr lang="pt-BR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08400" y="-282575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64703"/>
            <a:ext cx="8496944" cy="50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baixo 7"/>
          <p:cNvSpPr/>
          <p:nvPr/>
        </p:nvSpPr>
        <p:spPr>
          <a:xfrm>
            <a:off x="6156176" y="1948417"/>
            <a:ext cx="3024336" cy="1984639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2015/2014 R$ 31,05 mi</a:t>
            </a:r>
          </a:p>
          <a:p>
            <a:pPr algn="ctr"/>
            <a:r>
              <a:rPr lang="pt-BR" sz="2100" b="1" dirty="0" smtClean="0">
                <a:solidFill>
                  <a:schemeClr val="tx1"/>
                </a:solidFill>
              </a:rPr>
              <a:t>- 5,9%</a:t>
            </a:r>
            <a:endParaRPr lang="pt-BR" sz="2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63688" y="-5318"/>
            <a:ext cx="7307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DEPENDÊNCIA FINANCEIRA</a:t>
            </a:r>
            <a:endParaRPr lang="pt-BR" sz="30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97126" y="1124744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Retângulo 2"/>
          <p:cNvSpPr>
            <a:spLocks noChangeArrowheads="1"/>
          </p:cNvSpPr>
          <p:nvPr/>
        </p:nvSpPr>
        <p:spPr bwMode="auto">
          <a:xfrm>
            <a:off x="539552" y="4323378"/>
            <a:ext cx="34563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00" b="1" dirty="0" smtClean="0">
                <a:solidFill>
                  <a:schemeClr val="bg1"/>
                </a:solidFill>
                <a:latin typeface="Arial" charset="0"/>
              </a:rPr>
              <a:t>No período, houve </a:t>
            </a:r>
            <a:r>
              <a:rPr lang="pt-BR" altLang="pt-BR" sz="2500" b="1" dirty="0">
                <a:solidFill>
                  <a:schemeClr val="bg1"/>
                </a:solidFill>
                <a:latin typeface="Arial" charset="0"/>
              </a:rPr>
              <a:t>redução da dependência </a:t>
            </a:r>
            <a:r>
              <a:rPr lang="pt-BR" altLang="pt-BR" sz="2500" b="1" dirty="0" smtClean="0">
                <a:solidFill>
                  <a:schemeClr val="bg1"/>
                </a:solidFill>
                <a:latin typeface="Arial" charset="0"/>
              </a:rPr>
              <a:t>financeira: 2,28 </a:t>
            </a:r>
            <a:r>
              <a:rPr lang="pt-BR" altLang="pt-BR" sz="2500" b="1" dirty="0" err="1">
                <a:solidFill>
                  <a:schemeClr val="bg1"/>
                </a:solidFill>
                <a:latin typeface="Arial" charset="0"/>
              </a:rPr>
              <a:t>p.p</a:t>
            </a:r>
            <a:r>
              <a:rPr lang="pt-BR" altLang="pt-BR" sz="2500" b="1" dirty="0">
                <a:solidFill>
                  <a:schemeClr val="bg1"/>
                </a:solidFill>
                <a:latin typeface="Arial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6" y="530152"/>
            <a:ext cx="4915088" cy="344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81059"/>
            <a:ext cx="5061848" cy="347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457159995"/>
              </p:ext>
            </p:extLst>
          </p:nvPr>
        </p:nvGraphicFramePr>
        <p:xfrm>
          <a:off x="1259632" y="692696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rgbClr val="009900">
              <a:alpha val="50196"/>
            </a:srgbClr>
          </a:solidFill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</a:endParaRPr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Atualiz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/15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8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rgbClr val="009900">
              <a:alpha val="50196"/>
            </a:srgbClr>
          </a:solidFill>
        </p:grpSpPr>
        <p:sp>
          <p:nvSpPr>
            <p:cNvPr id="79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chemeClr val="bg1"/>
                </a:solidFill>
              </a:endParaRPr>
            </a:p>
          </p:txBody>
        </p:sp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Até </a:t>
              </a:r>
              <a:r>
                <a:rPr lang="pt-BR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ago</a:t>
              </a:r>
              <a:r>
                <a:rPr lang="pt-BR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/15</a:t>
              </a:r>
              <a:endPara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82" name="Grupo 64"/>
          <p:cNvGrpSpPr>
            <a:grpSpLocks/>
          </p:cNvGrpSpPr>
          <p:nvPr/>
        </p:nvGrpSpPr>
        <p:grpSpPr bwMode="auto">
          <a:xfrm>
            <a:off x="89218" y="1214009"/>
            <a:ext cx="9144000" cy="1658748"/>
            <a:chOff x="20256" y="1759078"/>
            <a:chExt cx="9144000" cy="1657962"/>
          </a:xfrm>
        </p:grpSpPr>
        <p:sp>
          <p:nvSpPr>
            <p:cNvPr id="83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CCFFCC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</a:rPr>
                <a:t>Pessoal e Enc. Sociais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</a:rPr>
                <a:t>Juros e Enc. Dívida</a:t>
              </a:r>
            </a:p>
          </p:txBody>
        </p:sp>
        <p:sp>
          <p:nvSpPr>
            <p:cNvPr id="86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</a:rPr>
                <a:t>Outras</a:t>
              </a: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105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681.418,75</a:t>
              </a:r>
              <a:endParaRPr lang="pt-BR" altLang="pt-BR" sz="2500" dirty="0">
                <a:solidFill>
                  <a:schemeClr val="bg1"/>
                </a:solidFill>
              </a:endParaRPr>
            </a:p>
            <a:p>
              <a:pPr algn="r" eaLnBrk="1" hangingPunct="1">
                <a:spcBef>
                  <a:spcPct val="50000"/>
                </a:spcBef>
              </a:pP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56388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5.779,91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6388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619.677,64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1056.142,88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9.055,67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1.185.487,50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grpSp>
          <p:nvGrpSpPr>
            <p:cNvPr id="93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1299314"/>
              <a:chOff x="6166789" y="1712477"/>
              <a:chExt cx="2712099" cy="1299748"/>
            </a:xfrm>
          </p:grpSpPr>
          <p:sp>
            <p:nvSpPr>
              <p:cNvPr id="94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64,5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58,1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Text Box 18"/>
              <p:cNvSpPr txBox="1">
                <a:spLocks noChangeArrowheads="1"/>
              </p:cNvSpPr>
              <p:nvPr/>
            </p:nvSpPr>
            <p:spPr bwMode="auto">
              <a:xfrm>
                <a:off x="6646863" y="2535238"/>
                <a:ext cx="2232025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52,3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solidFill>
                  <a:schemeClr val="bg1"/>
                </a:solidFill>
              </a:rPr>
              <a:t>%</a:t>
            </a:r>
            <a:endParaRPr lang="en-US" altLang="pt-BR" sz="2200" dirty="0">
              <a:solidFill>
                <a:schemeClr val="bg1"/>
              </a:solidFill>
            </a:endParaRPr>
          </a:p>
        </p:txBody>
      </p:sp>
      <p:grpSp>
        <p:nvGrpSpPr>
          <p:cNvPr id="98" name="Grupo 63"/>
          <p:cNvGrpSpPr>
            <a:grpSpLocks/>
          </p:cNvGrpSpPr>
          <p:nvPr/>
        </p:nvGrpSpPr>
        <p:grpSpPr bwMode="auto">
          <a:xfrm>
            <a:off x="63500" y="1171147"/>
            <a:ext cx="9080500" cy="498475"/>
            <a:chOff x="25400" y="1714500"/>
            <a:chExt cx="9080500" cy="498475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</a:rPr>
                <a:t>CORRENTES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5670550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1.306.876,31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2.251.586,04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58,0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upo 73"/>
          <p:cNvGrpSpPr>
            <a:grpSpLocks/>
          </p:cNvGrpSpPr>
          <p:nvPr/>
        </p:nvGrpSpPr>
        <p:grpSpPr bwMode="auto">
          <a:xfrm>
            <a:off x="8890" y="5211334"/>
            <a:ext cx="9126538" cy="503238"/>
            <a:chOff x="69850" y="5310188"/>
            <a:chExt cx="9126538" cy="502770"/>
          </a:xfrm>
        </p:grpSpPr>
        <p:grpSp>
          <p:nvGrpSpPr>
            <p:cNvPr id="104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5300"/>
              <a:chOff x="193675" y="5105400"/>
              <a:chExt cx="8713788" cy="495300"/>
            </a:xfrm>
          </p:grpSpPr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00FFFF">
                  <a:alpha val="27451"/>
                </a:srgbClr>
              </a:solidFill>
              <a:ln w="571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</a:rPr>
                  <a:t>INTRA-ORÇAMENT.</a:t>
                </a:r>
              </a:p>
            </p:txBody>
          </p:sp>
          <p:sp>
            <p:nvSpPr>
              <p:cNvPr id="107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34.758,01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68.761,08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7975094" y="5335771"/>
              <a:ext cx="988969" cy="47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50,6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upo 4"/>
          <p:cNvGrpSpPr>
            <a:grpSpLocks/>
          </p:cNvGrpSpPr>
          <p:nvPr/>
        </p:nvGrpSpPr>
        <p:grpSpPr bwMode="auto">
          <a:xfrm>
            <a:off x="32067" y="2986612"/>
            <a:ext cx="9180513" cy="1814668"/>
            <a:chOff x="-36513" y="3532188"/>
            <a:chExt cx="9180513" cy="1511778"/>
          </a:xfrm>
        </p:grpSpPr>
        <p:sp>
          <p:nvSpPr>
            <p:cNvPr id="110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FF66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</a:endParaRPr>
            </a:p>
          </p:txBody>
        </p:sp>
        <p:grpSp>
          <p:nvGrpSpPr>
            <p:cNvPr id="111" name="Grupo 72"/>
            <p:cNvGrpSpPr>
              <a:grpSpLocks/>
            </p:cNvGrpSpPr>
            <p:nvPr/>
          </p:nvGrpSpPr>
          <p:grpSpPr bwMode="auto">
            <a:xfrm>
              <a:off x="107950" y="3855715"/>
              <a:ext cx="8856538" cy="1188251"/>
              <a:chOff x="107950" y="3817620"/>
              <a:chExt cx="8856413" cy="1188229"/>
            </a:xfrm>
          </p:grpSpPr>
          <p:sp>
            <p:nvSpPr>
              <p:cNvPr id="112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17620"/>
                <a:ext cx="86358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18,4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4238029"/>
                <a:ext cx="863583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14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48,6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Investimentos</a:t>
                </a:r>
              </a:p>
            </p:txBody>
          </p:sp>
          <p:sp>
            <p:nvSpPr>
              <p:cNvPr id="116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Inversões Financeiras</a:t>
                </a:r>
              </a:p>
            </p:txBody>
          </p:sp>
          <p:sp>
            <p:nvSpPr>
              <p:cNvPr id="117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Amortização da Dívida</a:t>
                </a:r>
              </a:p>
            </p:txBody>
          </p:sp>
          <p:sp>
            <p:nvSpPr>
              <p:cNvPr id="118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53.940,02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327499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20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26.339,62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293.538,35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94161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131,80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54.148,23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4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25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27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</a:rPr>
                  <a:t>CAPITAL</a:t>
                </a:r>
              </a:p>
            </p:txBody>
          </p:sp>
          <p:sp>
            <p:nvSpPr>
              <p:cNvPr id="128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80.279,64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347.818,38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23,1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0" name="Text Box 16"/>
          <p:cNvSpPr txBox="1">
            <a:spLocks noChangeArrowheads="1"/>
          </p:cNvSpPr>
          <p:nvPr/>
        </p:nvSpPr>
        <p:spPr bwMode="auto">
          <a:xfrm>
            <a:off x="320619" y="567897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</a:t>
            </a:r>
            <a:r>
              <a:rPr lang="pt-BR" altLang="pt-BR" sz="2000" dirty="0" smtClean="0">
                <a:solidFill>
                  <a:schemeClr val="bg1"/>
                </a:solidFill>
                <a:latin typeface="Tahoma" pitchFamily="34" charset="0"/>
              </a:rPr>
              <a:t>correntes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31" name="Grupo 75"/>
          <p:cNvGrpSpPr>
            <a:grpSpLocks/>
          </p:cNvGrpSpPr>
          <p:nvPr/>
        </p:nvGrpSpPr>
        <p:grpSpPr bwMode="auto">
          <a:xfrm>
            <a:off x="297180" y="5752672"/>
            <a:ext cx="8736013" cy="488950"/>
            <a:chOff x="228600" y="6396038"/>
            <a:chExt cx="8736013" cy="488950"/>
          </a:xfrm>
        </p:grpSpPr>
        <p:grpSp>
          <p:nvGrpSpPr>
            <p:cNvPr id="132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34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2.734.005,82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>
                    <a:solidFill>
                      <a:schemeClr val="bg1"/>
                    </a:solidFill>
                  </a:rPr>
                  <a:t>T O T A L</a:t>
                </a:r>
              </a:p>
            </p:txBody>
          </p:sp>
          <p:sp>
            <p:nvSpPr>
              <p:cNvPr id="136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1.421.913,96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52,3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76530" y="4680792"/>
            <a:ext cx="8856663" cy="566737"/>
            <a:chOff x="176530" y="4680792"/>
            <a:chExt cx="8856663" cy="566737"/>
          </a:xfrm>
        </p:grpSpPr>
        <p:sp>
          <p:nvSpPr>
            <p:cNvPr id="138" name="Text Box 13"/>
            <p:cNvSpPr txBox="1">
              <a:spLocks noChangeArrowheads="1"/>
            </p:cNvSpPr>
            <p:nvPr/>
          </p:nvSpPr>
          <p:spPr bwMode="auto">
            <a:xfrm>
              <a:off x="176530" y="4680792"/>
              <a:ext cx="37433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</a:rPr>
                <a:t>Reserva Contingência</a:t>
              </a:r>
            </a:p>
          </p:txBody>
        </p:sp>
        <p:sp>
          <p:nvSpPr>
            <p:cNvPr id="139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40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65,840,31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4283968" y="-5318"/>
            <a:ext cx="47879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Despesas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634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7" grpId="0" animBg="1" autoUpdateAnimBg="0"/>
      <p:bldP spid="130" grpId="0" autoUpdateAnimBg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58880416"/>
              </p:ext>
            </p:extLst>
          </p:nvPr>
        </p:nvGraphicFramePr>
        <p:xfrm>
          <a:off x="611560" y="1124744"/>
          <a:ext cx="806489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411462" y="-35520"/>
            <a:ext cx="6732538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– Desp. p/ Funções</a:t>
            </a:r>
            <a:endParaRPr lang="pt-BR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1" y="590409"/>
            <a:ext cx="8591578" cy="561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012639" y="6156012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  <a:latin typeface="Tahoma" pitchFamily="34" charset="0"/>
              </a:rPr>
              <a:t>R$ </a:t>
            </a:r>
            <a:r>
              <a:rPr lang="pt-BR" altLang="pt-BR" dirty="0" smtClean="0">
                <a:solidFill>
                  <a:schemeClr val="bg1"/>
                </a:solidFill>
                <a:latin typeface="Tahoma" pitchFamily="34" charset="0"/>
              </a:rPr>
              <a:t>mi correntes</a:t>
            </a:r>
            <a:endParaRPr lang="en-US" altLang="pt-BR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1547069" y="1167904"/>
            <a:ext cx="1728787" cy="1339850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32917" y="2401838"/>
            <a:ext cx="1512887" cy="1033295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667990" y="4707731"/>
            <a:ext cx="1512888" cy="1082675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3399656" y="636563"/>
            <a:ext cx="1676400" cy="1198562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5259040" y="598210"/>
            <a:ext cx="1511300" cy="1382712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7020272" y="841202"/>
            <a:ext cx="1751013" cy="1185738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6876256" y="2238822"/>
            <a:ext cx="1800225" cy="1046162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7149023" y="3359393"/>
            <a:ext cx="1800225" cy="968375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6916613" y="4540919"/>
            <a:ext cx="1543050" cy="976313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152256" y="4725144"/>
            <a:ext cx="1728787" cy="1481087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2884363" y="5178400"/>
            <a:ext cx="1079500" cy="714375"/>
          </a:xfrm>
          <a:prstGeom prst="ellipse">
            <a:avLst/>
          </a:prstGeom>
          <a:solidFill>
            <a:srgbClr val="0033CC">
              <a:alpha val="27843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" name="Elipse 21"/>
          <p:cNvSpPr/>
          <p:nvPr/>
        </p:nvSpPr>
        <p:spPr bwMode="auto">
          <a:xfrm>
            <a:off x="3963863" y="5191100"/>
            <a:ext cx="1184275" cy="709613"/>
          </a:xfrm>
          <a:prstGeom prst="ellipse">
            <a:avLst/>
          </a:prstGeom>
          <a:solidFill>
            <a:srgbClr val="CC0000">
              <a:alpha val="27451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Discric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03575" y="-242888"/>
            <a:ext cx="59404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– Desp. p/ Funções</a:t>
            </a:r>
            <a:endParaRPr lang="pt-BR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9" y="587375"/>
            <a:ext cx="8359865" cy="561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993589" y="6117912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  <a:latin typeface="Tahoma" pitchFamily="34" charset="0"/>
              </a:rPr>
              <a:t>R$ </a:t>
            </a:r>
            <a:r>
              <a:rPr lang="pt-BR" altLang="pt-BR" dirty="0" smtClean="0">
                <a:solidFill>
                  <a:schemeClr val="bg1"/>
                </a:solidFill>
                <a:latin typeface="Tahoma" pitchFamily="34" charset="0"/>
              </a:rPr>
              <a:t>mi correntes</a:t>
            </a:r>
            <a:endParaRPr lang="en-US" altLang="pt-BR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42696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19078670"/>
              </p:ext>
            </p:extLst>
          </p:nvPr>
        </p:nvGraphicFramePr>
        <p:xfrm>
          <a:off x="1403648" y="476672"/>
          <a:ext cx="75608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36"/>
          <p:cNvGrpSpPr>
            <a:grpSpLocks/>
          </p:cNvGrpSpPr>
          <p:nvPr/>
        </p:nvGrpSpPr>
        <p:grpSpPr bwMode="auto">
          <a:xfrm>
            <a:off x="251395" y="780579"/>
            <a:ext cx="8750300" cy="2176463"/>
            <a:chOff x="142844" y="996950"/>
            <a:chExt cx="8750331" cy="2176463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180975" y="1533525"/>
              <a:ext cx="8697913" cy="1627188"/>
            </a:xfrm>
            <a:prstGeom prst="rect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 sz="2500">
                <a:solidFill>
                  <a:schemeClr val="bg1"/>
                </a:solidFill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42844" y="1550988"/>
              <a:ext cx="868521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CORRENTES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6156167" y="1549400"/>
              <a:ext cx="272272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1.517.279,49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165100" y="2700338"/>
              <a:ext cx="8728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5076825" y="996950"/>
              <a:ext cx="3729038" cy="4159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pt-BR" altLang="pt-BR" sz="2500" dirty="0" smtClean="0">
                  <a:solidFill>
                    <a:schemeClr val="bg1"/>
                  </a:solidFill>
                </a:rPr>
                <a:t>Realizada até </a:t>
              </a:r>
              <a:r>
                <a:rPr lang="pt-BR" altLang="pt-BR" sz="2500" dirty="0" err="1" smtClean="0">
                  <a:solidFill>
                    <a:schemeClr val="bg1"/>
                  </a:solidFill>
                </a:rPr>
                <a:t>ago</a:t>
              </a:r>
              <a:r>
                <a:rPr lang="pt-BR" altLang="pt-BR" sz="2500" dirty="0" smtClean="0">
                  <a:solidFill>
                    <a:schemeClr val="bg1"/>
                  </a:solidFill>
                </a:rPr>
                <a:t>/2015</a:t>
              </a:r>
              <a:endParaRPr lang="en-US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179388" y="1914525"/>
              <a:ext cx="8713787" cy="4302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CAPITAL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6659563" y="1931988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22.256,86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179388" y="2260600"/>
              <a:ext cx="8713787" cy="4302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INTRA-ORÇAMENT.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659563" y="2278063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53.902,26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179388" y="2686050"/>
              <a:ext cx="3814762" cy="4302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SUBTOTAL   A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6370638" y="2684463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1.593.438,61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179388" y="1008380"/>
              <a:ext cx="3814762" cy="4302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RECEITA</a:t>
              </a:r>
            </a:p>
          </p:txBody>
        </p:sp>
      </p:grpSp>
      <p:grpSp>
        <p:nvGrpSpPr>
          <p:cNvPr id="23" name="Grupo 38"/>
          <p:cNvGrpSpPr>
            <a:grpSpLocks/>
          </p:cNvGrpSpPr>
          <p:nvPr/>
        </p:nvGrpSpPr>
        <p:grpSpPr bwMode="auto">
          <a:xfrm>
            <a:off x="273620" y="3045942"/>
            <a:ext cx="8728075" cy="2327275"/>
            <a:chOff x="165100" y="3171448"/>
            <a:chExt cx="8728075" cy="2327441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179388" y="3698875"/>
              <a:ext cx="8697912" cy="1800014"/>
            </a:xfrm>
            <a:prstGeom prst="rect">
              <a:avLst/>
            </a:prstGeom>
            <a:solidFill>
              <a:srgbClr val="3333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pt-BR" sz="2500">
                <a:solidFill>
                  <a:schemeClr val="bg1"/>
                </a:solidFill>
              </a:endParaRP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207963" y="3643313"/>
              <a:ext cx="868521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CORRENTES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6300325" y="3641725"/>
              <a:ext cx="2578564" cy="47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1.306.876,31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179388" y="4017963"/>
              <a:ext cx="8713787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CAPITAL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6659563" y="4035425"/>
              <a:ext cx="223361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80.279,64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65100" y="5222875"/>
              <a:ext cx="87280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179388" y="4435690"/>
              <a:ext cx="8713787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INTRA-ORÇAMENT.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6659563" y="4433792"/>
              <a:ext cx="223361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34.758,01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179388" y="5011528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SUBTOTAL   B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6370638" y="5009939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</a:rPr>
                <a:t>1.421.913,96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179388" y="3171448"/>
              <a:ext cx="3814762" cy="4302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DESPESA</a:t>
              </a: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165100" y="4922929"/>
              <a:ext cx="872807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6" name="Oval 6"/>
            <p:cNvSpPr>
              <a:spLocks noChangeArrowheads="1"/>
            </p:cNvSpPr>
            <p:nvPr/>
          </p:nvSpPr>
          <p:spPr bwMode="auto">
            <a:xfrm>
              <a:off x="4857752" y="3182938"/>
              <a:ext cx="3948111" cy="41592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pt-BR" altLang="pt-BR" sz="2500" dirty="0" smtClean="0">
                  <a:solidFill>
                    <a:schemeClr val="bg1"/>
                  </a:solidFill>
                </a:rPr>
                <a:t>Liquidada até </a:t>
              </a:r>
              <a:r>
                <a:rPr lang="pt-BR" altLang="pt-BR" sz="2500" dirty="0" err="1" smtClean="0">
                  <a:solidFill>
                    <a:schemeClr val="bg1"/>
                  </a:solidFill>
                </a:rPr>
                <a:t>ago</a:t>
              </a:r>
              <a:r>
                <a:rPr lang="pt-BR" altLang="pt-BR" sz="2500" dirty="0" smtClean="0">
                  <a:solidFill>
                    <a:schemeClr val="bg1"/>
                  </a:solidFill>
                </a:rPr>
                <a:t>/2015</a:t>
              </a:r>
              <a:endParaRPr lang="en-US" altLang="pt-BR" sz="2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o 39"/>
          <p:cNvGrpSpPr>
            <a:grpSpLocks/>
          </p:cNvGrpSpPr>
          <p:nvPr/>
        </p:nvGrpSpPr>
        <p:grpSpPr bwMode="auto">
          <a:xfrm>
            <a:off x="216470" y="5444654"/>
            <a:ext cx="8799513" cy="1069975"/>
            <a:chOff x="107504" y="3090018"/>
            <a:chExt cx="8799959" cy="1070269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123380" y="3121777"/>
              <a:ext cx="6177276" cy="43033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SUPERÁVIT ORÇAMENTÁRIO (A – B)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6156186" y="3090018"/>
              <a:ext cx="2721113" cy="47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171.524,65</a:t>
              </a: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07504" y="3687966"/>
              <a:ext cx="3814762" cy="43021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pt-BR" sz="2500">
                  <a:solidFill>
                    <a:schemeClr val="bg1"/>
                  </a:solidFill>
                </a:rPr>
                <a:t>T O T A L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6354762" y="3671337"/>
              <a:ext cx="2522537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 </a:t>
              </a:r>
              <a:r>
                <a:rPr lang="pt-BR" altLang="pt-BR" sz="2500" dirty="0" smtClean="0">
                  <a:solidFill>
                    <a:schemeClr val="bg1"/>
                  </a:solidFill>
                </a:rPr>
                <a:t>1.593.438,61</a:t>
              </a:r>
              <a:endParaRPr lang="pt-BR" altLang="pt-BR" sz="2500" dirty="0">
                <a:solidFill>
                  <a:schemeClr val="bg1"/>
                </a:solidFill>
              </a:endParaRPr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179388" y="3598051"/>
              <a:ext cx="8728075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215133" y="764704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-14288" y="-171400"/>
            <a:ext cx="9215438" cy="935038"/>
          </a:xfrm>
          <a:prstGeom prst="rect">
            <a:avLst/>
          </a:prstGeom>
          <a:noFill/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3333FF"/>
            </a:extrusionClr>
          </a:sp3d>
        </p:spPr>
        <p:txBody>
          <a:bodyPr wrap="none" anchor="ctr">
            <a:flatTx/>
          </a:bodyPr>
          <a:lstStyle/>
          <a:p>
            <a:pPr algn="r"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R.R.E.O – Balanço Orçamentário</a:t>
            </a:r>
          </a:p>
        </p:txBody>
      </p:sp>
    </p:spTree>
    <p:extLst>
      <p:ext uri="{BB962C8B-B14F-4D97-AF65-F5344CB8AC3E}">
        <p14:creationId xmlns:p14="http://schemas.microsoft.com/office/powerpoint/2010/main" val="39817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638132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05.out.2015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3" y="2276872"/>
            <a:ext cx="89073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1216" y="836712"/>
            <a:ext cx="8025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Lei de Responsabilidade Fiscal - LRF </a:t>
            </a:r>
          </a:p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L.C. nº 101, de 04.05.200.</a:t>
            </a:r>
          </a:p>
          <a:p>
            <a:pPr algn="ctr"/>
            <a:r>
              <a:rPr lang="pt-BR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Art. 9º</a:t>
            </a:r>
            <a:endParaRPr lang="pt-BR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2314040"/>
            <a:ext cx="5688632" cy="538896"/>
          </a:xfrm>
          <a:prstGeom prst="rect">
            <a:avLst/>
          </a:prstGeom>
          <a:solidFill>
            <a:srgbClr val="00FF00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94313526"/>
              </p:ext>
            </p:extLst>
          </p:nvPr>
        </p:nvGraphicFramePr>
        <p:xfrm>
          <a:off x="1511100" y="908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178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73475" y="-200025"/>
            <a:ext cx="54721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 – RCL</a:t>
            </a:r>
            <a:endParaRPr lang="pt-BR" sz="3200" b="1" dirty="0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 rot="19455242">
            <a:off x="842538" y="1482035"/>
            <a:ext cx="3986606" cy="2130787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Últimos </a:t>
            </a:r>
          </a:p>
          <a:p>
            <a:pPr algn="ctr">
              <a:defRPr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meses </a:t>
            </a:r>
          </a:p>
          <a:p>
            <a:pPr algn="ctr">
              <a:defRPr/>
            </a:pP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set/14 </a:t>
            </a: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/15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811749" y="4797152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>
                <a:solidFill>
                  <a:srgbClr val="009900"/>
                </a:solidFill>
              </a:rPr>
              <a:t>RCL</a:t>
            </a:r>
            <a:r>
              <a:rPr lang="pt-BR" altLang="pt-BR" sz="4000" dirty="0">
                <a:solidFill>
                  <a:srgbClr val="000099"/>
                </a:solidFill>
              </a:rPr>
              <a:t>: </a:t>
            </a:r>
            <a:r>
              <a:rPr lang="pt-BR" altLang="pt-BR" sz="4000" dirty="0" smtClean="0">
                <a:solidFill>
                  <a:srgbClr val="000099"/>
                </a:solidFill>
              </a:rPr>
              <a:t>É a base </a:t>
            </a:r>
            <a:r>
              <a:rPr lang="pt-BR" altLang="pt-BR" sz="4000" dirty="0">
                <a:solidFill>
                  <a:srgbClr val="000099"/>
                </a:solidFill>
              </a:rPr>
              <a:t>de cálculo para </a:t>
            </a:r>
            <a:r>
              <a:rPr lang="pt-BR" altLang="pt-BR" sz="4000" dirty="0" smtClean="0">
                <a:solidFill>
                  <a:srgbClr val="000099"/>
                </a:solidFill>
              </a:rPr>
              <a:t>os </a:t>
            </a:r>
            <a:r>
              <a:rPr lang="pt-BR" altLang="pt-BR" sz="4000" dirty="0">
                <a:solidFill>
                  <a:srgbClr val="000099"/>
                </a:solidFill>
              </a:rPr>
              <a:t>limites da LRF.</a:t>
            </a:r>
            <a:endParaRPr lang="en-US" altLang="pt-BR" sz="4000" dirty="0">
              <a:solidFill>
                <a:srgbClr val="000099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4900910" y="2713351"/>
            <a:ext cx="3397250" cy="821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2.164.801,05</a:t>
            </a:r>
            <a:endParaRPr lang="pt-BR" sz="4000" b="1" dirty="0"/>
          </a:p>
        </p:txBody>
      </p:sp>
      <p:sp>
        <p:nvSpPr>
          <p:cNvPr id="56" name="Retângulo de cantos arredondados 55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bg1"/>
                </a:solidFill>
              </a:rPr>
              <a:t>R.C.L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5995858" y="3530234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R$ mil (correntes)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 animBg="1"/>
      <p:bldP spid="51" grpId="0"/>
      <p:bldP spid="30" grpId="0" animBg="1"/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022351" y="764704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949326" y="3429000"/>
            <a:ext cx="2420937" cy="5603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54.139,09</a:t>
            </a:r>
            <a:endParaRPr lang="pt-BR" sz="3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686176" y="764704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657601" y="3443288"/>
            <a:ext cx="2422525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135.391,98</a:t>
            </a:r>
            <a:endParaRPr lang="pt-BR" sz="3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2"/>
          <p:cNvSpPr>
            <a:spLocks noChangeArrowheads="1"/>
          </p:cNvSpPr>
          <p:nvPr/>
        </p:nvSpPr>
        <p:spPr bwMode="auto">
          <a:xfrm>
            <a:off x="4902076" y="2034878"/>
            <a:ext cx="4062412" cy="11652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12" name="Text Box 2"/>
          <p:cNvSpPr>
            <a:spLocks noChangeArrowheads="1"/>
          </p:cNvSpPr>
          <p:nvPr/>
        </p:nvSpPr>
        <p:spPr bwMode="auto">
          <a:xfrm>
            <a:off x="509463" y="1988840"/>
            <a:ext cx="4103688" cy="1165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8026" y="4223097"/>
            <a:ext cx="39592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negativo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, tendência a um menor endividamento.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25838" y="4221510"/>
            <a:ext cx="40481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0000FF"/>
                </a:solidFill>
              </a:rPr>
              <a:t>Superávits primários</a:t>
            </a:r>
            <a:r>
              <a:rPr lang="pt-B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pt-BR" sz="2800" b="1" dirty="0">
                <a:solidFill>
                  <a:schemeClr val="bg1"/>
                </a:solidFill>
              </a:rPr>
              <a:t>são direcionados para o pagamento </a:t>
            </a:r>
            <a:r>
              <a:rPr lang="pt-BR" sz="2800" b="1" dirty="0" smtClean="0">
                <a:solidFill>
                  <a:schemeClr val="bg1"/>
                </a:solidFill>
              </a:rPr>
              <a:t>da </a:t>
            </a:r>
            <a:r>
              <a:rPr lang="pt-BR" sz="2800" b="1" dirty="0">
                <a:solidFill>
                  <a:schemeClr val="bg1"/>
                </a:solidFill>
              </a:rPr>
              <a:t>dívida. 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71679" y="609329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673475" y="-200025"/>
            <a:ext cx="54721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 – </a:t>
            </a: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RN e RP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9816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0366572"/>
              </p:ext>
            </p:extLst>
          </p:nvPr>
        </p:nvGraphicFramePr>
        <p:xfrm>
          <a:off x="1259632" y="1174427"/>
          <a:ext cx="6696744" cy="376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50825" y="76517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817739" y="90872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230563" y="142716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2.164.801,05</a:t>
            </a:r>
            <a:endParaRPr lang="pt-B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Box 2"/>
          <p:cNvSpPr>
            <a:spLocks noChangeArrowheads="1"/>
          </p:cNvSpPr>
          <p:nvPr/>
        </p:nvSpPr>
        <p:spPr bwMode="auto">
          <a:xfrm>
            <a:off x="206375" y="2252663"/>
            <a:ext cx="8893175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de cálculo dos </a:t>
            </a: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limites</a:t>
            </a: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Poder Público Municipal</a:t>
            </a:r>
          </a:p>
        </p:txBody>
      </p:sp>
    </p:spTree>
    <p:extLst>
      <p:ext uri="{BB962C8B-B14F-4D97-AF65-F5344CB8AC3E}">
        <p14:creationId xmlns:p14="http://schemas.microsoft.com/office/powerpoint/2010/main" val="32874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46" grpId="0"/>
      <p:bldP spid="47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50825" y="76517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66874" y="2972668"/>
            <a:ext cx="2520950" cy="1968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z="2500" dirty="0">
                <a:solidFill>
                  <a:schemeClr val="bg1"/>
                </a:solidFill>
              </a:rPr>
              <a:t>PESSOAL</a:t>
            </a:r>
          </a:p>
          <a:p>
            <a:endParaRPr lang="en-US" altLang="pt-BR" sz="2500" dirty="0">
              <a:solidFill>
                <a:schemeClr val="bg1"/>
              </a:solidFill>
            </a:endParaRPr>
          </a:p>
          <a:p>
            <a:endParaRPr lang="en-US" altLang="pt-BR" dirty="0">
              <a:solidFill>
                <a:schemeClr val="bg1"/>
              </a:solidFill>
            </a:endParaRPr>
          </a:p>
          <a:p>
            <a:r>
              <a:rPr lang="en-US" altLang="pt-BR" sz="2500" dirty="0">
                <a:solidFill>
                  <a:schemeClr val="bg1"/>
                </a:solidFill>
              </a:rPr>
              <a:t>R$ </a:t>
            </a:r>
            <a:r>
              <a:rPr lang="en-US" altLang="pt-BR" sz="2500" dirty="0" smtClean="0">
                <a:solidFill>
                  <a:schemeClr val="bg1"/>
                </a:solidFill>
              </a:rPr>
              <a:t>1.208.686,64</a:t>
            </a:r>
            <a:endParaRPr lang="en-US" altLang="pt-BR" sz="2500" dirty="0">
              <a:solidFill>
                <a:schemeClr val="bg1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1012974" y="4653136"/>
            <a:ext cx="11430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55,83%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817739" y="90872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230563" y="142716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2.164.801,05</a:t>
            </a:r>
            <a:endParaRPr lang="pt-B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Box 2"/>
          <p:cNvSpPr>
            <a:spLocks noChangeArrowheads="1"/>
          </p:cNvSpPr>
          <p:nvPr/>
        </p:nvSpPr>
        <p:spPr bwMode="auto">
          <a:xfrm>
            <a:off x="206375" y="2252663"/>
            <a:ext cx="8893175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de cálculo dos </a:t>
            </a: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limites</a:t>
            </a: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Poder Público Municipal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03" y="675026"/>
            <a:ext cx="5829309" cy="549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5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50825" y="76517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66874" y="2972668"/>
            <a:ext cx="2520950" cy="1968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z="2500" dirty="0">
                <a:solidFill>
                  <a:schemeClr val="bg1"/>
                </a:solidFill>
              </a:rPr>
              <a:t>PESSOAL</a:t>
            </a:r>
          </a:p>
          <a:p>
            <a:endParaRPr lang="en-US" altLang="pt-BR" sz="2500" dirty="0">
              <a:solidFill>
                <a:schemeClr val="bg1"/>
              </a:solidFill>
            </a:endParaRPr>
          </a:p>
          <a:p>
            <a:endParaRPr lang="en-US" altLang="pt-BR" dirty="0">
              <a:solidFill>
                <a:schemeClr val="bg1"/>
              </a:solidFill>
            </a:endParaRPr>
          </a:p>
          <a:p>
            <a:r>
              <a:rPr lang="en-US" altLang="pt-BR" sz="2500" dirty="0">
                <a:solidFill>
                  <a:schemeClr val="bg1"/>
                </a:solidFill>
              </a:rPr>
              <a:t>R$ </a:t>
            </a:r>
            <a:r>
              <a:rPr lang="en-US" altLang="pt-BR" sz="2500" dirty="0" smtClean="0">
                <a:solidFill>
                  <a:schemeClr val="bg1"/>
                </a:solidFill>
              </a:rPr>
              <a:t>1.208.686,64</a:t>
            </a:r>
            <a:endParaRPr lang="en-US" altLang="pt-BR" sz="2500" dirty="0">
              <a:solidFill>
                <a:schemeClr val="bg1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1012974" y="4653136"/>
            <a:ext cx="11430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55,83%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817739" y="90872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230563" y="142716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2.164.801,05</a:t>
            </a:r>
            <a:endParaRPr lang="pt-B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Box 2"/>
          <p:cNvSpPr>
            <a:spLocks noChangeArrowheads="1"/>
          </p:cNvSpPr>
          <p:nvPr/>
        </p:nvSpPr>
        <p:spPr bwMode="auto">
          <a:xfrm>
            <a:off x="206375" y="2252663"/>
            <a:ext cx="8893175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de cálculo dos </a:t>
            </a: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limites</a:t>
            </a: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Poder Público Municipal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110781" y="765175"/>
            <a:ext cx="5853707" cy="5328121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500" b="1" dirty="0" smtClean="0">
                <a:solidFill>
                  <a:sysClr val="windowText" lastClr="000000"/>
                </a:solidFill>
              </a:rPr>
              <a:t>MEDIDAS PARA RECONDUÇÃO                                                   AO LIMITE LEGAL:</a:t>
            </a:r>
            <a:endParaRPr lang="pt-BR" sz="25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Seta para cima 3"/>
          <p:cNvSpPr/>
          <p:nvPr/>
        </p:nvSpPr>
        <p:spPr>
          <a:xfrm>
            <a:off x="3131840" y="2684711"/>
            <a:ext cx="3407909" cy="1560239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97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R.C.L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5652120" y="2828727"/>
            <a:ext cx="3312988" cy="1536377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97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DESPESAS DE PESSOAL</a:t>
            </a:r>
            <a:endParaRPr lang="pt-B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250825" y="765175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66874" y="2972668"/>
            <a:ext cx="2520950" cy="1968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pt-BR" sz="2500" dirty="0">
                <a:solidFill>
                  <a:schemeClr val="bg1"/>
                </a:solidFill>
              </a:rPr>
              <a:t>PESSOAL</a:t>
            </a:r>
          </a:p>
          <a:p>
            <a:endParaRPr lang="en-US" altLang="pt-BR" sz="2500" dirty="0">
              <a:solidFill>
                <a:schemeClr val="bg1"/>
              </a:solidFill>
            </a:endParaRPr>
          </a:p>
          <a:p>
            <a:endParaRPr lang="en-US" altLang="pt-BR" dirty="0">
              <a:solidFill>
                <a:schemeClr val="bg1"/>
              </a:solidFill>
            </a:endParaRPr>
          </a:p>
          <a:p>
            <a:r>
              <a:rPr lang="en-US" altLang="pt-BR" sz="2500" dirty="0">
                <a:solidFill>
                  <a:schemeClr val="bg1"/>
                </a:solidFill>
              </a:rPr>
              <a:t>R$ </a:t>
            </a:r>
            <a:r>
              <a:rPr lang="en-US" altLang="pt-BR" sz="2500" dirty="0" smtClean="0">
                <a:solidFill>
                  <a:schemeClr val="bg1"/>
                </a:solidFill>
              </a:rPr>
              <a:t>1.208.686,64</a:t>
            </a:r>
            <a:endParaRPr lang="en-US" altLang="pt-BR" sz="2500" dirty="0">
              <a:solidFill>
                <a:schemeClr val="bg1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3105150" y="3001963"/>
            <a:ext cx="2690813" cy="1682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pt-BR" sz="2500" dirty="0">
                <a:solidFill>
                  <a:schemeClr val="bg1"/>
                </a:solidFill>
              </a:rPr>
              <a:t>OPERAÇÕES</a:t>
            </a:r>
          </a:p>
          <a:p>
            <a:pPr algn="r"/>
            <a:r>
              <a:rPr lang="en-US" altLang="pt-BR" sz="2500" dirty="0">
                <a:solidFill>
                  <a:schemeClr val="bg1"/>
                </a:solidFill>
              </a:rPr>
              <a:t>DE CRÉDITO</a:t>
            </a:r>
          </a:p>
          <a:p>
            <a:pPr algn="r"/>
            <a:endParaRPr lang="en-US" altLang="pt-BR" dirty="0">
              <a:solidFill>
                <a:schemeClr val="bg1"/>
              </a:solidFill>
            </a:endParaRPr>
          </a:p>
          <a:p>
            <a:pPr algn="r"/>
            <a:r>
              <a:rPr lang="en-US" altLang="pt-BR" sz="2500" dirty="0">
                <a:solidFill>
                  <a:schemeClr val="bg1"/>
                </a:solidFill>
              </a:rPr>
              <a:t>R$ </a:t>
            </a:r>
            <a:r>
              <a:rPr lang="en-US" altLang="pt-BR" sz="2500" dirty="0" smtClean="0">
                <a:solidFill>
                  <a:schemeClr val="bg1"/>
                </a:solidFill>
              </a:rPr>
              <a:t>21.611,16</a:t>
            </a:r>
            <a:endParaRPr lang="en-US" altLang="pt-BR" sz="2500" dirty="0">
              <a:solidFill>
                <a:schemeClr val="bg1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1012974" y="4653136"/>
            <a:ext cx="11430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55,83%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6273800" y="2997200"/>
            <a:ext cx="2690813" cy="16875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pt-BR" sz="2500" dirty="0">
                <a:solidFill>
                  <a:schemeClr val="bg1"/>
                </a:solidFill>
              </a:rPr>
              <a:t>DÍVIDA </a:t>
            </a:r>
          </a:p>
          <a:p>
            <a:pPr algn="r"/>
            <a:r>
              <a:rPr lang="en-US" altLang="pt-BR" sz="2500" dirty="0">
                <a:solidFill>
                  <a:schemeClr val="bg1"/>
                </a:solidFill>
              </a:rPr>
              <a:t>CONSOLIDADA</a:t>
            </a:r>
          </a:p>
          <a:p>
            <a:pPr algn="r"/>
            <a:endParaRPr lang="en-US" altLang="pt-BR" dirty="0">
              <a:solidFill>
                <a:schemeClr val="bg1"/>
              </a:solidFill>
            </a:endParaRPr>
          </a:p>
          <a:p>
            <a:pPr algn="r"/>
            <a:r>
              <a:rPr lang="en-US" altLang="pt-BR" sz="2500" dirty="0">
                <a:solidFill>
                  <a:schemeClr val="bg1"/>
                </a:solidFill>
              </a:rPr>
              <a:t>R$ </a:t>
            </a:r>
            <a:r>
              <a:rPr lang="en-US" altLang="pt-BR" sz="2500" dirty="0" smtClean="0">
                <a:solidFill>
                  <a:schemeClr val="bg1"/>
                </a:solidFill>
              </a:rPr>
              <a:t>499.032,68</a:t>
            </a:r>
            <a:endParaRPr lang="en-US" altLang="pt-BR" sz="2500" dirty="0">
              <a:solidFill>
                <a:schemeClr val="bg1"/>
              </a:solidFill>
            </a:endParaRPr>
          </a:p>
          <a:p>
            <a:pPr algn="r"/>
            <a:endParaRPr lang="en-US" altLang="pt-BR" sz="2500" dirty="0">
              <a:solidFill>
                <a:schemeClr val="bg1"/>
              </a:solidFill>
            </a:endParaRPr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4081463" y="4653136"/>
            <a:ext cx="11430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0,12%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7173913" y="4653136"/>
            <a:ext cx="11430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23,05%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1187599" y="5540375"/>
            <a:ext cx="8636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</a:t>
            </a:r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4284663" y="5516563"/>
            <a:ext cx="8636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16%</a:t>
            </a: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7308850" y="5516563"/>
            <a:ext cx="863600" cy="390525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120%</a:t>
            </a: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817739" y="908720"/>
            <a:ext cx="1330325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230563" y="1427163"/>
            <a:ext cx="2420937" cy="5619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2.164.801,05</a:t>
            </a:r>
            <a:endParaRPr lang="pt-BR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 Box 2"/>
          <p:cNvSpPr>
            <a:spLocks noChangeArrowheads="1"/>
          </p:cNvSpPr>
          <p:nvPr/>
        </p:nvSpPr>
        <p:spPr bwMode="auto">
          <a:xfrm>
            <a:off x="206375" y="2252663"/>
            <a:ext cx="8893175" cy="528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de cálculo dos </a:t>
            </a:r>
            <a:r>
              <a:rPr 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limites</a:t>
            </a:r>
            <a:r>
              <a:rPr lang="pt-BR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Poder Público Municipal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683568" y="5229225"/>
            <a:ext cx="7992888" cy="1152103"/>
          </a:xfrm>
          <a:prstGeom prst="roundRect">
            <a:avLst/>
          </a:prstGeom>
          <a:solidFill>
            <a:srgbClr val="FF2D17">
              <a:alpha val="2549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4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 animBg="1" autoUpdateAnimBg="0"/>
      <p:bldP spid="42" grpId="0" animBg="1" autoUpdateAnimBg="0"/>
      <p:bldP spid="43" grpId="0" animBg="1"/>
      <p:bldP spid="44" grpId="0" animBg="1" autoUpdateAnimBg="0"/>
      <p:bldP spid="45" grpId="0" animBg="1" autoUpdateAnimBg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091258" cy="40324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89" y="1343050"/>
            <a:ext cx="2200207" cy="40324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179512" y="2204864"/>
            <a:ext cx="8856984" cy="1656184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41060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179512" y="2451368"/>
            <a:ext cx="3600400" cy="360238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17268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638132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05.out.2015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677105"/>
            <a:ext cx="4367110" cy="56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9" name="Rectangle 102"/>
          <p:cNvSpPr>
            <a:spLocks noChangeArrowheads="1"/>
          </p:cNvSpPr>
          <p:nvPr/>
        </p:nvSpPr>
        <p:spPr bwMode="auto">
          <a:xfrm>
            <a:off x="179512" y="2451368"/>
            <a:ext cx="3600400" cy="360238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9" y="1127603"/>
            <a:ext cx="5847714" cy="4531519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97" y="1127604"/>
            <a:ext cx="1120314" cy="453152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57" y="1124744"/>
            <a:ext cx="1211831" cy="4531522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</p:spPr>
      </p:pic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683568" y="4149080"/>
            <a:ext cx="8354144" cy="504056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12" name="Texto Explicativo 1 11"/>
          <p:cNvSpPr/>
          <p:nvPr/>
        </p:nvSpPr>
        <p:spPr>
          <a:xfrm>
            <a:off x="3635896" y="4653136"/>
            <a:ext cx="2119638" cy="1585737"/>
          </a:xfrm>
          <a:prstGeom prst="borderCallout1">
            <a:avLst>
              <a:gd name="adj1" fmla="val 18750"/>
              <a:gd name="adj2" fmla="val -8333"/>
              <a:gd name="adj3" fmla="val -14151"/>
              <a:gd name="adj4" fmla="val -10262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Op. Crédito viabilizada pela Gestão Atual</a:t>
            </a:r>
          </a:p>
        </p:txBody>
      </p:sp>
    </p:spTree>
    <p:extLst>
      <p:ext uri="{BB962C8B-B14F-4D97-AF65-F5344CB8AC3E}">
        <p14:creationId xmlns:p14="http://schemas.microsoft.com/office/powerpoint/2010/main" val="511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9" name="Rectangle 102"/>
          <p:cNvSpPr>
            <a:spLocks noChangeArrowheads="1"/>
          </p:cNvSpPr>
          <p:nvPr/>
        </p:nvSpPr>
        <p:spPr bwMode="auto">
          <a:xfrm>
            <a:off x="179511" y="2852936"/>
            <a:ext cx="4824537" cy="360238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9407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0" name="Rectangle 102"/>
          <p:cNvSpPr>
            <a:spLocks noChangeArrowheads="1"/>
          </p:cNvSpPr>
          <p:nvPr/>
        </p:nvSpPr>
        <p:spPr bwMode="auto">
          <a:xfrm>
            <a:off x="179511" y="2852936"/>
            <a:ext cx="4824537" cy="360238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4667"/>
            <a:ext cx="5982244" cy="434256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52" y="1174667"/>
            <a:ext cx="1360072" cy="434256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74667"/>
            <a:ext cx="1259964" cy="434256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</p:pic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683568" y="3701792"/>
            <a:ext cx="8354143" cy="432048"/>
          </a:xfrm>
          <a:prstGeom prst="rect">
            <a:avLst/>
          </a:prstGeom>
          <a:solidFill>
            <a:srgbClr val="00FF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14" name="Texto Explicativo 1 13"/>
          <p:cNvSpPr/>
          <p:nvPr/>
        </p:nvSpPr>
        <p:spPr>
          <a:xfrm>
            <a:off x="2411759" y="4653136"/>
            <a:ext cx="2448879" cy="1585737"/>
          </a:xfrm>
          <a:prstGeom prst="borderCallout1">
            <a:avLst>
              <a:gd name="adj1" fmla="val 18750"/>
              <a:gd name="adj2" fmla="val -8333"/>
              <a:gd name="adj3" fmla="val -38712"/>
              <a:gd name="adj4" fmla="val -18251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Dívida anterior reconhecida pela Gestão Atual</a:t>
            </a:r>
          </a:p>
        </p:txBody>
      </p:sp>
      <p:sp>
        <p:nvSpPr>
          <p:cNvPr id="15" name="Texto Explicativo 1 14"/>
          <p:cNvSpPr/>
          <p:nvPr/>
        </p:nvSpPr>
        <p:spPr>
          <a:xfrm>
            <a:off x="1508870" y="2348880"/>
            <a:ext cx="2631082" cy="1446901"/>
          </a:xfrm>
          <a:prstGeom prst="borderCallout1">
            <a:avLst>
              <a:gd name="adj1" fmla="val 18750"/>
              <a:gd name="adj2" fmla="val -8333"/>
              <a:gd name="adj3" fmla="val 32866"/>
              <a:gd name="adj4" fmla="val -21759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100" b="1" dirty="0" smtClean="0">
                <a:solidFill>
                  <a:schemeClr val="bg1"/>
                </a:solidFill>
              </a:rPr>
              <a:t>Reconhecidos mas não consolidados pela Gestão Anterior</a:t>
            </a:r>
          </a:p>
        </p:txBody>
      </p:sp>
    </p:spTree>
    <p:extLst>
      <p:ext uri="{BB962C8B-B14F-4D97-AF65-F5344CB8AC3E}">
        <p14:creationId xmlns:p14="http://schemas.microsoft.com/office/powerpoint/2010/main" val="1264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1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9" name="Rectangle 102"/>
          <p:cNvSpPr>
            <a:spLocks noChangeArrowheads="1"/>
          </p:cNvSpPr>
          <p:nvPr/>
        </p:nvSpPr>
        <p:spPr bwMode="auto">
          <a:xfrm>
            <a:off x="179511" y="3243456"/>
            <a:ext cx="4824537" cy="360238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10" name="Texto Explicativo 1 9"/>
          <p:cNvSpPr/>
          <p:nvPr/>
        </p:nvSpPr>
        <p:spPr>
          <a:xfrm>
            <a:off x="2339752" y="4653136"/>
            <a:ext cx="2455043" cy="1585737"/>
          </a:xfrm>
          <a:prstGeom prst="borderCallout1">
            <a:avLst>
              <a:gd name="adj1" fmla="val 18750"/>
              <a:gd name="adj2" fmla="val -8333"/>
              <a:gd name="adj3" fmla="val -78223"/>
              <a:gd name="adj4" fmla="val -1474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Não consolidados à Dívida pela Gestão Anterior</a:t>
            </a:r>
          </a:p>
        </p:txBody>
      </p:sp>
    </p:spTree>
    <p:extLst>
      <p:ext uri="{BB962C8B-B14F-4D97-AF65-F5344CB8AC3E}">
        <p14:creationId xmlns:p14="http://schemas.microsoft.com/office/powerpoint/2010/main" val="17268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3" name="Rectangle 102"/>
          <p:cNvSpPr>
            <a:spLocks noChangeArrowheads="1"/>
          </p:cNvSpPr>
          <p:nvPr/>
        </p:nvSpPr>
        <p:spPr bwMode="auto">
          <a:xfrm>
            <a:off x="179511" y="3243456"/>
            <a:ext cx="4824537" cy="360238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9121"/>
            <a:ext cx="5712716" cy="44001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72" y="1189122"/>
            <a:ext cx="1422084" cy="44001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52" y="1189121"/>
            <a:ext cx="1324569" cy="44001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251520" y="2348880"/>
            <a:ext cx="8786192" cy="576064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7731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179512" y="2867779"/>
            <a:ext cx="8766126" cy="720477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13581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0" y="1196751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179512" y="2867779"/>
            <a:ext cx="8766126" cy="720477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17268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0" y="1196751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15" y="1196751"/>
            <a:ext cx="1158875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179512" y="2867779"/>
            <a:ext cx="8766126" cy="720477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17268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44624"/>
            <a:ext cx="5257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R.G.F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pt-BR" sz="3000" b="1" dirty="0"/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408812" y="5733256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3131840" y="548680"/>
            <a:ext cx="3240360" cy="465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en-US" altLang="pt-B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pt-BR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en-US" altLang="pt-B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2" y="1201736"/>
            <a:ext cx="3208337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95" y="1206276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0" y="1196751"/>
            <a:ext cx="1181100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15" y="1196751"/>
            <a:ext cx="1158875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18" y="1211906"/>
            <a:ext cx="1592263" cy="32308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179512" y="2867779"/>
            <a:ext cx="8766126" cy="720477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13" name="Texto Explicativo 1 12"/>
          <p:cNvSpPr/>
          <p:nvPr/>
        </p:nvSpPr>
        <p:spPr>
          <a:xfrm>
            <a:off x="6530552" y="4440540"/>
            <a:ext cx="2507160" cy="1364724"/>
          </a:xfrm>
          <a:prstGeom prst="borderCallout1">
            <a:avLst>
              <a:gd name="adj1" fmla="val 18750"/>
              <a:gd name="adj2" fmla="val -8333"/>
              <a:gd name="adj3" fmla="val -86256"/>
              <a:gd name="adj4" fmla="val -19500"/>
            </a:avLst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R$ 366,26 mi</a:t>
            </a:r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34,76%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(remanescentes da Gestão Anterior</a:t>
            </a:r>
          </a:p>
        </p:txBody>
      </p:sp>
    </p:spTree>
    <p:extLst>
      <p:ext uri="{BB962C8B-B14F-4D97-AF65-F5344CB8AC3E}">
        <p14:creationId xmlns:p14="http://schemas.microsoft.com/office/powerpoint/2010/main" val="3383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scolacastroalves.cnec.br/wp-content/uploads/sites/132/2015/04/livro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0" y="881690"/>
            <a:ext cx="5069503" cy="52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4639845"/>
              </p:ext>
            </p:extLst>
          </p:nvPr>
        </p:nvGraphicFramePr>
        <p:xfrm>
          <a:off x="683568" y="722043"/>
          <a:ext cx="7746923" cy="4795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tângulo 6"/>
          <p:cNvSpPr/>
          <p:nvPr/>
        </p:nvSpPr>
        <p:spPr>
          <a:xfrm>
            <a:off x="2483768" y="44624"/>
            <a:ext cx="6553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DOS RECURSOS   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8839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6381328"/>
            <a:ext cx="20162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05.out.2015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677105"/>
            <a:ext cx="4367110" cy="563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6352"/>
            <a:ext cx="8064896" cy="50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732240" y="2492896"/>
            <a:ext cx="1872208" cy="288032"/>
          </a:xfrm>
          <a:prstGeom prst="rect">
            <a:avLst/>
          </a:prstGeom>
          <a:solidFill>
            <a:srgbClr val="00FF00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55576" y="2708920"/>
            <a:ext cx="648072" cy="288032"/>
          </a:xfrm>
          <a:prstGeom prst="rect">
            <a:avLst/>
          </a:prstGeom>
          <a:solidFill>
            <a:srgbClr val="00FF00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7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1431652" y="3598838"/>
            <a:ext cx="6794500" cy="1347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Raimundo </a:t>
            </a:r>
            <a:r>
              <a:rPr lang="pt-BR" alt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SECRETÁRIO  MUNICIPAL DA FAZENDA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chemeClr val="bg1"/>
                </a:solidFill>
              </a:rPr>
              <a:t>Transferências constitucionais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>
                <a:solidFill>
                  <a:srgbClr val="008000"/>
                </a:solidFill>
              </a:rPr>
              <a:t>Despesas executadas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>
                <a:solidFill>
                  <a:srgbClr val="008000"/>
                </a:solidFill>
              </a:rPr>
              <a:t>Aplicação na Manut. e Desenv. do Ensino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624.144,97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chemeClr val="bg1"/>
                </a:solidFill>
              </a:rPr>
              <a:t>Impostos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407.034,91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>
              <a:solidFill>
                <a:schemeClr val="bg1"/>
              </a:solidFill>
            </a:endParaRPr>
          </a:p>
        </p:txBody>
      </p:sp>
      <p:sp>
        <p:nvSpPr>
          <p:cNvPr id="16" name="Line 59"/>
          <p:cNvSpPr>
            <a:spLocks noChangeShapeType="1"/>
          </p:cNvSpPr>
          <p:nvPr/>
        </p:nvSpPr>
        <p:spPr bwMode="auto">
          <a:xfrm>
            <a:off x="6254750" y="200632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516688" y="679178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2º </a:t>
            </a:r>
            <a:r>
              <a:rPr lang="pt-BR" altLang="pt-BR" sz="2300" dirty="0" err="1">
                <a:solidFill>
                  <a:schemeClr val="bg1"/>
                </a:solidFill>
              </a:rPr>
              <a:t>quadr</a:t>
            </a:r>
            <a:r>
              <a:rPr lang="pt-BR" altLang="pt-BR" sz="2300" dirty="0">
                <a:solidFill>
                  <a:schemeClr val="bg1"/>
                </a:solidFill>
              </a:rPr>
              <a:t>./</a:t>
            </a:r>
            <a:r>
              <a:rPr lang="pt-BR" altLang="pt-BR" sz="2300" dirty="0" smtClean="0">
                <a:solidFill>
                  <a:schemeClr val="bg1"/>
                </a:solidFill>
              </a:rPr>
              <a:t>2015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</a:rPr>
              <a:t>281.943,20</a:t>
            </a:r>
            <a:endParaRPr lang="pt-BR" altLang="pt-BR" sz="2300" dirty="0">
              <a:solidFill>
                <a:srgbClr val="00800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>
                <a:solidFill>
                  <a:srgbClr val="FF6600"/>
                </a:solidFill>
              </a:rPr>
              <a:t>Aplicação dos Recursos do FUNDEB</a:t>
            </a:r>
          </a:p>
        </p:txBody>
      </p:sp>
      <p:sp>
        <p:nvSpPr>
          <p:cNvPr id="20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FF66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chemeClr val="bg1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Despesas </a:t>
            </a:r>
            <a:r>
              <a:rPr lang="pt-BR" altLang="pt-BR" sz="2300" dirty="0" smtClean="0">
                <a:solidFill>
                  <a:schemeClr val="bg1"/>
                </a:solidFill>
              </a:rPr>
              <a:t>liquidadas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230.448,28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176.310,30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8000"/>
                </a:solidFill>
              </a:rPr>
              <a:t>% aplicado até o </a:t>
            </a:r>
            <a:r>
              <a:rPr lang="pt-BR" altLang="pt-BR" sz="2300" dirty="0" smtClean="0">
                <a:solidFill>
                  <a:srgbClr val="008000"/>
                </a:solidFill>
              </a:rPr>
              <a:t>2º </a:t>
            </a:r>
            <a:r>
              <a:rPr lang="pt-BR" altLang="pt-BR" sz="2300" dirty="0" err="1">
                <a:solidFill>
                  <a:srgbClr val="008000"/>
                </a:solidFill>
              </a:rPr>
              <a:t>quadr</a:t>
            </a:r>
            <a:r>
              <a:rPr lang="pt-BR" altLang="pt-BR" sz="23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rgbClr val="008000"/>
                </a:solidFill>
              </a:rPr>
              <a:t>27,34%</a:t>
            </a:r>
            <a:endParaRPr lang="pt-BR" altLang="pt-BR" sz="2300" dirty="0">
              <a:solidFill>
                <a:srgbClr val="008000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% </a:t>
            </a:r>
            <a:r>
              <a:rPr lang="pt-BR" altLang="pt-BR" sz="2300" dirty="0" smtClean="0">
                <a:solidFill>
                  <a:schemeClr val="bg1"/>
                </a:solidFill>
              </a:rPr>
              <a:t>aplicação </a:t>
            </a:r>
            <a:r>
              <a:rPr lang="pt-BR" altLang="pt-BR" sz="2300" dirty="0">
                <a:solidFill>
                  <a:schemeClr val="bg1"/>
                </a:solidFill>
              </a:rPr>
              <a:t>(100%)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76,51%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>
                <a:solidFill>
                  <a:srgbClr val="3333FF"/>
                </a:solidFill>
              </a:rPr>
              <a:t>Aplicação do FUNDEB na Remuneração dos Profis. do Magistério</a:t>
            </a:r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Despesas </a:t>
            </a:r>
            <a:r>
              <a:rPr lang="pt-BR" altLang="pt-BR" sz="2300" dirty="0" smtClean="0">
                <a:solidFill>
                  <a:schemeClr val="bg1"/>
                </a:solidFill>
              </a:rPr>
              <a:t>liquidadas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230.448,28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168.451,47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>
                <a:solidFill>
                  <a:schemeClr val="bg1"/>
                </a:solidFill>
              </a:rPr>
              <a:t>% aplicado (60%)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237413" y="6106840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73,10%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25% (mínimo constitucional)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804025" y="2350815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257.794,97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39" name="Oval 63"/>
          <p:cNvSpPr>
            <a:spLocks noChangeArrowheads="1"/>
          </p:cNvSpPr>
          <p:nvPr/>
        </p:nvSpPr>
        <p:spPr bwMode="auto">
          <a:xfrm>
            <a:off x="2843213" y="2306365"/>
            <a:ext cx="863600" cy="5048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 smtClean="0">
                <a:solidFill>
                  <a:schemeClr val="bg1"/>
                </a:solidFill>
              </a:rPr>
              <a:t>1.031.179,89</a:t>
            </a: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41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1785938" y="6070328"/>
            <a:ext cx="1000125" cy="504825"/>
          </a:xfrm>
          <a:prstGeom prst="ellipse">
            <a:avLst/>
          </a:prstGeom>
          <a:noFill/>
          <a:ln w="3810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56970" y="188640"/>
            <a:ext cx="222746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44" name="Oval 63"/>
          <p:cNvSpPr>
            <a:spLocks noChangeArrowheads="1"/>
          </p:cNvSpPr>
          <p:nvPr/>
        </p:nvSpPr>
        <p:spPr bwMode="auto">
          <a:xfrm>
            <a:off x="7740650" y="2996928"/>
            <a:ext cx="1266825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/>
          </a:p>
        </p:txBody>
      </p:sp>
      <p:sp>
        <p:nvSpPr>
          <p:cNvPr id="45" name="Oval 63"/>
          <p:cNvSpPr>
            <a:spLocks noChangeArrowheads="1"/>
          </p:cNvSpPr>
          <p:nvPr/>
        </p:nvSpPr>
        <p:spPr bwMode="auto">
          <a:xfrm>
            <a:off x="7620000" y="4525690"/>
            <a:ext cx="1441450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46" name="Oval 63"/>
          <p:cNvSpPr>
            <a:spLocks noChangeArrowheads="1"/>
          </p:cNvSpPr>
          <p:nvPr/>
        </p:nvSpPr>
        <p:spPr bwMode="auto">
          <a:xfrm>
            <a:off x="7669213" y="6086203"/>
            <a:ext cx="1223962" cy="504825"/>
          </a:xfrm>
          <a:prstGeom prst="ellipse">
            <a:avLst/>
          </a:prstGeom>
          <a:noFill/>
          <a:ln w="3810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47" name="Rectangle 49"/>
          <p:cNvSpPr>
            <a:spLocks noChangeArrowheads="1"/>
          </p:cNvSpPr>
          <p:nvPr/>
        </p:nvSpPr>
        <p:spPr bwMode="auto">
          <a:xfrm>
            <a:off x="827088" y="-197688"/>
            <a:ext cx="8207822" cy="935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</a:t>
            </a:r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APLICAÇÃO </a:t>
            </a: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– </a:t>
            </a:r>
            <a:r>
              <a:rPr lang="pt-BR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Educação</a:t>
            </a:r>
            <a:endParaRPr lang="pt-BR" sz="40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  <p:bldP spid="18" grpId="0" autoUpdateAnimBg="0"/>
      <p:bldP spid="19" grpId="0" autoUpdateAnimBg="0"/>
      <p:bldP spid="20" grpId="0" animBg="1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 autoUpdateAnimBg="0"/>
      <p:bldP spid="40" grpId="0" autoUpdateAnimBg="0"/>
      <p:bldP spid="41" grpId="0" animBg="1" autoUpdateAnimBg="0"/>
      <p:bldP spid="42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/>
      <p:bldP spid="4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Resultado de imagem para SAÚDE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8" name="AutoShape 7" descr="Resultado de imagem para SAÚDE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pic>
        <p:nvPicPr>
          <p:cNvPr id="10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52" y="5157192"/>
            <a:ext cx="1379836" cy="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tatic.blogdaresenhageral.com.br/wp-content/uploads/2015/08/SA%C3%BAde.jpg?9f13b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92973"/>
            <a:ext cx="4709318" cy="292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1840175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S</a:t>
            </a:r>
            <a:r>
              <a:rPr lang="pt-BR" sz="72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aúde</a:t>
            </a:r>
            <a:endParaRPr lang="pt-BR" sz="72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83768" y="44624"/>
            <a:ext cx="6553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DOS RECURSOS   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429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3333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chemeClr val="bg1"/>
              </a:solidFill>
            </a:endParaRPr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120650" y="2028825"/>
            <a:ext cx="8893175" cy="2552700"/>
          </a:xfrm>
          <a:prstGeom prst="rect">
            <a:avLst/>
          </a:prstGeom>
          <a:solidFill>
            <a:srgbClr val="008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60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</a:rPr>
              <a:t>Transferências constitucionais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3663" y="4870450"/>
            <a:ext cx="3600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</a:rPr>
              <a:t>Despesas liquidadas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624.144,97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</a:rPr>
              <a:t>Impostos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407.034.91</a:t>
            </a:r>
            <a:endParaRPr lang="pt-BR" altLang="pt-BR" sz="2800" dirty="0">
              <a:solidFill>
                <a:schemeClr val="bg1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chemeClr val="bg1"/>
                </a:solidFill>
              </a:rPr>
              <a:t>1.031.179,89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2º </a:t>
            </a:r>
            <a:r>
              <a:rPr lang="pt-BR" altLang="pt-BR" sz="2600" dirty="0" err="1">
                <a:solidFill>
                  <a:schemeClr val="bg1"/>
                </a:solidFill>
              </a:rPr>
              <a:t>quadr</a:t>
            </a:r>
            <a:r>
              <a:rPr lang="pt-BR" altLang="pt-BR" sz="2600" dirty="0">
                <a:solidFill>
                  <a:schemeClr val="bg1"/>
                </a:solidFill>
              </a:rPr>
              <a:t>./</a:t>
            </a:r>
            <a:r>
              <a:rPr lang="pt-BR" altLang="pt-BR" sz="2600" dirty="0" smtClean="0">
                <a:solidFill>
                  <a:schemeClr val="bg1"/>
                </a:solidFill>
              </a:rPr>
              <a:t>2015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>
                <a:solidFill>
                  <a:schemeClr val="bg1"/>
                </a:solidFill>
              </a:rPr>
              <a:t>270.705,94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</a:rPr>
              <a:t>% aplicado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 smtClean="0">
                <a:solidFill>
                  <a:schemeClr val="bg1"/>
                </a:solidFill>
              </a:rPr>
              <a:t>26,25%</a:t>
            </a:r>
            <a:endParaRPr lang="pt-BR" altLang="pt-BR" sz="2600" dirty="0">
              <a:solidFill>
                <a:schemeClr val="bg1"/>
              </a:solidFill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>
                <a:solidFill>
                  <a:srgbClr val="FF6600"/>
                </a:solidFill>
              </a:rPr>
              <a:t>15% (mínimo constitucional)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 smtClean="0">
                <a:solidFill>
                  <a:srgbClr val="FF6600"/>
                </a:solidFill>
              </a:rPr>
              <a:t>154.676,98</a:t>
            </a:r>
            <a:endParaRPr lang="pt-BR" altLang="pt-BR" sz="2800" dirty="0">
              <a:solidFill>
                <a:srgbClr val="FF6600"/>
              </a:solidFill>
            </a:endParaRP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rgbClr val="FF6600"/>
              </a:solidFill>
            </a:endParaRP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7494588" y="5445125"/>
            <a:ext cx="1577975" cy="504825"/>
          </a:xfrm>
          <a:prstGeom prst="ellipse">
            <a:avLst/>
          </a:prstGeom>
          <a:noFill/>
          <a:ln w="38100" algn="ctr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-180528" y="-91440"/>
            <a:ext cx="9215438" cy="737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         APLICAÇÃO – Saúde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-53975" y="476250"/>
            <a:ext cx="2538413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7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nimBg="1" autoUpdateAnimBg="0"/>
      <p:bldP spid="24" grpId="0" animBg="1" autoUpdateAnimBg="0"/>
      <p:bldP spid="25" grpId="0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" y="0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984672" y="2348880"/>
            <a:ext cx="7632848" cy="232063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4000" spc="50" dirty="0" smtClean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Raimundo </a:t>
            </a:r>
            <a:r>
              <a:rPr lang="pt-BR" altLang="pt-BR" sz="4000" spc="50" dirty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4000" spc="50" dirty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SECRETÁRIO  MUNICIPAL DA FAZENDA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7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259632" cy="8656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1431652" y="3598838"/>
            <a:ext cx="6794500" cy="1347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t-BR" alt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Raimundo </a:t>
            </a: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Rodrigues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SECRETÁRIO  MUNICIPAL DA FAZENDA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REEO - RECEITAS</a:t>
            </a:r>
            <a:endParaRPr lang="pt-BR" b="1" dirty="0"/>
          </a:p>
        </p:txBody>
      </p:sp>
      <p:grpSp>
        <p:nvGrpSpPr>
          <p:cNvPr id="10" name="Grupo 277"/>
          <p:cNvGrpSpPr>
            <a:grpSpLocks/>
          </p:cNvGrpSpPr>
          <p:nvPr/>
        </p:nvGrpSpPr>
        <p:grpSpPr bwMode="auto">
          <a:xfrm>
            <a:off x="122238" y="617648"/>
            <a:ext cx="8913812" cy="6051440"/>
            <a:chOff x="-36513" y="856145"/>
            <a:chExt cx="9180513" cy="6085993"/>
          </a:xfrm>
        </p:grpSpPr>
        <p:grpSp>
          <p:nvGrpSpPr>
            <p:cNvPr id="11" name="Grupo 84"/>
            <p:cNvGrpSpPr>
              <a:grpSpLocks/>
            </p:cNvGrpSpPr>
            <p:nvPr/>
          </p:nvGrpSpPr>
          <p:grpSpPr bwMode="auto">
            <a:xfrm>
              <a:off x="5682157" y="856145"/>
              <a:ext cx="2476006" cy="6021388"/>
              <a:chOff x="6448787" y="856561"/>
              <a:chExt cx="3029039" cy="6021288"/>
            </a:xfrm>
            <a:solidFill>
              <a:srgbClr val="33CC33">
                <a:alpha val="50000"/>
              </a:srgbClr>
            </a:solidFill>
          </p:grpSpPr>
          <p:sp>
            <p:nvSpPr>
              <p:cNvPr id="83" name="Rectangle 4"/>
              <p:cNvSpPr>
                <a:spLocks noChangeArrowheads="1"/>
              </p:cNvSpPr>
              <p:nvPr/>
            </p:nvSpPr>
            <p:spPr bwMode="auto">
              <a:xfrm>
                <a:off x="6620002" y="856561"/>
                <a:ext cx="2555775" cy="6021288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Oval 6"/>
              <p:cNvSpPr>
                <a:spLocks noChangeArrowheads="1"/>
              </p:cNvSpPr>
              <p:nvPr/>
            </p:nvSpPr>
            <p:spPr bwMode="auto">
              <a:xfrm>
                <a:off x="6448787" y="950913"/>
                <a:ext cx="3029039" cy="41592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pt-BR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Realiz</a:t>
                </a:r>
                <a:r>
                  <a:rPr lang="pt-BR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até </a:t>
                </a:r>
                <a:r>
                  <a:rPr lang="pt-BR" sz="20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ago</a:t>
                </a:r>
                <a:r>
                  <a:rPr lang="pt-BR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/15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Grupo 355"/>
            <p:cNvGrpSpPr>
              <a:grpSpLocks/>
            </p:cNvGrpSpPr>
            <p:nvPr/>
          </p:nvGrpSpPr>
          <p:grpSpPr bwMode="auto">
            <a:xfrm>
              <a:off x="-36513" y="4286250"/>
              <a:ext cx="9180513" cy="1695450"/>
              <a:chOff x="-36513" y="4286250"/>
              <a:chExt cx="9180513" cy="1695450"/>
            </a:xfrm>
          </p:grpSpPr>
          <p:grpSp>
            <p:nvGrpSpPr>
              <p:cNvPr id="67" name="Grupo 4"/>
              <p:cNvGrpSpPr>
                <a:grpSpLocks/>
              </p:cNvGrpSpPr>
              <p:nvPr/>
            </p:nvGrpSpPr>
            <p:grpSpPr bwMode="auto">
              <a:xfrm>
                <a:off x="-36513" y="4286250"/>
                <a:ext cx="9180513" cy="1695450"/>
                <a:chOff x="-36512" y="4256562"/>
                <a:chExt cx="9180513" cy="1694141"/>
              </a:xfrm>
            </p:grpSpPr>
            <p:grpSp>
              <p:nvGrpSpPr>
                <p:cNvPr id="69" name="Grupo 81"/>
                <p:cNvGrpSpPr>
                  <a:grpSpLocks/>
                </p:cNvGrpSpPr>
                <p:nvPr/>
              </p:nvGrpSpPr>
              <p:grpSpPr bwMode="auto">
                <a:xfrm>
                  <a:off x="-36512" y="4256562"/>
                  <a:ext cx="9180513" cy="1694141"/>
                  <a:chOff x="-36512" y="4183088"/>
                  <a:chExt cx="9180513" cy="1741354"/>
                </a:xfrm>
              </p:grpSpPr>
              <p:sp>
                <p:nvSpPr>
                  <p:cNvPr id="74" name="Rectangle 2"/>
                  <p:cNvSpPr>
                    <a:spLocks noChangeArrowheads="1"/>
                  </p:cNvSpPr>
                  <p:nvPr/>
                </p:nvSpPr>
                <p:spPr bwMode="auto">
                  <a:xfrm>
                    <a:off x="-36512" y="4183088"/>
                    <a:ext cx="9180513" cy="1560959"/>
                  </a:xfrm>
                  <a:prstGeom prst="rect">
                    <a:avLst/>
                  </a:prstGeom>
                  <a:solidFill>
                    <a:srgbClr val="FFFF66">
                      <a:alpha val="49803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endParaRPr lang="en-US" altLang="pt-BR" sz="25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83698" y="4633865"/>
                    <a:ext cx="1098377" cy="4927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>
                        <a:solidFill>
                          <a:schemeClr val="bg1"/>
                        </a:solidFill>
                      </a:rPr>
                      <a:t>19,6</a:t>
                    </a:r>
                    <a:endParaRPr lang="pt-BR" altLang="pt-BR" sz="25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4638675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>
                        <a:solidFill>
                          <a:schemeClr val="bg1"/>
                        </a:solidFill>
                      </a:rPr>
                      <a:t>Op. Crédito</a:t>
                    </a:r>
                  </a:p>
                </p:txBody>
              </p:sp>
              <p:sp>
                <p:nvSpPr>
                  <p:cNvPr id="7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413" y="5017989"/>
                    <a:ext cx="26511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pt-BR" altLang="pt-BR" sz="2500">
                        <a:solidFill>
                          <a:schemeClr val="bg1"/>
                        </a:solidFill>
                      </a:rPr>
                      <a:t>Alienação</a:t>
                    </a:r>
                  </a:p>
                </p:txBody>
              </p:sp>
              <p:sp>
                <p:nvSpPr>
                  <p:cNvPr id="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1500" y="4675188"/>
                    <a:ext cx="2233613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>
                        <a:solidFill>
                          <a:schemeClr val="bg1"/>
                        </a:solidFill>
                      </a:rPr>
                      <a:t>21.611,16</a:t>
                    </a:r>
                    <a:endParaRPr lang="pt-BR" altLang="pt-BR" sz="25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4536" y="5055641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>
                        <a:solidFill>
                          <a:schemeClr val="bg1"/>
                        </a:solidFill>
                      </a:rPr>
                      <a:t>46,04</a:t>
                    </a:r>
                    <a:endParaRPr lang="pt-BR" altLang="pt-BR" sz="25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95938" y="5434013"/>
                    <a:ext cx="2233612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endParaRPr lang="pt-BR" altLang="pt-BR" sz="250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888" y="4675188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 dirty="0" smtClean="0">
                        <a:solidFill>
                          <a:schemeClr val="bg1"/>
                        </a:solidFill>
                      </a:rPr>
                      <a:t>110.193,36</a:t>
                    </a:r>
                    <a:endParaRPr lang="pt-BR" altLang="pt-BR" sz="25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8992" y="5082936"/>
                    <a:ext cx="2232025" cy="4904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spcBef>
                        <a:spcPct val="50000"/>
                      </a:spcBef>
                    </a:pPr>
                    <a:r>
                      <a:rPr lang="pt-BR" altLang="pt-BR" sz="2500">
                        <a:solidFill>
                          <a:schemeClr val="bg1"/>
                        </a:solidFill>
                      </a:rPr>
                      <a:t>1,89</a:t>
                    </a:r>
                  </a:p>
                </p:txBody>
              </p:sp>
            </p:grpSp>
            <p:sp>
              <p:nvSpPr>
                <p:cNvPr id="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7743825" y="5442870"/>
                  <a:ext cx="1252538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</a:rPr>
                    <a:t>1,1</a:t>
                  </a:r>
                </a:p>
              </p:txBody>
            </p:sp>
            <p:sp>
              <p:nvSpPr>
                <p:cNvPr id="7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95288" y="5380957"/>
                  <a:ext cx="2651125" cy="4771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</a:rPr>
                    <a:t>Transf. Capital</a:t>
                  </a:r>
                </a:p>
              </p:txBody>
            </p:sp>
            <p:sp>
              <p:nvSpPr>
                <p:cNvPr id="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40388" y="5414295"/>
                  <a:ext cx="2233612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</a:rPr>
                    <a:t>599,66</a:t>
                  </a:r>
                </a:p>
              </p:txBody>
            </p:sp>
            <p:sp>
              <p:nvSpPr>
                <p:cNvPr id="7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44875" y="5438107"/>
                  <a:ext cx="2232025" cy="47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</a:rPr>
                    <a:t>52.762,80</a:t>
                  </a:r>
                </a:p>
              </p:txBody>
            </p:sp>
          </p:grpSp>
          <p:sp>
            <p:nvSpPr>
              <p:cNvPr id="68" name="Text Box 18"/>
              <p:cNvSpPr txBox="1">
                <a:spLocks noChangeArrowheads="1"/>
              </p:cNvSpPr>
              <p:nvPr/>
            </p:nvSpPr>
            <p:spPr bwMode="auto">
              <a:xfrm>
                <a:off x="7784499" y="5126038"/>
                <a:ext cx="1359500" cy="479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2.433,5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upo 65"/>
            <p:cNvGrpSpPr>
              <a:grpSpLocks/>
            </p:cNvGrpSpPr>
            <p:nvPr/>
          </p:nvGrpSpPr>
          <p:grpSpPr bwMode="auto">
            <a:xfrm>
              <a:off x="3490120" y="870735"/>
              <a:ext cx="2105815" cy="5992209"/>
              <a:chOff x="3884140" y="1077352"/>
              <a:chExt cx="2549404" cy="5832475"/>
            </a:xfrm>
            <a:solidFill>
              <a:srgbClr val="009900">
                <a:alpha val="49804"/>
              </a:srgbClr>
            </a:solidFill>
          </p:grpSpPr>
          <p:sp>
            <p:nvSpPr>
              <p:cNvPr id="65" name="Rectangle 4"/>
              <p:cNvSpPr>
                <a:spLocks noChangeArrowheads="1"/>
              </p:cNvSpPr>
              <p:nvPr/>
            </p:nvSpPr>
            <p:spPr bwMode="auto">
              <a:xfrm>
                <a:off x="3884140" y="1077352"/>
                <a:ext cx="2527296" cy="5832475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 w="57150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3973445" y="1140603"/>
                <a:ext cx="2460099" cy="41592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LOA 15. Atualizada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upo 71"/>
            <p:cNvGrpSpPr>
              <a:grpSpLocks/>
            </p:cNvGrpSpPr>
            <p:nvPr/>
          </p:nvGrpSpPr>
          <p:grpSpPr bwMode="auto">
            <a:xfrm>
              <a:off x="0" y="1497013"/>
              <a:ext cx="9144000" cy="2795587"/>
              <a:chOff x="0" y="1497013"/>
              <a:chExt cx="9144000" cy="2794888"/>
            </a:xfrm>
          </p:grpSpPr>
          <p:sp>
            <p:nvSpPr>
              <p:cNvPr id="39" name="Rectangle 2"/>
              <p:cNvSpPr>
                <a:spLocks noChangeArrowheads="1"/>
              </p:cNvSpPr>
              <p:nvPr/>
            </p:nvSpPr>
            <p:spPr bwMode="auto">
              <a:xfrm>
                <a:off x="0" y="1497013"/>
                <a:ext cx="9144000" cy="2665412"/>
              </a:xfrm>
              <a:prstGeom prst="rect">
                <a:avLst/>
              </a:prstGeom>
              <a:solidFill>
                <a:srgbClr val="003399">
                  <a:alpha val="2784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pt-BR" sz="25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265113" y="1866900"/>
                <a:ext cx="2414587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Tributárias</a:t>
                </a:r>
              </a:p>
            </p:txBody>
          </p:sp>
          <p:sp>
            <p:nvSpPr>
              <p:cNvPr id="41" name="Text Box 13"/>
              <p:cNvSpPr txBox="1">
                <a:spLocks noChangeArrowheads="1"/>
              </p:cNvSpPr>
              <p:nvPr/>
            </p:nvSpPr>
            <p:spPr bwMode="auto">
              <a:xfrm>
                <a:off x="265113" y="2239963"/>
                <a:ext cx="26511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Contribuições</a:t>
                </a:r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587625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Patrimoniais</a:t>
                </a:r>
              </a:p>
            </p:txBody>
          </p:sp>
          <p:sp>
            <p:nvSpPr>
              <p:cNvPr id="43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2933700"/>
                <a:ext cx="26511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Serviços</a:t>
                </a: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317875"/>
                <a:ext cx="32543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Transf. Correntes</a:t>
                </a:r>
              </a:p>
            </p:txBody>
          </p: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250825" y="3708400"/>
                <a:ext cx="260667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Outras</a:t>
                </a:r>
              </a:p>
            </p:txBody>
          </p:sp>
          <p:sp>
            <p:nvSpPr>
              <p:cNvPr id="46" name="Text Box 18"/>
              <p:cNvSpPr txBox="1">
                <a:spLocks noChangeArrowheads="1"/>
              </p:cNvSpPr>
              <p:nvPr/>
            </p:nvSpPr>
            <p:spPr bwMode="auto">
              <a:xfrm>
                <a:off x="5653088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400.886,28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92.388.82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28.474,22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299,83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389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954.357,22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40.873,12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186531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652.506,87</a:t>
                </a:r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22885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137.827,63</a:t>
                </a:r>
              </a:p>
            </p:txBody>
          </p:sp>
          <p:sp>
            <p:nvSpPr>
              <p:cNvPr id="54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258762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39.189,93</a:t>
                </a:r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001963"/>
                <a:ext cx="2232025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150,10</a:t>
                </a: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389313"/>
                <a:ext cx="2232025" cy="476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1.587.778,24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403600" y="3759200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</a:rPr>
                  <a:t>63.457,68</a:t>
                </a:r>
              </a:p>
            </p:txBody>
          </p:sp>
          <p:grpSp>
            <p:nvGrpSpPr>
              <p:cNvPr id="58" name="Grupo 57"/>
              <p:cNvGrpSpPr>
                <a:grpSpLocks/>
              </p:cNvGrpSpPr>
              <p:nvPr/>
            </p:nvGrpSpPr>
            <p:grpSpPr bwMode="auto">
              <a:xfrm>
                <a:off x="7829550" y="1871125"/>
                <a:ext cx="1184672" cy="2420776"/>
                <a:chOff x="5945252" y="1762748"/>
                <a:chExt cx="3061855" cy="2421203"/>
              </a:xfrm>
            </p:grpSpPr>
            <p:sp>
              <p:nvSpPr>
                <p:cNvPr id="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97033" y="1762748"/>
                  <a:ext cx="2481857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61,4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32168" y="2119323"/>
                  <a:ext cx="2546721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67,0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50526" y="2535238"/>
                  <a:ext cx="2638220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72,7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45252" y="2949575"/>
                  <a:ext cx="3061855" cy="4797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199,8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6864" y="3336927"/>
                  <a:ext cx="2232025" cy="4770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60,1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46864" y="3706813"/>
                  <a:ext cx="2232025" cy="477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64,4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8158163" y="962025"/>
              <a:ext cx="719137" cy="4318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t-BR" altLang="pt-BR" sz="2800">
                  <a:solidFill>
                    <a:schemeClr val="bg1"/>
                  </a:solidFill>
                </a:rPr>
                <a:t>%</a:t>
              </a:r>
              <a:endParaRPr lang="en-US" altLang="pt-BR" sz="2800">
                <a:solidFill>
                  <a:schemeClr val="bg1"/>
                </a:solidFill>
              </a:endParaRPr>
            </a:p>
          </p:txBody>
        </p:sp>
        <p:grpSp>
          <p:nvGrpSpPr>
            <p:cNvPr id="16" name="Grupo 70"/>
            <p:cNvGrpSpPr>
              <a:grpSpLocks/>
            </p:cNvGrpSpPr>
            <p:nvPr/>
          </p:nvGrpSpPr>
          <p:grpSpPr bwMode="auto">
            <a:xfrm>
              <a:off x="25400" y="1444625"/>
              <a:ext cx="9080500" cy="498475"/>
              <a:chOff x="25400" y="1417638"/>
              <a:chExt cx="9080500" cy="498475"/>
            </a:xfrm>
          </p:grpSpPr>
          <p:sp>
            <p:nvSpPr>
              <p:cNvPr id="35" name="Oval 6"/>
              <p:cNvSpPr>
                <a:spLocks noChangeArrowheads="1"/>
              </p:cNvSpPr>
              <p:nvPr/>
            </p:nvSpPr>
            <p:spPr bwMode="auto">
              <a:xfrm>
                <a:off x="25400" y="1417638"/>
                <a:ext cx="9080500" cy="460375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</a:rPr>
                  <a:t>CORRENTES</a:t>
                </a:r>
              </a:p>
            </p:txBody>
          </p:sp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5670550" y="1438275"/>
                <a:ext cx="2232025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1.517.279,49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 Box 18"/>
              <p:cNvSpPr txBox="1">
                <a:spLocks noChangeArrowheads="1"/>
              </p:cNvSpPr>
              <p:nvPr/>
            </p:nvSpPr>
            <p:spPr bwMode="auto">
              <a:xfrm>
                <a:off x="3436938" y="1438275"/>
                <a:ext cx="2232025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2.480.910,44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8045623" y="1431924"/>
                <a:ext cx="918990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61,2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upo 83"/>
            <p:cNvGrpSpPr>
              <a:grpSpLocks/>
            </p:cNvGrpSpPr>
            <p:nvPr/>
          </p:nvGrpSpPr>
          <p:grpSpPr bwMode="auto">
            <a:xfrm>
              <a:off x="30163" y="5908675"/>
              <a:ext cx="9113837" cy="523875"/>
              <a:chOff x="30163" y="5853113"/>
              <a:chExt cx="9113837" cy="523875"/>
            </a:xfrm>
          </p:grpSpPr>
          <p:grpSp>
            <p:nvGrpSpPr>
              <p:cNvPr id="30" name="Grupo 85"/>
              <p:cNvGrpSpPr>
                <a:grpSpLocks/>
              </p:cNvGrpSpPr>
              <p:nvPr/>
            </p:nvGrpSpPr>
            <p:grpSpPr bwMode="auto">
              <a:xfrm>
                <a:off x="30163" y="5853113"/>
                <a:ext cx="9113837" cy="523875"/>
                <a:chOff x="179388" y="5777036"/>
                <a:chExt cx="8713787" cy="523528"/>
              </a:xfrm>
            </p:grpSpPr>
            <p:sp>
              <p:nvSpPr>
                <p:cNvPr id="32" name="Oval 6"/>
                <p:cNvSpPr>
                  <a:spLocks noChangeArrowheads="1"/>
                </p:cNvSpPr>
                <p:nvPr/>
              </p:nvSpPr>
              <p:spPr bwMode="auto">
                <a:xfrm>
                  <a:off x="179388" y="5777036"/>
                  <a:ext cx="8713787" cy="430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FF">
                    <a:alpha val="27843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400">
                      <a:solidFill>
                        <a:schemeClr val="bg1"/>
                      </a:solidFill>
                    </a:rPr>
                    <a:t>INTRA-ORÇAMENT.</a:t>
                  </a:r>
                </a:p>
              </p:txBody>
            </p: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16753" y="5786323"/>
                  <a:ext cx="2233612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53.902,26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1263" y="5822726"/>
                  <a:ext cx="2232025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</a:rPr>
                    <a:t>82.278,83</a:t>
                  </a:r>
                </a:p>
              </p:txBody>
            </p:sp>
          </p:grp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auto">
              <a:xfrm>
                <a:off x="7986356" y="5877272"/>
                <a:ext cx="977707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65,5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48078" y="931073"/>
              <a:ext cx="2092696" cy="40239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defRPr/>
              </a:pPr>
              <a:r>
                <a:rPr 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</a:rPr>
                <a:t>R$ mil correntes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9" name="Grupo 82"/>
            <p:cNvGrpSpPr>
              <a:grpSpLocks/>
            </p:cNvGrpSpPr>
            <p:nvPr/>
          </p:nvGrpSpPr>
          <p:grpSpPr bwMode="auto">
            <a:xfrm>
              <a:off x="3151188" y="6413500"/>
              <a:ext cx="5813425" cy="528638"/>
              <a:chOff x="3151139" y="6376899"/>
              <a:chExt cx="5813349" cy="528893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151139" y="6376899"/>
                <a:ext cx="252275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2.726.147,32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5361507" y="6416842"/>
                <a:ext cx="2522752" cy="488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1.593.438,61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8100905" y="6408144"/>
                <a:ext cx="863583" cy="477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58,5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107950" y="6453188"/>
              <a:ext cx="897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grpSp>
          <p:nvGrpSpPr>
            <p:cNvPr id="21" name="Grupo 75"/>
            <p:cNvGrpSpPr>
              <a:grpSpLocks/>
            </p:cNvGrpSpPr>
            <p:nvPr/>
          </p:nvGrpSpPr>
          <p:grpSpPr bwMode="auto">
            <a:xfrm>
              <a:off x="11113" y="4221163"/>
              <a:ext cx="9094787" cy="495300"/>
              <a:chOff x="11113" y="4199364"/>
              <a:chExt cx="9094787" cy="495300"/>
            </a:xfrm>
          </p:grpSpPr>
          <p:grpSp>
            <p:nvGrpSpPr>
              <p:cNvPr id="22" name="Grupo 73"/>
              <p:cNvGrpSpPr>
                <a:grpSpLocks/>
              </p:cNvGrpSpPr>
              <p:nvPr/>
            </p:nvGrpSpPr>
            <p:grpSpPr bwMode="auto">
              <a:xfrm>
                <a:off x="11113" y="4199364"/>
                <a:ext cx="9094787" cy="495300"/>
                <a:chOff x="11113" y="4210040"/>
                <a:chExt cx="9094787" cy="495300"/>
              </a:xfrm>
            </p:grpSpPr>
            <p:sp>
              <p:nvSpPr>
                <p:cNvPr id="24" name="Oval 6"/>
                <p:cNvSpPr>
                  <a:spLocks noChangeArrowheads="1"/>
                </p:cNvSpPr>
                <p:nvPr/>
              </p:nvSpPr>
              <p:spPr bwMode="auto">
                <a:xfrm>
                  <a:off x="11113" y="4210040"/>
                  <a:ext cx="9094787" cy="430212"/>
                </a:xfrm>
                <a:prstGeom prst="roundRect">
                  <a:avLst>
                    <a:gd name="adj" fmla="val 16667"/>
                  </a:avLst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pt-BR" sz="2500">
                      <a:solidFill>
                        <a:schemeClr val="bg1"/>
                      </a:solidFill>
                    </a:rPr>
                    <a:t>CAPITAL</a:t>
                  </a:r>
                </a:p>
              </p:txBody>
            </p:sp>
            <p:sp>
              <p:nvSpPr>
                <p:cNvPr id="2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579987" y="4227502"/>
                  <a:ext cx="2331274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 dirty="0" smtClean="0">
                      <a:solidFill>
                        <a:schemeClr val="bg1"/>
                      </a:solidFill>
                    </a:rPr>
                    <a:t>22.256,86</a:t>
                  </a:r>
                  <a:endParaRPr lang="pt-BR" altLang="pt-BR" sz="25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22380" y="4227502"/>
                  <a:ext cx="2329618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pt-BR" altLang="pt-BR" sz="2500">
                      <a:solidFill>
                        <a:schemeClr val="bg1"/>
                      </a:solidFill>
                    </a:rPr>
                    <a:t>162.958,05</a:t>
                  </a:r>
                </a:p>
              </p:txBody>
            </p:sp>
          </p:grp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8100392" y="4205848"/>
                <a:ext cx="863600" cy="477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 smtClean="0">
                    <a:solidFill>
                      <a:schemeClr val="bg1"/>
                    </a:solidFill>
                  </a:rPr>
                  <a:t>13,7</a:t>
                </a: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Texto Explicativo 1 7"/>
          <p:cNvSpPr/>
          <p:nvPr/>
        </p:nvSpPr>
        <p:spPr>
          <a:xfrm>
            <a:off x="1683428" y="2119770"/>
            <a:ext cx="1774442" cy="1165214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IPTU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IRRF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ITBI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Taxas</a:t>
            </a:r>
          </a:p>
        </p:txBody>
      </p:sp>
      <p:sp>
        <p:nvSpPr>
          <p:cNvPr id="85" name="Texto Explicativo 1 84"/>
          <p:cNvSpPr/>
          <p:nvPr/>
        </p:nvSpPr>
        <p:spPr>
          <a:xfrm>
            <a:off x="1702156" y="2530181"/>
            <a:ext cx="1774442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IPAM/INSS (Servidor)</a:t>
            </a: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CIP</a:t>
            </a:r>
          </a:p>
        </p:txBody>
      </p:sp>
      <p:sp>
        <p:nvSpPr>
          <p:cNvPr id="86" name="Texto Explicativo 1 85"/>
          <p:cNvSpPr/>
          <p:nvPr/>
        </p:nvSpPr>
        <p:spPr>
          <a:xfrm>
            <a:off x="1619672" y="2657506"/>
            <a:ext cx="1915887" cy="125885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</a:rPr>
              <a:t>Fóros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Laudêmios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Dep. Rem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Aplic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Ipam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87" name="Texto Explicativo 1 86"/>
          <p:cNvSpPr/>
          <p:nvPr/>
        </p:nvSpPr>
        <p:spPr>
          <a:xfrm>
            <a:off x="1702156" y="3250261"/>
            <a:ext cx="1774442" cy="77801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SMTT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Editais</a:t>
            </a:r>
          </a:p>
        </p:txBody>
      </p:sp>
      <p:sp>
        <p:nvSpPr>
          <p:cNvPr id="88" name="Texto Explicativo 1 87"/>
          <p:cNvSpPr/>
          <p:nvPr/>
        </p:nvSpPr>
        <p:spPr>
          <a:xfrm>
            <a:off x="1702156" y="3587086"/>
            <a:ext cx="1774442" cy="2824591"/>
          </a:xfrm>
          <a:prstGeom prst="borderCallout1">
            <a:avLst>
              <a:gd name="adj1" fmla="val 18750"/>
              <a:gd name="adj2" fmla="val -8333"/>
              <a:gd name="adj3" fmla="val -7124"/>
              <a:gd name="adj4" fmla="val -45267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FPM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FUNDEB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ICMS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IPVA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IPI-</a:t>
            </a:r>
            <a:r>
              <a:rPr lang="pt-BR" b="1" dirty="0" err="1" smtClean="0">
                <a:solidFill>
                  <a:schemeClr val="bg1"/>
                </a:solidFill>
              </a:rPr>
              <a:t>Exp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CIDE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SUS-Est.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Convênios</a:t>
            </a:r>
          </a:p>
        </p:txBody>
      </p:sp>
      <p:sp>
        <p:nvSpPr>
          <p:cNvPr id="89" name="Texto Explicativo 1 88"/>
          <p:cNvSpPr/>
          <p:nvPr/>
        </p:nvSpPr>
        <p:spPr>
          <a:xfrm>
            <a:off x="1717438" y="4137445"/>
            <a:ext cx="1774442" cy="2099867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Multas e Juros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Dív</a:t>
            </a:r>
            <a:r>
              <a:rPr lang="pt-BR" b="1" dirty="0" smtClean="0">
                <a:solidFill>
                  <a:schemeClr val="bg1"/>
                </a:solidFill>
              </a:rPr>
              <a:t>. Ativa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Inden</a:t>
            </a:r>
            <a:r>
              <a:rPr lang="pt-BR" b="1" dirty="0" smtClean="0">
                <a:solidFill>
                  <a:schemeClr val="bg1"/>
                </a:solidFill>
              </a:rPr>
              <a:t>./rest.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Honorários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Faltas Serv.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Outras</a:t>
            </a:r>
          </a:p>
        </p:txBody>
      </p:sp>
      <p:sp>
        <p:nvSpPr>
          <p:cNvPr id="90" name="Texto Explicativo 1 89"/>
          <p:cNvSpPr/>
          <p:nvPr/>
        </p:nvSpPr>
        <p:spPr>
          <a:xfrm>
            <a:off x="1691680" y="5013176"/>
            <a:ext cx="1774442" cy="757129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 smtClean="0">
                <a:solidFill>
                  <a:schemeClr val="bg1"/>
                </a:solidFill>
              </a:rPr>
              <a:t>Bac</a:t>
            </a:r>
            <a:r>
              <a:rPr lang="pt-BR" b="1" dirty="0" smtClean="0">
                <a:solidFill>
                  <a:schemeClr val="bg1"/>
                </a:solidFill>
              </a:rPr>
              <a:t>. Bacanga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Pró-Transp.</a:t>
            </a:r>
          </a:p>
        </p:txBody>
      </p:sp>
      <p:sp>
        <p:nvSpPr>
          <p:cNvPr id="91" name="Texto Explicativo 1 90"/>
          <p:cNvSpPr/>
          <p:nvPr/>
        </p:nvSpPr>
        <p:spPr>
          <a:xfrm>
            <a:off x="1691680" y="5336168"/>
            <a:ext cx="1774442" cy="901932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Terrenos (SURCAP)</a:t>
            </a:r>
          </a:p>
          <a:p>
            <a:endParaRPr lang="pt-BR" b="1" dirty="0" smtClean="0">
              <a:solidFill>
                <a:schemeClr val="bg1"/>
              </a:solidFill>
            </a:endParaRPr>
          </a:p>
        </p:txBody>
      </p:sp>
      <p:sp>
        <p:nvSpPr>
          <p:cNvPr id="92" name="Texto Explicativo 1 91"/>
          <p:cNvSpPr/>
          <p:nvPr/>
        </p:nvSpPr>
        <p:spPr>
          <a:xfrm>
            <a:off x="1717438" y="5648805"/>
            <a:ext cx="1774442" cy="968991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Convênio UNIÃO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(rec. Capital)</a:t>
            </a:r>
          </a:p>
        </p:txBody>
      </p:sp>
      <p:sp>
        <p:nvSpPr>
          <p:cNvPr id="93" name="Texto Explicativo 1 92"/>
          <p:cNvSpPr/>
          <p:nvPr/>
        </p:nvSpPr>
        <p:spPr>
          <a:xfrm>
            <a:off x="1691680" y="6052911"/>
            <a:ext cx="1774442" cy="760465"/>
          </a:xfrm>
          <a:prstGeom prst="borderCallout1">
            <a:avLst>
              <a:gd name="adj1" fmla="val 18750"/>
              <a:gd name="adj2" fmla="val -8333"/>
              <a:gd name="adj3" fmla="val -13059"/>
              <a:gd name="adj4" fmla="val -47303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bg1"/>
                </a:solidFill>
              </a:rPr>
              <a:t>IPAM/INSS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(Patronal)</a:t>
            </a:r>
          </a:p>
        </p:txBody>
      </p:sp>
    </p:spTree>
    <p:extLst>
      <p:ext uri="{BB962C8B-B14F-4D97-AF65-F5344CB8AC3E}">
        <p14:creationId xmlns:p14="http://schemas.microsoft.com/office/powerpoint/2010/main" val="36443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1" y="1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56863269"/>
              </p:ext>
            </p:extLst>
          </p:nvPr>
        </p:nvGraphicFramePr>
        <p:xfrm>
          <a:off x="1417661" y="2282709"/>
          <a:ext cx="64087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7930805" y="3789040"/>
            <a:ext cx="1012851" cy="474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IPTU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7596336" y="2147065"/>
            <a:ext cx="1368152" cy="4898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ISSQN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7945960" y="4653136"/>
            <a:ext cx="979144" cy="4876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TAXAS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7092280" y="671421"/>
            <a:ext cx="1908052" cy="43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Dívida Ativa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6" name="Picture 6" descr="F:\2015\pmsl\seplanc\expedientes\pmsl - nova ident visual 2015 - semfaz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05" y="5301208"/>
            <a:ext cx="1144001" cy="78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oiania.go.gov.br/portal/Dados/uploads/arquivos/360/controladoria_4107159673611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654951"/>
            <a:ext cx="5410572" cy="246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7930805" y="2936876"/>
            <a:ext cx="1010844" cy="4921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ITBI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6948264" y="1196752"/>
            <a:ext cx="1995391" cy="7470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Juros e multas</a:t>
            </a:r>
            <a:endParaRPr lang="pt-BR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443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188640"/>
            <a:ext cx="2808312" cy="60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Tributárias</a:t>
            </a:r>
            <a:endParaRPr lang="pt-B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379198" cy="501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ta para cima 8"/>
          <p:cNvSpPr/>
          <p:nvPr/>
        </p:nvSpPr>
        <p:spPr>
          <a:xfrm>
            <a:off x="6660232" y="807784"/>
            <a:ext cx="2664296" cy="63391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17,5%</a:t>
            </a:r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7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25184"/>
            <a:ext cx="910879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5896" y="-211162"/>
            <a:ext cx="54356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R.R.E.O - Receitas</a:t>
            </a:r>
            <a:endParaRPr lang="pt-BR" sz="32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436096" y="5846791"/>
            <a:ext cx="332334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2014 - R</a:t>
            </a:r>
            <a:r>
              <a:rPr lang="pt-BR" sz="2000" b="1" dirty="0">
                <a:solidFill>
                  <a:schemeClr val="bg1"/>
                </a:solidFill>
                <a:latin typeface="Tahoma" pitchFamily="34" charset="0"/>
              </a:rPr>
              <a:t>$ </a:t>
            </a:r>
            <a:r>
              <a:rPr lang="pt-BR" sz="2000" b="1" dirty="0" smtClean="0">
                <a:solidFill>
                  <a:schemeClr val="bg1"/>
                </a:solidFill>
                <a:latin typeface="Tahoma" pitchFamily="34" charset="0"/>
              </a:rPr>
              <a:t>mi constantes</a:t>
            </a:r>
            <a:endParaRPr lang="en-US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188640"/>
            <a:ext cx="2808312" cy="607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Tributárias</a:t>
            </a:r>
            <a:endParaRPr lang="pt-B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7" y="764703"/>
            <a:ext cx="8382994" cy="50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cima 7"/>
          <p:cNvSpPr/>
          <p:nvPr/>
        </p:nvSpPr>
        <p:spPr>
          <a:xfrm>
            <a:off x="6660232" y="807785"/>
            <a:ext cx="2664296" cy="633919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bg1"/>
                </a:solidFill>
              </a:rPr>
              <a:t>2,8%</a:t>
            </a:r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2843</TotalTime>
  <Words>1176</Words>
  <Application>Microsoft Office PowerPoint</Application>
  <PresentationFormat>Apresentação na tela (4:3)</PresentationFormat>
  <Paragraphs>462</Paragraphs>
  <Slides>53</Slides>
  <Notes>2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Fundição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Maria Cristina Jorge Andrade</cp:lastModifiedBy>
  <cp:revision>382</cp:revision>
  <cp:lastPrinted>2015-10-02T19:11:01Z</cp:lastPrinted>
  <dcterms:created xsi:type="dcterms:W3CDTF">2015-09-17T14:53:59Z</dcterms:created>
  <dcterms:modified xsi:type="dcterms:W3CDTF">2018-10-24T19:45:52Z</dcterms:modified>
</cp:coreProperties>
</file>