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1"/>
  </p:notesMasterIdLst>
  <p:sldIdLst>
    <p:sldId id="256" r:id="rId2"/>
    <p:sldId id="257" r:id="rId3"/>
    <p:sldId id="258" r:id="rId4"/>
    <p:sldId id="294" r:id="rId5"/>
    <p:sldId id="269" r:id="rId6"/>
    <p:sldId id="259" r:id="rId7"/>
    <p:sldId id="260" r:id="rId8"/>
    <p:sldId id="261" r:id="rId9"/>
    <p:sldId id="262" r:id="rId10"/>
    <p:sldId id="296" r:id="rId11"/>
    <p:sldId id="297" r:id="rId12"/>
    <p:sldId id="299" r:id="rId13"/>
    <p:sldId id="304" r:id="rId14"/>
    <p:sldId id="264" r:id="rId15"/>
    <p:sldId id="265" r:id="rId16"/>
    <p:sldId id="266" r:id="rId17"/>
    <p:sldId id="307" r:id="rId18"/>
    <p:sldId id="313" r:id="rId19"/>
    <p:sldId id="311" r:id="rId20"/>
    <p:sldId id="312" r:id="rId21"/>
    <p:sldId id="309" r:id="rId22"/>
    <p:sldId id="310" r:id="rId23"/>
    <p:sldId id="272" r:id="rId24"/>
    <p:sldId id="295" r:id="rId25"/>
    <p:sldId id="273" r:id="rId26"/>
    <p:sldId id="274" r:id="rId27"/>
    <p:sldId id="268" r:id="rId28"/>
    <p:sldId id="275" r:id="rId29"/>
    <p:sldId id="276" r:id="rId30"/>
    <p:sldId id="277" r:id="rId31"/>
    <p:sldId id="280" r:id="rId32"/>
    <p:sldId id="279" r:id="rId33"/>
    <p:sldId id="278" r:id="rId34"/>
    <p:sldId id="314" r:id="rId35"/>
    <p:sldId id="281" r:id="rId36"/>
    <p:sldId id="283" r:id="rId37"/>
    <p:sldId id="284" r:id="rId38"/>
    <p:sldId id="287" r:id="rId39"/>
    <p:sldId id="288" r:id="rId4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FF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38" autoAdjust="0"/>
  </p:normalViewPr>
  <p:slideViewPr>
    <p:cSldViewPr>
      <p:cViewPr>
        <p:scale>
          <a:sx n="40" d="100"/>
          <a:sy n="40" d="100"/>
        </p:scale>
        <p:origin x="-2034" y="-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02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B0303F-5DE1-42A2-9D60-A76E94746416}" type="doc">
      <dgm:prSet loTypeId="urn:microsoft.com/office/officeart/2005/8/layout/cycle5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4D5058E-00BA-4681-A2B9-76C006F4AAB1}">
      <dgm:prSet phldrT="[Texto]"/>
      <dgm:spPr>
        <a:solidFill>
          <a:srgbClr val="0070C0"/>
        </a:solidFill>
      </dgm:spPr>
      <dgm:t>
        <a:bodyPr/>
        <a:lstStyle/>
        <a:p>
          <a:r>
            <a:rPr lang="pt-BR" dirty="0" smtClean="0"/>
            <a:t>E</a:t>
          </a:r>
          <a:endParaRPr lang="pt-BR" b="1" dirty="0"/>
        </a:p>
      </dgm:t>
    </dgm:pt>
    <dgm:pt modelId="{96649DD9-CD16-4BCB-BC36-25F2E3435FC3}" type="parTrans" cxnId="{D449F552-F3CC-4757-A9ED-820BC889492B}">
      <dgm:prSet/>
      <dgm:spPr/>
      <dgm:t>
        <a:bodyPr/>
        <a:lstStyle/>
        <a:p>
          <a:endParaRPr lang="pt-BR"/>
        </a:p>
      </dgm:t>
    </dgm:pt>
    <dgm:pt modelId="{E96B3038-9AE1-4BEA-8057-4F1A5F6C8AF4}" type="sibTrans" cxnId="{D449F552-F3CC-4757-A9ED-820BC889492B}">
      <dgm:prSet/>
      <dgm:spPr/>
      <dgm:t>
        <a:bodyPr/>
        <a:lstStyle/>
        <a:p>
          <a:endParaRPr lang="pt-BR"/>
        </a:p>
      </dgm:t>
    </dgm:pt>
    <dgm:pt modelId="{B26CD9B4-3EEA-4F6C-96C3-647C67FCCFFC}">
      <dgm:prSet phldrT="[Texto]"/>
      <dgm:spPr>
        <a:solidFill>
          <a:srgbClr val="0070C0"/>
        </a:solidFill>
      </dgm:spPr>
      <dgm:t>
        <a:bodyPr/>
        <a:lstStyle/>
        <a:p>
          <a:r>
            <a:rPr lang="pt-BR" b="1" dirty="0" smtClean="0"/>
            <a:t>DU</a:t>
          </a:r>
          <a:endParaRPr lang="pt-BR" b="1" dirty="0"/>
        </a:p>
      </dgm:t>
    </dgm:pt>
    <dgm:pt modelId="{C0072E2E-D80A-4499-969F-2B6247E4C62C}" type="parTrans" cxnId="{E20C2892-76AE-4CDE-8E3A-7742F8789AE4}">
      <dgm:prSet/>
      <dgm:spPr/>
      <dgm:t>
        <a:bodyPr/>
        <a:lstStyle/>
        <a:p>
          <a:endParaRPr lang="pt-BR"/>
        </a:p>
      </dgm:t>
    </dgm:pt>
    <dgm:pt modelId="{4B32AFF6-A93A-4C49-A27F-4256AA3701C2}" type="sibTrans" cxnId="{E20C2892-76AE-4CDE-8E3A-7742F8789AE4}">
      <dgm:prSet/>
      <dgm:spPr/>
      <dgm:t>
        <a:bodyPr/>
        <a:lstStyle/>
        <a:p>
          <a:endParaRPr lang="pt-BR"/>
        </a:p>
      </dgm:t>
    </dgm:pt>
    <dgm:pt modelId="{3FCF0BD2-F30F-4E6B-8583-B70FBEA023FC}">
      <dgm:prSet phldrT="[Texto]"/>
      <dgm:spPr>
        <a:solidFill>
          <a:srgbClr val="0070C0"/>
        </a:solidFill>
      </dgm:spPr>
      <dgm:t>
        <a:bodyPr/>
        <a:lstStyle/>
        <a:p>
          <a:r>
            <a:rPr lang="pt-BR" b="1" dirty="0" smtClean="0"/>
            <a:t>CA</a:t>
          </a:r>
          <a:endParaRPr lang="pt-BR" b="1" dirty="0"/>
        </a:p>
      </dgm:t>
    </dgm:pt>
    <dgm:pt modelId="{48EC4783-33F6-4939-A2C9-2167B5FC77ED}" type="parTrans" cxnId="{7822F8A3-56A7-49F0-9DF9-EAC8AC5048D8}">
      <dgm:prSet/>
      <dgm:spPr/>
      <dgm:t>
        <a:bodyPr/>
        <a:lstStyle/>
        <a:p>
          <a:endParaRPr lang="pt-BR"/>
        </a:p>
      </dgm:t>
    </dgm:pt>
    <dgm:pt modelId="{D9C2786E-DCAF-4351-860D-C040A91B3F03}" type="sibTrans" cxnId="{7822F8A3-56A7-49F0-9DF9-EAC8AC5048D8}">
      <dgm:prSet/>
      <dgm:spPr/>
      <dgm:t>
        <a:bodyPr/>
        <a:lstStyle/>
        <a:p>
          <a:endParaRPr lang="pt-BR"/>
        </a:p>
      </dgm:t>
    </dgm:pt>
    <dgm:pt modelId="{61E7ED3F-CFF9-46FA-BA23-07AC972AE47E}">
      <dgm:prSet phldrT="[Texto]"/>
      <dgm:spPr>
        <a:solidFill>
          <a:srgbClr val="0070C0"/>
        </a:solidFill>
      </dgm:spPr>
      <dgm:t>
        <a:bodyPr/>
        <a:lstStyle/>
        <a:p>
          <a:r>
            <a:rPr lang="pt-BR" b="1" dirty="0" smtClean="0"/>
            <a:t>ÇÃO</a:t>
          </a:r>
          <a:endParaRPr lang="pt-BR" b="1" dirty="0"/>
        </a:p>
      </dgm:t>
    </dgm:pt>
    <dgm:pt modelId="{029BA862-BDE9-4024-A901-49BB0707EA23}" type="parTrans" cxnId="{DC2C91BC-1C16-476F-AE4A-69631D922422}">
      <dgm:prSet/>
      <dgm:spPr/>
      <dgm:t>
        <a:bodyPr/>
        <a:lstStyle/>
        <a:p>
          <a:endParaRPr lang="pt-BR"/>
        </a:p>
      </dgm:t>
    </dgm:pt>
    <dgm:pt modelId="{C808C157-9C89-446A-A518-6744439299A8}" type="sibTrans" cxnId="{DC2C91BC-1C16-476F-AE4A-69631D922422}">
      <dgm:prSet/>
      <dgm:spPr/>
      <dgm:t>
        <a:bodyPr/>
        <a:lstStyle/>
        <a:p>
          <a:endParaRPr lang="pt-BR"/>
        </a:p>
      </dgm:t>
    </dgm:pt>
    <dgm:pt modelId="{BB33A032-2B40-4B59-B1B2-702637B42033}" type="pres">
      <dgm:prSet presAssocID="{36B0303F-5DE1-42A2-9D60-A76E9474641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8D0F438-E97B-4F59-8CBB-91DAE5C0094E}" type="pres">
      <dgm:prSet presAssocID="{04D5058E-00BA-4681-A2B9-76C006F4AAB1}" presName="node" presStyleLbl="node1" presStyleIdx="0" presStyleCnt="4" custRadScaleRad="137022" custRadScaleInc="1435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5EE339-E8A6-4E52-80F8-60EF02AC30B0}" type="pres">
      <dgm:prSet presAssocID="{04D5058E-00BA-4681-A2B9-76C006F4AAB1}" presName="spNode" presStyleCnt="0"/>
      <dgm:spPr/>
    </dgm:pt>
    <dgm:pt modelId="{048BC6AC-A367-45C4-90AB-AF5F7BFB8DDD}" type="pres">
      <dgm:prSet presAssocID="{E96B3038-9AE1-4BEA-8057-4F1A5F6C8AF4}" presName="sibTrans" presStyleLbl="sibTrans1D1" presStyleIdx="0" presStyleCnt="4"/>
      <dgm:spPr/>
      <dgm:t>
        <a:bodyPr/>
        <a:lstStyle/>
        <a:p>
          <a:endParaRPr lang="pt-BR"/>
        </a:p>
      </dgm:t>
    </dgm:pt>
    <dgm:pt modelId="{492A92F9-A131-493D-A8C7-36E221296051}" type="pres">
      <dgm:prSet presAssocID="{B26CD9B4-3EEA-4F6C-96C3-647C67FCCFFC}" presName="node" presStyleLbl="node1" presStyleIdx="1" presStyleCnt="4" custRadScaleRad="102750" custRadScaleInc="-614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2C3A6B-E4AF-4221-A6D9-BE7DD6D423B6}" type="pres">
      <dgm:prSet presAssocID="{B26CD9B4-3EEA-4F6C-96C3-647C67FCCFFC}" presName="spNode" presStyleCnt="0"/>
      <dgm:spPr/>
    </dgm:pt>
    <dgm:pt modelId="{A2EDF939-66CF-4AE9-B5CA-26DF60129706}" type="pres">
      <dgm:prSet presAssocID="{4B32AFF6-A93A-4C49-A27F-4256AA3701C2}" presName="sibTrans" presStyleLbl="sibTrans1D1" presStyleIdx="1" presStyleCnt="4"/>
      <dgm:spPr/>
      <dgm:t>
        <a:bodyPr/>
        <a:lstStyle/>
        <a:p>
          <a:endParaRPr lang="pt-BR"/>
        </a:p>
      </dgm:t>
    </dgm:pt>
    <dgm:pt modelId="{FD69D964-BF5C-4375-B0B8-7A3120129FF6}" type="pres">
      <dgm:prSet presAssocID="{3FCF0BD2-F30F-4E6B-8583-B70FBEA023FC}" presName="node" presStyleLbl="node1" presStyleIdx="2" presStyleCnt="4" custRadScaleRad="106341" custRadScaleInc="-23697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942B8F-9EB7-47B6-9C28-BDEF67889052}" type="pres">
      <dgm:prSet presAssocID="{3FCF0BD2-F30F-4E6B-8583-B70FBEA023FC}" presName="spNode" presStyleCnt="0"/>
      <dgm:spPr/>
    </dgm:pt>
    <dgm:pt modelId="{EEF8BFAD-1859-4EB2-B72F-60E939AE90B1}" type="pres">
      <dgm:prSet presAssocID="{D9C2786E-DCAF-4351-860D-C040A91B3F03}" presName="sibTrans" presStyleLbl="sibTrans1D1" presStyleIdx="2" presStyleCnt="4"/>
      <dgm:spPr/>
      <dgm:t>
        <a:bodyPr/>
        <a:lstStyle/>
        <a:p>
          <a:endParaRPr lang="pt-BR"/>
        </a:p>
      </dgm:t>
    </dgm:pt>
    <dgm:pt modelId="{68402BE6-0F1F-44E0-A0E2-CD1355B3E89B}" type="pres">
      <dgm:prSet presAssocID="{61E7ED3F-CFF9-46FA-BA23-07AC972AE47E}" presName="node" presStyleLbl="node1" presStyleIdx="3" presStyleCnt="4" custRadScaleRad="143804" custRadScaleInc="-44798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E95051-525E-47BF-B06E-A639ECBC2A60}" type="pres">
      <dgm:prSet presAssocID="{61E7ED3F-CFF9-46FA-BA23-07AC972AE47E}" presName="spNode" presStyleCnt="0"/>
      <dgm:spPr/>
    </dgm:pt>
    <dgm:pt modelId="{1B272795-5CE6-4074-BAA8-000F27185D56}" type="pres">
      <dgm:prSet presAssocID="{C808C157-9C89-446A-A518-6744439299A8}" presName="sibTrans" presStyleLbl="sibTrans1D1" presStyleIdx="3" presStyleCnt="4"/>
      <dgm:spPr/>
      <dgm:t>
        <a:bodyPr/>
        <a:lstStyle/>
        <a:p>
          <a:endParaRPr lang="pt-BR"/>
        </a:p>
      </dgm:t>
    </dgm:pt>
  </dgm:ptLst>
  <dgm:cxnLst>
    <dgm:cxn modelId="{7822F8A3-56A7-49F0-9DF9-EAC8AC5048D8}" srcId="{36B0303F-5DE1-42A2-9D60-A76E94746416}" destId="{3FCF0BD2-F30F-4E6B-8583-B70FBEA023FC}" srcOrd="2" destOrd="0" parTransId="{48EC4783-33F6-4939-A2C9-2167B5FC77ED}" sibTransId="{D9C2786E-DCAF-4351-860D-C040A91B3F03}"/>
    <dgm:cxn modelId="{3A171427-3B09-4474-A0D9-486DAF3FC686}" type="presOf" srcId="{D9C2786E-DCAF-4351-860D-C040A91B3F03}" destId="{EEF8BFAD-1859-4EB2-B72F-60E939AE90B1}" srcOrd="0" destOrd="0" presId="urn:microsoft.com/office/officeart/2005/8/layout/cycle5"/>
    <dgm:cxn modelId="{A9259F21-E473-4AE4-B4A0-69A682B83096}" type="presOf" srcId="{61E7ED3F-CFF9-46FA-BA23-07AC972AE47E}" destId="{68402BE6-0F1F-44E0-A0E2-CD1355B3E89B}" srcOrd="0" destOrd="0" presId="urn:microsoft.com/office/officeart/2005/8/layout/cycle5"/>
    <dgm:cxn modelId="{B4BC0219-0631-475B-B86A-6FE0CF8C0A01}" type="presOf" srcId="{3FCF0BD2-F30F-4E6B-8583-B70FBEA023FC}" destId="{FD69D964-BF5C-4375-B0B8-7A3120129FF6}" srcOrd="0" destOrd="0" presId="urn:microsoft.com/office/officeart/2005/8/layout/cycle5"/>
    <dgm:cxn modelId="{E20C2892-76AE-4CDE-8E3A-7742F8789AE4}" srcId="{36B0303F-5DE1-42A2-9D60-A76E94746416}" destId="{B26CD9B4-3EEA-4F6C-96C3-647C67FCCFFC}" srcOrd="1" destOrd="0" parTransId="{C0072E2E-D80A-4499-969F-2B6247E4C62C}" sibTransId="{4B32AFF6-A93A-4C49-A27F-4256AA3701C2}"/>
    <dgm:cxn modelId="{0A17F955-8E90-4E8A-A0F4-2C5B2CBDC2D9}" type="presOf" srcId="{C808C157-9C89-446A-A518-6744439299A8}" destId="{1B272795-5CE6-4074-BAA8-000F27185D56}" srcOrd="0" destOrd="0" presId="urn:microsoft.com/office/officeart/2005/8/layout/cycle5"/>
    <dgm:cxn modelId="{25FFBAED-CE2C-41D7-9EC8-E7696F6EC9A9}" type="presOf" srcId="{E96B3038-9AE1-4BEA-8057-4F1A5F6C8AF4}" destId="{048BC6AC-A367-45C4-90AB-AF5F7BFB8DDD}" srcOrd="0" destOrd="0" presId="urn:microsoft.com/office/officeart/2005/8/layout/cycle5"/>
    <dgm:cxn modelId="{F142724B-B984-4F00-911D-2A6AAE434A35}" type="presOf" srcId="{B26CD9B4-3EEA-4F6C-96C3-647C67FCCFFC}" destId="{492A92F9-A131-493D-A8C7-36E221296051}" srcOrd="0" destOrd="0" presId="urn:microsoft.com/office/officeart/2005/8/layout/cycle5"/>
    <dgm:cxn modelId="{5D548263-A229-461F-92EE-87014EBC6C01}" type="presOf" srcId="{36B0303F-5DE1-42A2-9D60-A76E94746416}" destId="{BB33A032-2B40-4B59-B1B2-702637B42033}" srcOrd="0" destOrd="0" presId="urn:microsoft.com/office/officeart/2005/8/layout/cycle5"/>
    <dgm:cxn modelId="{DC2C91BC-1C16-476F-AE4A-69631D922422}" srcId="{36B0303F-5DE1-42A2-9D60-A76E94746416}" destId="{61E7ED3F-CFF9-46FA-BA23-07AC972AE47E}" srcOrd="3" destOrd="0" parTransId="{029BA862-BDE9-4024-A901-49BB0707EA23}" sibTransId="{C808C157-9C89-446A-A518-6744439299A8}"/>
    <dgm:cxn modelId="{D449F552-F3CC-4757-A9ED-820BC889492B}" srcId="{36B0303F-5DE1-42A2-9D60-A76E94746416}" destId="{04D5058E-00BA-4681-A2B9-76C006F4AAB1}" srcOrd="0" destOrd="0" parTransId="{96649DD9-CD16-4BCB-BC36-25F2E3435FC3}" sibTransId="{E96B3038-9AE1-4BEA-8057-4F1A5F6C8AF4}"/>
    <dgm:cxn modelId="{A0E2AAF1-034F-4A12-83C7-6DC148E8CE6A}" type="presOf" srcId="{4B32AFF6-A93A-4C49-A27F-4256AA3701C2}" destId="{A2EDF939-66CF-4AE9-B5CA-26DF60129706}" srcOrd="0" destOrd="0" presId="urn:microsoft.com/office/officeart/2005/8/layout/cycle5"/>
    <dgm:cxn modelId="{3E5324C0-70C5-4A09-A6B1-CA2670E17F5B}" type="presOf" srcId="{04D5058E-00BA-4681-A2B9-76C006F4AAB1}" destId="{98D0F438-E97B-4F59-8CBB-91DAE5C0094E}" srcOrd="0" destOrd="0" presId="urn:microsoft.com/office/officeart/2005/8/layout/cycle5"/>
    <dgm:cxn modelId="{75C48A65-DD1A-42DC-A5FA-8D723A8DCD80}" type="presParOf" srcId="{BB33A032-2B40-4B59-B1B2-702637B42033}" destId="{98D0F438-E97B-4F59-8CBB-91DAE5C0094E}" srcOrd="0" destOrd="0" presId="urn:microsoft.com/office/officeart/2005/8/layout/cycle5"/>
    <dgm:cxn modelId="{129F769B-BD44-4305-975F-05CDF9C4EB06}" type="presParOf" srcId="{BB33A032-2B40-4B59-B1B2-702637B42033}" destId="{6F5EE339-E8A6-4E52-80F8-60EF02AC30B0}" srcOrd="1" destOrd="0" presId="urn:microsoft.com/office/officeart/2005/8/layout/cycle5"/>
    <dgm:cxn modelId="{CD9F75D9-7443-4D26-A09F-2AE685754428}" type="presParOf" srcId="{BB33A032-2B40-4B59-B1B2-702637B42033}" destId="{048BC6AC-A367-45C4-90AB-AF5F7BFB8DDD}" srcOrd="2" destOrd="0" presId="urn:microsoft.com/office/officeart/2005/8/layout/cycle5"/>
    <dgm:cxn modelId="{25EECF3F-C9C6-4230-8E16-5EFEA8F10C65}" type="presParOf" srcId="{BB33A032-2B40-4B59-B1B2-702637B42033}" destId="{492A92F9-A131-493D-A8C7-36E221296051}" srcOrd="3" destOrd="0" presId="urn:microsoft.com/office/officeart/2005/8/layout/cycle5"/>
    <dgm:cxn modelId="{C4A8BB92-BD1A-4996-9DA1-406982118893}" type="presParOf" srcId="{BB33A032-2B40-4B59-B1B2-702637B42033}" destId="{302C3A6B-E4AF-4221-A6D9-BE7DD6D423B6}" srcOrd="4" destOrd="0" presId="urn:microsoft.com/office/officeart/2005/8/layout/cycle5"/>
    <dgm:cxn modelId="{F1384201-040F-4FEE-AE27-20AD9AC0C7EA}" type="presParOf" srcId="{BB33A032-2B40-4B59-B1B2-702637B42033}" destId="{A2EDF939-66CF-4AE9-B5CA-26DF60129706}" srcOrd="5" destOrd="0" presId="urn:microsoft.com/office/officeart/2005/8/layout/cycle5"/>
    <dgm:cxn modelId="{66D26ACE-EE76-4C89-A1DF-B5A8F4F835D4}" type="presParOf" srcId="{BB33A032-2B40-4B59-B1B2-702637B42033}" destId="{FD69D964-BF5C-4375-B0B8-7A3120129FF6}" srcOrd="6" destOrd="0" presId="urn:microsoft.com/office/officeart/2005/8/layout/cycle5"/>
    <dgm:cxn modelId="{D54D48A5-F9E4-450B-A5E8-5B296ABBDAA2}" type="presParOf" srcId="{BB33A032-2B40-4B59-B1B2-702637B42033}" destId="{EF942B8F-9EB7-47B6-9C28-BDEF67889052}" srcOrd="7" destOrd="0" presId="urn:microsoft.com/office/officeart/2005/8/layout/cycle5"/>
    <dgm:cxn modelId="{FF156E64-258D-4126-B61C-786342C68F91}" type="presParOf" srcId="{BB33A032-2B40-4B59-B1B2-702637B42033}" destId="{EEF8BFAD-1859-4EB2-B72F-60E939AE90B1}" srcOrd="8" destOrd="0" presId="urn:microsoft.com/office/officeart/2005/8/layout/cycle5"/>
    <dgm:cxn modelId="{AD50F900-3D82-4BB3-BDD9-AECF3B745376}" type="presParOf" srcId="{BB33A032-2B40-4B59-B1B2-702637B42033}" destId="{68402BE6-0F1F-44E0-A0E2-CD1355B3E89B}" srcOrd="9" destOrd="0" presId="urn:microsoft.com/office/officeart/2005/8/layout/cycle5"/>
    <dgm:cxn modelId="{1820831B-1BD6-4274-9370-3C8741CC3E15}" type="presParOf" srcId="{BB33A032-2B40-4B59-B1B2-702637B42033}" destId="{2CE95051-525E-47BF-B06E-A639ECBC2A60}" srcOrd="10" destOrd="0" presId="urn:microsoft.com/office/officeart/2005/8/layout/cycle5"/>
    <dgm:cxn modelId="{A7EDF08F-B061-4810-A72D-C08FF3220687}" type="presParOf" srcId="{BB33A032-2B40-4B59-B1B2-702637B42033}" destId="{1B272795-5CE6-4074-BAA8-000F27185D56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0F438-E97B-4F59-8CBB-91DAE5C0094E}">
      <dsp:nvSpPr>
        <dsp:cNvPr id="0" name=""/>
        <dsp:cNvSpPr/>
      </dsp:nvSpPr>
      <dsp:spPr>
        <a:xfrm>
          <a:off x="4737230" y="14"/>
          <a:ext cx="1713552" cy="1113809"/>
        </a:xfrm>
        <a:prstGeom prst="roundRect">
          <a:avLst/>
        </a:prstGeom>
        <a:solidFill>
          <a:srgbClr val="0070C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 dirty="0" smtClean="0"/>
            <a:t>E</a:t>
          </a:r>
          <a:endParaRPr lang="pt-BR" sz="4400" b="1" kern="1200" dirty="0"/>
        </a:p>
      </dsp:txBody>
      <dsp:txXfrm>
        <a:off x="4791602" y="54386"/>
        <a:ext cx="1604808" cy="1005065"/>
      </dsp:txXfrm>
    </dsp:sp>
    <dsp:sp modelId="{048BC6AC-A367-45C4-90AB-AF5F7BFB8DDD}">
      <dsp:nvSpPr>
        <dsp:cNvPr id="0" name=""/>
        <dsp:cNvSpPr/>
      </dsp:nvSpPr>
      <dsp:spPr>
        <a:xfrm>
          <a:off x="3524136" y="-2434064"/>
          <a:ext cx="3677651" cy="3677651"/>
        </a:xfrm>
        <a:custGeom>
          <a:avLst/>
          <a:gdLst/>
          <a:ahLst/>
          <a:cxnLst/>
          <a:rect l="0" t="0" r="0" b="0"/>
          <a:pathLst>
            <a:path>
              <a:moveTo>
                <a:pt x="2388356" y="3593617"/>
              </a:moveTo>
              <a:arcTo wR="1838825" hR="1838825" stAng="4356692" swAng="77522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2A92F9-A131-493D-A8C7-36E221296051}">
      <dsp:nvSpPr>
        <dsp:cNvPr id="0" name=""/>
        <dsp:cNvSpPr/>
      </dsp:nvSpPr>
      <dsp:spPr>
        <a:xfrm>
          <a:off x="4809242" y="1243575"/>
          <a:ext cx="1713552" cy="1113809"/>
        </a:xfrm>
        <a:prstGeom prst="roundRect">
          <a:avLst/>
        </a:prstGeom>
        <a:solidFill>
          <a:srgbClr val="0070C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b="1" kern="1200" dirty="0" smtClean="0"/>
            <a:t>DU</a:t>
          </a:r>
          <a:endParaRPr lang="pt-BR" sz="4400" b="1" kern="1200" dirty="0"/>
        </a:p>
      </dsp:txBody>
      <dsp:txXfrm>
        <a:off x="4863614" y="1297947"/>
        <a:ext cx="1604808" cy="1005065"/>
      </dsp:txXfrm>
    </dsp:sp>
    <dsp:sp modelId="{A2EDF939-66CF-4AE9-B5CA-26DF60129706}">
      <dsp:nvSpPr>
        <dsp:cNvPr id="0" name=""/>
        <dsp:cNvSpPr/>
      </dsp:nvSpPr>
      <dsp:spPr>
        <a:xfrm>
          <a:off x="2349600" y="1469243"/>
          <a:ext cx="3677651" cy="3677651"/>
        </a:xfrm>
        <a:custGeom>
          <a:avLst/>
          <a:gdLst/>
          <a:ahLst/>
          <a:cxnLst/>
          <a:rect l="0" t="0" r="0" b="0"/>
          <a:pathLst>
            <a:path>
              <a:moveTo>
                <a:pt x="3426492" y="911143"/>
              </a:moveTo>
              <a:arcTo wR="1838825" hR="1838825" stAng="19782122" swAng="15011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9D964-BF5C-4375-B0B8-7A3120129FF6}">
      <dsp:nvSpPr>
        <dsp:cNvPr id="0" name=""/>
        <dsp:cNvSpPr/>
      </dsp:nvSpPr>
      <dsp:spPr>
        <a:xfrm>
          <a:off x="4866598" y="2474338"/>
          <a:ext cx="1713552" cy="1113809"/>
        </a:xfrm>
        <a:prstGeom prst="roundRect">
          <a:avLst/>
        </a:prstGeom>
        <a:solidFill>
          <a:srgbClr val="0070C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b="1" kern="1200" dirty="0" smtClean="0"/>
            <a:t>CA</a:t>
          </a:r>
          <a:endParaRPr lang="pt-BR" sz="4400" b="1" kern="1200" dirty="0"/>
        </a:p>
      </dsp:txBody>
      <dsp:txXfrm>
        <a:off x="4920970" y="2528710"/>
        <a:ext cx="1604808" cy="1005065"/>
      </dsp:txXfrm>
    </dsp:sp>
    <dsp:sp modelId="{EEF8BFAD-1859-4EB2-B72F-60E939AE90B1}">
      <dsp:nvSpPr>
        <dsp:cNvPr id="0" name=""/>
        <dsp:cNvSpPr/>
      </dsp:nvSpPr>
      <dsp:spPr>
        <a:xfrm>
          <a:off x="3715061" y="3583602"/>
          <a:ext cx="3677651" cy="3677651"/>
        </a:xfrm>
        <a:custGeom>
          <a:avLst/>
          <a:gdLst/>
          <a:ahLst/>
          <a:cxnLst/>
          <a:rect l="0" t="0" r="0" b="0"/>
          <a:pathLst>
            <a:path>
              <a:moveTo>
                <a:pt x="1854878" y="70"/>
              </a:moveTo>
              <a:arcTo wR="1838825" hR="1838825" stAng="16230013" swAng="8243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402BE6-0F1F-44E0-A0E2-CD1355B3E89B}">
      <dsp:nvSpPr>
        <dsp:cNvPr id="0" name=""/>
        <dsp:cNvSpPr/>
      </dsp:nvSpPr>
      <dsp:spPr>
        <a:xfrm>
          <a:off x="4866610" y="3681379"/>
          <a:ext cx="1713552" cy="1113809"/>
        </a:xfrm>
        <a:prstGeom prst="roundRect">
          <a:avLst/>
        </a:prstGeom>
        <a:solidFill>
          <a:srgbClr val="0070C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b="1" kern="1200" dirty="0" smtClean="0"/>
            <a:t>ÇÃO</a:t>
          </a:r>
          <a:endParaRPr lang="pt-BR" sz="4400" b="1" kern="1200" dirty="0"/>
        </a:p>
      </dsp:txBody>
      <dsp:txXfrm>
        <a:off x="4920982" y="3735751"/>
        <a:ext cx="1604808" cy="1005065"/>
      </dsp:txXfrm>
    </dsp:sp>
    <dsp:sp modelId="{1B272795-5CE6-4074-BAA8-000F27185D56}">
      <dsp:nvSpPr>
        <dsp:cNvPr id="0" name=""/>
        <dsp:cNvSpPr/>
      </dsp:nvSpPr>
      <dsp:spPr>
        <a:xfrm>
          <a:off x="2436879" y="29226"/>
          <a:ext cx="4767420" cy="4767420"/>
        </a:xfrm>
        <a:custGeom>
          <a:avLst/>
          <a:gdLst/>
          <a:ahLst/>
          <a:cxnLst/>
          <a:rect l="0" t="0" r="0" b="0"/>
          <a:pathLst>
            <a:path>
              <a:moveTo>
                <a:pt x="1532796" y="4610371"/>
              </a:moveTo>
              <a:arcTo wR="2383710" hR="2383710" stAng="6654856" swAng="80498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6583F-FC49-45F4-B090-B1326D701E2D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6CCBE-8515-47F9-BD79-7D47A4AF84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832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Função PREVIDÊNCIA + Função</a:t>
            </a:r>
            <a:r>
              <a:rPr lang="pt-BR" baseline="0" dirty="0" smtClean="0"/>
              <a:t> INTRA-ORÇAMENTÁRIA.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723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9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767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A9E5758-0AA5-4604-A43D-0619F6456766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.pn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uact=8&amp;ved=0CAcQjRxqFQoTCMnG0u2_nMgCFYOFkAodpowApA&amp;url=http://www.blogdaresenhageral.com.br/tag/saude/&amp;psig=AFQjCNFhyW5LK5likmMlPIKi6SNfUlxB0w&amp;ust=144362472204695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59632" y="155679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6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084" y="548680"/>
            <a:ext cx="5008220" cy="344186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1243042" y="4293096"/>
            <a:ext cx="7632848" cy="238834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altLang="pt-BR" sz="4000" spc="50" dirty="0" smtClean="0">
                <a:ln w="11430"/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Audiência Pública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altLang="pt-BR" sz="2800" spc="50" dirty="0">
                <a:ln w="11430"/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3º Quadrimestre - 2015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altLang="pt-BR" sz="2800" spc="50" dirty="0" smtClean="0">
                <a:ln w="11430"/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01/03/2016</a:t>
            </a:r>
            <a:endParaRPr lang="pt-BR" altLang="pt-BR" sz="2800" spc="50" dirty="0">
              <a:ln w="11430"/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pt-BR" altLang="pt-BR" sz="2800" spc="50" dirty="0">
              <a:ln w="11430"/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45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" y="476672"/>
            <a:ext cx="898519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070" y="119894"/>
            <a:ext cx="1482266" cy="1018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Retângulo 4"/>
          <p:cNvSpPr/>
          <p:nvPr/>
        </p:nvSpPr>
        <p:spPr>
          <a:xfrm>
            <a:off x="-91760" y="-108103"/>
            <a:ext cx="5743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R.R.E.O. – Receitas Próprias</a:t>
            </a:r>
            <a:endParaRPr lang="pt-B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300192" y="4904000"/>
            <a:ext cx="2686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Desempenho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R$ 0,37 mi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  2,6 %</a:t>
            </a:r>
            <a:endParaRPr lang="pt-BR" sz="3000" b="1" dirty="0">
              <a:solidFill>
                <a:srgbClr val="FFFF00"/>
              </a:solidFill>
            </a:endParaRPr>
          </a:p>
        </p:txBody>
      </p:sp>
      <p:sp>
        <p:nvSpPr>
          <p:cNvPr id="8" name="Texto Explicativo 1 7"/>
          <p:cNvSpPr/>
          <p:nvPr/>
        </p:nvSpPr>
        <p:spPr>
          <a:xfrm>
            <a:off x="2339752" y="728700"/>
            <a:ext cx="6264696" cy="5760640"/>
          </a:xfrm>
          <a:prstGeom prst="borderCallout1">
            <a:avLst>
              <a:gd name="adj1" fmla="val 19324"/>
              <a:gd name="adj2" fmla="val -680"/>
              <a:gd name="adj3" fmla="val -5366"/>
              <a:gd name="adj4" fmla="val 11165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pt-BR" sz="2800" b="1" dirty="0" smtClean="0">
                <a:solidFill>
                  <a:schemeClr val="tx1"/>
                </a:solidFill>
              </a:rPr>
              <a:t>Taxas: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Alvará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Lic. e </a:t>
            </a:r>
            <a:r>
              <a:rPr lang="pt-BR" sz="2800" b="1" dirty="0" err="1" smtClean="0">
                <a:solidFill>
                  <a:schemeClr val="tx1"/>
                </a:solidFill>
              </a:rPr>
              <a:t>Autoriz</a:t>
            </a:r>
            <a:r>
              <a:rPr lang="pt-BR" sz="2800" b="1" dirty="0" smtClean="0">
                <a:solidFill>
                  <a:schemeClr val="tx1"/>
                </a:solidFill>
              </a:rPr>
              <a:t>. Ambiental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Publicidade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Horário Especial de Funcionamento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Aprovação Projetos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Execução Obras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Habite-se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Funcionamento de Transportes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Interdição de Vias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Emolumentos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Outras</a:t>
            </a:r>
          </a:p>
          <a:p>
            <a:pPr marL="285750" indent="-285750" algn="r">
              <a:buFontTx/>
              <a:buChar char="-"/>
            </a:pPr>
            <a:endParaRPr lang="pt-BR" sz="2800" b="1" dirty="0" smtClean="0">
              <a:solidFill>
                <a:schemeClr val="tx1"/>
              </a:solidFill>
            </a:endParaRPr>
          </a:p>
          <a:p>
            <a:pPr marL="285750" indent="-285750" algn="r">
              <a:buFontTx/>
              <a:buChar char="-"/>
            </a:pPr>
            <a:endParaRPr lang="pt-BR" sz="2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47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476672"/>
            <a:ext cx="903649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070" y="119894"/>
            <a:ext cx="1482266" cy="1018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tângulo 5"/>
          <p:cNvSpPr/>
          <p:nvPr/>
        </p:nvSpPr>
        <p:spPr>
          <a:xfrm>
            <a:off x="-91760" y="-108103"/>
            <a:ext cx="5743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R.R.E.O. – Receitas Próprias</a:t>
            </a:r>
            <a:endParaRPr lang="pt-B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3648" y="3571621"/>
            <a:ext cx="2686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Desempenho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R$   81,39 mi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   15,29 %</a:t>
            </a:r>
            <a:endParaRPr lang="pt-BR" sz="3000" b="1" dirty="0">
              <a:solidFill>
                <a:srgbClr val="FFFF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660232" y="2492895"/>
            <a:ext cx="238464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chemeClr val="accent1">
                    <a:lumMod val="75000"/>
                  </a:schemeClr>
                </a:solidFill>
              </a:rPr>
              <a:t>2015</a:t>
            </a:r>
          </a:p>
          <a:p>
            <a:pPr algn="ctr"/>
            <a:r>
              <a:rPr lang="pt-BR" sz="2500" b="1" dirty="0" smtClean="0">
                <a:solidFill>
                  <a:schemeClr val="bg1"/>
                </a:solidFill>
              </a:rPr>
              <a:t>Participação: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ISSQN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72,2%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47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4" y="476672"/>
            <a:ext cx="889754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070" y="119894"/>
            <a:ext cx="1482266" cy="1018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Retângulo 4"/>
          <p:cNvSpPr/>
          <p:nvPr/>
        </p:nvSpPr>
        <p:spPr>
          <a:xfrm>
            <a:off x="-91760" y="-108103"/>
            <a:ext cx="5743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R.R.E.O. – Receitas Próprias</a:t>
            </a:r>
            <a:endParaRPr lang="pt-B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156176" y="4869160"/>
            <a:ext cx="2686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Desempenho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R$     2,92 mi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   4,3 %</a:t>
            </a:r>
            <a:endParaRPr lang="pt-BR" sz="3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47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44" y="548680"/>
            <a:ext cx="883429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070" y="119894"/>
            <a:ext cx="1482266" cy="1018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Retângulo 7"/>
          <p:cNvSpPr/>
          <p:nvPr/>
        </p:nvSpPr>
        <p:spPr>
          <a:xfrm>
            <a:off x="-91760" y="-108103"/>
            <a:ext cx="5743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R.R.E.O. – Receitas Próprias</a:t>
            </a:r>
            <a:endParaRPr lang="pt-B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156176" y="4869160"/>
            <a:ext cx="2686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Desempenho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R$ 16,20 mi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 26,6 %</a:t>
            </a:r>
            <a:endParaRPr lang="pt-BR" sz="3000" b="1" dirty="0">
              <a:solidFill>
                <a:srgbClr val="FFFF00"/>
              </a:solidFill>
            </a:endParaRPr>
          </a:p>
        </p:txBody>
      </p:sp>
      <p:sp>
        <p:nvSpPr>
          <p:cNvPr id="7" name="Texto Explicativo 1 6"/>
          <p:cNvSpPr/>
          <p:nvPr/>
        </p:nvSpPr>
        <p:spPr>
          <a:xfrm>
            <a:off x="1403648" y="1484784"/>
            <a:ext cx="5976664" cy="4536504"/>
          </a:xfrm>
          <a:prstGeom prst="borderCallout1">
            <a:avLst>
              <a:gd name="adj1" fmla="val 18750"/>
              <a:gd name="adj2" fmla="val -8333"/>
              <a:gd name="adj3" fmla="val -9262"/>
              <a:gd name="adj4" fmla="val -3302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dirty="0" smtClean="0">
                <a:solidFill>
                  <a:schemeClr val="tx1"/>
                </a:solidFill>
              </a:rPr>
              <a:t>Multas e Juros</a:t>
            </a:r>
          </a:p>
          <a:p>
            <a:r>
              <a:rPr lang="pt-BR" sz="2800" b="1" dirty="0" err="1" smtClean="0">
                <a:solidFill>
                  <a:schemeClr val="tx1"/>
                </a:solidFill>
              </a:rPr>
              <a:t>Dív</a:t>
            </a:r>
            <a:r>
              <a:rPr lang="pt-BR" sz="2800" b="1" dirty="0" smtClean="0">
                <a:solidFill>
                  <a:schemeClr val="tx1"/>
                </a:solidFill>
              </a:rPr>
              <a:t>. Ativa</a:t>
            </a:r>
          </a:p>
          <a:p>
            <a:r>
              <a:rPr lang="pt-BR" sz="2800" b="1" dirty="0" smtClean="0">
                <a:solidFill>
                  <a:schemeClr val="tx1"/>
                </a:solidFill>
              </a:rPr>
              <a:t>Restituições </a:t>
            </a:r>
          </a:p>
          <a:p>
            <a:r>
              <a:rPr lang="pt-BR" sz="2800" b="1" dirty="0" smtClean="0">
                <a:solidFill>
                  <a:schemeClr val="tx1"/>
                </a:solidFill>
              </a:rPr>
              <a:t>(compensação entre regimes geral e o RPPS)</a:t>
            </a:r>
          </a:p>
          <a:p>
            <a:r>
              <a:rPr lang="pt-BR" sz="2800" b="1" dirty="0" smtClean="0">
                <a:solidFill>
                  <a:schemeClr val="tx1"/>
                </a:solidFill>
              </a:rPr>
              <a:t>Honorários</a:t>
            </a:r>
          </a:p>
          <a:p>
            <a:r>
              <a:rPr lang="pt-BR" sz="2800" b="1" dirty="0" smtClean="0">
                <a:solidFill>
                  <a:schemeClr val="tx1"/>
                </a:solidFill>
              </a:rPr>
              <a:t>Faltas Servidores</a:t>
            </a:r>
          </a:p>
          <a:p>
            <a:r>
              <a:rPr lang="pt-BR" sz="2800" b="1" dirty="0" smtClean="0">
                <a:solidFill>
                  <a:schemeClr val="tx1"/>
                </a:solidFill>
              </a:rPr>
              <a:t>Outras</a:t>
            </a:r>
          </a:p>
        </p:txBody>
      </p:sp>
    </p:spTree>
    <p:extLst>
      <p:ext uri="{BB962C8B-B14F-4D97-AF65-F5344CB8AC3E}">
        <p14:creationId xmlns:p14="http://schemas.microsoft.com/office/powerpoint/2010/main" val="207924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070" y="119894"/>
            <a:ext cx="1482266" cy="1018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2" descr="http://www.goiania.go.gov.br/portal/Dados/uploads/arquivos/360/controladoria_410715967361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9233"/>
            <a:ext cx="5410572" cy="2461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2" descr="http://www.goiania.go.gov.br/portal/Dados/uploads/arquivos/360/controladoria_410715967361111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31844"/>
            <a:ext cx="6862608" cy="2821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Retângulo 7"/>
          <p:cNvSpPr/>
          <p:nvPr/>
        </p:nvSpPr>
        <p:spPr>
          <a:xfrm>
            <a:off x="361896" y="4561964"/>
            <a:ext cx="4570144" cy="52322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28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</a:rPr>
              <a:t>Recursos Transferidos</a:t>
            </a:r>
            <a:endParaRPr lang="pt-BR" sz="28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3707904" y="3717032"/>
            <a:ext cx="3062703" cy="4384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União </a:t>
            </a:r>
            <a:endParaRPr lang="pt-BR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1" name="WordArt 8"/>
          <p:cNvSpPr>
            <a:spLocks noChangeArrowheads="1" noChangeShapeType="1" noTextEdit="1"/>
          </p:cNvSpPr>
          <p:nvPr/>
        </p:nvSpPr>
        <p:spPr bwMode="auto">
          <a:xfrm>
            <a:off x="5878115" y="4365104"/>
            <a:ext cx="3062703" cy="4384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Estado </a:t>
            </a:r>
            <a:endParaRPr lang="pt-BR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2" name="WordArt 8"/>
          <p:cNvSpPr>
            <a:spLocks noChangeArrowheads="1" noChangeShapeType="1" noTextEdit="1"/>
          </p:cNvSpPr>
          <p:nvPr/>
        </p:nvSpPr>
        <p:spPr bwMode="auto">
          <a:xfrm>
            <a:off x="5292080" y="5029145"/>
            <a:ext cx="3062703" cy="4384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Fundeb</a:t>
            </a:r>
            <a:endParaRPr lang="pt-BR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3" name="WordArt 8"/>
          <p:cNvSpPr>
            <a:spLocks noChangeArrowheads="1" noChangeShapeType="1" noTextEdit="1"/>
          </p:cNvSpPr>
          <p:nvPr/>
        </p:nvSpPr>
        <p:spPr bwMode="auto">
          <a:xfrm>
            <a:off x="2301385" y="5517232"/>
            <a:ext cx="3062703" cy="4384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Convênios</a:t>
            </a:r>
            <a:endParaRPr lang="pt-BR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4" name="WordArt 8"/>
          <p:cNvSpPr>
            <a:spLocks noChangeArrowheads="1" noChangeShapeType="1" noTextEdit="1"/>
          </p:cNvSpPr>
          <p:nvPr/>
        </p:nvSpPr>
        <p:spPr bwMode="auto">
          <a:xfrm>
            <a:off x="5724128" y="5877272"/>
            <a:ext cx="3062703" cy="4384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Op. Crédito</a:t>
            </a:r>
            <a:endParaRPr lang="pt-BR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92802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9" y="621816"/>
            <a:ext cx="9083741" cy="611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070" y="119894"/>
            <a:ext cx="1482266" cy="1018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Retângulo 6"/>
          <p:cNvSpPr>
            <a:spLocks noChangeArrowheads="1"/>
          </p:cNvSpPr>
          <p:nvPr/>
        </p:nvSpPr>
        <p:spPr bwMode="auto">
          <a:xfrm>
            <a:off x="35496" y="3434224"/>
            <a:ext cx="131640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pt-BR" altLang="pt-BR" sz="2000" dirty="0" smtClean="0">
                <a:solidFill>
                  <a:schemeClr val="bg1"/>
                </a:solidFill>
              </a:rPr>
              <a:t>FEP</a:t>
            </a:r>
            <a:endParaRPr lang="pt-BR" altLang="pt-BR" sz="2000" dirty="0">
              <a:solidFill>
                <a:schemeClr val="bg1"/>
              </a:solidFill>
            </a:endParaRPr>
          </a:p>
          <a:p>
            <a:pPr algn="ctr"/>
            <a:r>
              <a:rPr lang="pt-BR" altLang="pt-BR" sz="2000" dirty="0" smtClean="0">
                <a:solidFill>
                  <a:schemeClr val="bg1"/>
                </a:solidFill>
              </a:rPr>
              <a:t>CFEM</a:t>
            </a:r>
            <a:endParaRPr lang="pt-BR" altLang="pt-BR" sz="2000" dirty="0">
              <a:solidFill>
                <a:schemeClr val="bg1"/>
              </a:solidFill>
            </a:endParaRPr>
          </a:p>
          <a:p>
            <a:pPr algn="ctr"/>
            <a:r>
              <a:rPr lang="pt-BR" altLang="pt-BR" sz="2000" dirty="0" smtClean="0">
                <a:solidFill>
                  <a:schemeClr val="bg1"/>
                </a:solidFill>
              </a:rPr>
              <a:t>FNDE</a:t>
            </a:r>
            <a:endParaRPr lang="pt-BR" altLang="pt-BR" sz="2000" dirty="0">
              <a:solidFill>
                <a:schemeClr val="bg1"/>
              </a:solidFill>
            </a:endParaRPr>
          </a:p>
          <a:p>
            <a:pPr algn="ctr"/>
            <a:r>
              <a:rPr lang="pt-BR" altLang="pt-BR" sz="2000" dirty="0" smtClean="0">
                <a:solidFill>
                  <a:schemeClr val="bg1"/>
                </a:solidFill>
              </a:rPr>
              <a:t>FNAS</a:t>
            </a:r>
            <a:endParaRPr lang="pt-BR" altLang="pt-BR" sz="2000" dirty="0">
              <a:solidFill>
                <a:schemeClr val="bg1"/>
              </a:solidFill>
            </a:endParaRPr>
          </a:p>
          <a:p>
            <a:pPr algn="ctr"/>
            <a:r>
              <a:rPr lang="pt-BR" altLang="pt-BR" sz="2000" dirty="0">
                <a:solidFill>
                  <a:schemeClr val="bg1"/>
                </a:solidFill>
              </a:rPr>
              <a:t>ICMS-DESON</a:t>
            </a:r>
          </a:p>
        </p:txBody>
      </p:sp>
      <p:sp>
        <p:nvSpPr>
          <p:cNvPr id="9" name="Retângulo 8"/>
          <p:cNvSpPr/>
          <p:nvPr/>
        </p:nvSpPr>
        <p:spPr>
          <a:xfrm>
            <a:off x="10720" y="-108103"/>
            <a:ext cx="67215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R.R.E.O. </a:t>
            </a:r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– Recursos Transferidos</a:t>
            </a:r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796136" y="3370819"/>
            <a:ext cx="3024336" cy="15703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>
              <a:buAutoNum type="arabicPlain" startAt="2014"/>
            </a:pPr>
            <a:r>
              <a:rPr lang="pt-BR" sz="2500" b="1" dirty="0" smtClean="0">
                <a:solidFill>
                  <a:schemeClr val="tx1"/>
                </a:solidFill>
              </a:rPr>
              <a:t>      689,83 mi </a:t>
            </a:r>
          </a:p>
          <a:p>
            <a:pPr marL="342900" indent="-342900" algn="r">
              <a:buAutoNum type="arabicPlain" startAt="2014"/>
            </a:pPr>
            <a:r>
              <a:rPr lang="pt-BR" sz="2500" b="1" dirty="0">
                <a:solidFill>
                  <a:schemeClr val="tx1"/>
                </a:solidFill>
              </a:rPr>
              <a:t> </a:t>
            </a:r>
            <a:r>
              <a:rPr lang="pt-BR" sz="2500" b="1" dirty="0" smtClean="0">
                <a:solidFill>
                  <a:schemeClr val="tx1"/>
                </a:solidFill>
              </a:rPr>
              <a:t>     680,25 mi </a:t>
            </a:r>
          </a:p>
          <a:p>
            <a:pPr algn="r"/>
            <a:r>
              <a:rPr lang="pt-BR" sz="2500" b="1" dirty="0" smtClean="0">
                <a:solidFill>
                  <a:schemeClr val="tx1"/>
                </a:solidFill>
              </a:rPr>
              <a:t>DIF.       - 9,68 mi</a:t>
            </a:r>
          </a:p>
          <a:p>
            <a:pPr algn="r"/>
            <a:r>
              <a:rPr lang="pt-BR" sz="2500" b="1" dirty="0" smtClean="0">
                <a:solidFill>
                  <a:schemeClr val="tx1"/>
                </a:solidFill>
              </a:rPr>
              <a:t>-1,4 %</a:t>
            </a:r>
            <a:endParaRPr lang="pt-BR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3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55" y="616382"/>
            <a:ext cx="8812926" cy="605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070" y="119894"/>
            <a:ext cx="1482266" cy="1018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159254" y="3578240"/>
            <a:ext cx="131640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pt-BR" altLang="pt-BR" sz="2000" dirty="0" smtClean="0">
                <a:solidFill>
                  <a:schemeClr val="bg1"/>
                </a:solidFill>
              </a:rPr>
              <a:t>CIDE</a:t>
            </a:r>
            <a:endParaRPr lang="pt-BR" altLang="pt-BR" sz="2000" dirty="0">
              <a:solidFill>
                <a:schemeClr val="bg1"/>
              </a:solidFill>
            </a:endParaRPr>
          </a:p>
          <a:p>
            <a:pPr algn="ctr"/>
            <a:r>
              <a:rPr lang="pt-BR" altLang="pt-BR" sz="2000" dirty="0" smtClean="0">
                <a:solidFill>
                  <a:schemeClr val="bg1"/>
                </a:solidFill>
              </a:rPr>
              <a:t>IPI-EXP</a:t>
            </a:r>
            <a:endParaRPr lang="pt-BR" altLang="pt-BR" sz="2000" dirty="0">
              <a:solidFill>
                <a:schemeClr val="bg1"/>
              </a:solidFill>
            </a:endParaRPr>
          </a:p>
          <a:p>
            <a:pPr algn="ctr"/>
            <a:r>
              <a:rPr lang="pt-BR" altLang="pt-BR" sz="2000" dirty="0" smtClean="0">
                <a:solidFill>
                  <a:schemeClr val="bg1"/>
                </a:solidFill>
              </a:rPr>
              <a:t>Ass. Social</a:t>
            </a:r>
            <a:endParaRPr lang="pt-BR" altLang="pt-BR" sz="2000" dirty="0">
              <a:solidFill>
                <a:schemeClr val="bg1"/>
              </a:solidFill>
            </a:endParaRPr>
          </a:p>
          <a:p>
            <a:pPr algn="ctr"/>
            <a:r>
              <a:rPr lang="pt-BR" altLang="pt-BR" sz="2000" dirty="0" smtClean="0">
                <a:solidFill>
                  <a:schemeClr val="bg1"/>
                </a:solidFill>
              </a:rPr>
              <a:t>Ass. Saúde</a:t>
            </a:r>
            <a:endParaRPr lang="pt-BR" altLang="pt-BR" sz="2000" dirty="0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0720" y="-108103"/>
            <a:ext cx="67215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R.R.E.O. </a:t>
            </a:r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– Recursos Transferidos</a:t>
            </a:r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843808" y="1786643"/>
            <a:ext cx="3024336" cy="15703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>
              <a:buAutoNum type="arabicPlain" startAt="2014"/>
            </a:pPr>
            <a:r>
              <a:rPr lang="pt-BR" sz="2500" b="1" dirty="0" smtClean="0">
                <a:solidFill>
                  <a:schemeClr val="tx1"/>
                </a:solidFill>
              </a:rPr>
              <a:t>      392,26 mi </a:t>
            </a:r>
          </a:p>
          <a:p>
            <a:pPr marL="342900" indent="-342900" algn="r">
              <a:buAutoNum type="arabicPlain" startAt="2014"/>
            </a:pPr>
            <a:r>
              <a:rPr lang="pt-BR" sz="2500" b="1" dirty="0">
                <a:solidFill>
                  <a:schemeClr val="tx1"/>
                </a:solidFill>
              </a:rPr>
              <a:t> </a:t>
            </a:r>
            <a:r>
              <a:rPr lang="pt-BR" sz="2500" b="1" dirty="0" smtClean="0">
                <a:solidFill>
                  <a:schemeClr val="tx1"/>
                </a:solidFill>
              </a:rPr>
              <a:t>     389,41 mi </a:t>
            </a:r>
          </a:p>
          <a:p>
            <a:pPr algn="r"/>
            <a:r>
              <a:rPr lang="pt-BR" sz="2500" b="1" dirty="0" smtClean="0">
                <a:solidFill>
                  <a:schemeClr val="tx1"/>
                </a:solidFill>
              </a:rPr>
              <a:t>DIF.       - 2,85 mi</a:t>
            </a:r>
          </a:p>
          <a:p>
            <a:pPr algn="r"/>
            <a:r>
              <a:rPr lang="pt-BR" sz="2500" b="1" dirty="0" smtClean="0">
                <a:solidFill>
                  <a:schemeClr val="tx1"/>
                </a:solidFill>
              </a:rPr>
              <a:t>-0,73%</a:t>
            </a:r>
            <a:endParaRPr lang="pt-BR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3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7" y="629232"/>
            <a:ext cx="8865179" cy="618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070" y="119894"/>
            <a:ext cx="1482266" cy="1018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tângulo 5"/>
          <p:cNvSpPr/>
          <p:nvPr/>
        </p:nvSpPr>
        <p:spPr>
          <a:xfrm>
            <a:off x="10720" y="-108103"/>
            <a:ext cx="67215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R.R.E.O. </a:t>
            </a:r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– Recursos Transferidos</a:t>
            </a:r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23528" y="3730859"/>
            <a:ext cx="2880320" cy="15703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>
              <a:buAutoNum type="arabicPlain" startAt="2014"/>
            </a:pPr>
            <a:r>
              <a:rPr lang="pt-BR" sz="2500" b="1" dirty="0" smtClean="0">
                <a:solidFill>
                  <a:schemeClr val="tx1"/>
                </a:solidFill>
              </a:rPr>
              <a:t>  1.082,19 mi </a:t>
            </a:r>
            <a:endParaRPr lang="pt-BR" sz="2500" b="1" u="sng" dirty="0" smtClean="0">
              <a:solidFill>
                <a:schemeClr val="tx1"/>
              </a:solidFill>
            </a:endParaRPr>
          </a:p>
          <a:p>
            <a:pPr marL="342900" indent="-342900" algn="r">
              <a:buAutoNum type="arabicPlain" startAt="2014"/>
            </a:pPr>
            <a:r>
              <a:rPr lang="pt-BR" sz="2500" b="1" u="sng" dirty="0">
                <a:solidFill>
                  <a:schemeClr val="tx1"/>
                </a:solidFill>
              </a:rPr>
              <a:t> </a:t>
            </a:r>
            <a:r>
              <a:rPr lang="pt-BR" sz="2500" b="1" u="sng" dirty="0" smtClean="0">
                <a:solidFill>
                  <a:schemeClr val="tx1"/>
                </a:solidFill>
              </a:rPr>
              <a:t> 1.069,66 mi</a:t>
            </a:r>
            <a:r>
              <a:rPr lang="pt-BR" sz="2500" b="1" dirty="0" smtClean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pt-BR" sz="2500" b="1" dirty="0" smtClean="0">
                <a:solidFill>
                  <a:schemeClr val="tx1"/>
                </a:solidFill>
              </a:rPr>
              <a:t>DIF.       -12,53 mi</a:t>
            </a:r>
          </a:p>
          <a:p>
            <a:pPr algn="r"/>
            <a:r>
              <a:rPr lang="pt-BR" sz="2500" b="1" dirty="0" smtClean="0">
                <a:solidFill>
                  <a:schemeClr val="tx1"/>
                </a:solidFill>
              </a:rPr>
              <a:t>-1,16%</a:t>
            </a:r>
            <a:endParaRPr lang="pt-BR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99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3269" y="-108103"/>
            <a:ext cx="74045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R.R.E.O. </a:t>
            </a:r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– Comparativo das Receitas</a:t>
            </a:r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4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580" y="184284"/>
            <a:ext cx="1482266" cy="1018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Retângulo 1"/>
          <p:cNvSpPr/>
          <p:nvPr/>
        </p:nvSpPr>
        <p:spPr>
          <a:xfrm>
            <a:off x="539552" y="1707017"/>
            <a:ext cx="2664296" cy="4242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500" b="1" dirty="0" smtClean="0">
                <a:latin typeface="Calibri" panose="020F0502020204030204" pitchFamily="34" charset="0"/>
              </a:rPr>
              <a:t>Município</a:t>
            </a:r>
          </a:p>
          <a:p>
            <a:pPr algn="ctr"/>
            <a:endParaRPr lang="pt-BR" sz="4500" b="1" dirty="0">
              <a:latin typeface="Calibri" panose="020F0502020204030204" pitchFamily="34" charset="0"/>
            </a:endParaRPr>
          </a:p>
          <a:p>
            <a:pPr algn="ctr"/>
            <a:r>
              <a:rPr lang="pt-BR" sz="4500" b="1" dirty="0" smtClean="0">
                <a:latin typeface="Calibri" panose="020F0502020204030204" pitchFamily="34" charset="0"/>
              </a:rPr>
              <a:t>IPTU</a:t>
            </a:r>
          </a:p>
          <a:p>
            <a:pPr algn="ctr"/>
            <a:r>
              <a:rPr lang="pt-BR" sz="4500" b="1" dirty="0" smtClean="0">
                <a:latin typeface="Calibri" panose="020F0502020204030204" pitchFamily="34" charset="0"/>
              </a:rPr>
              <a:t>ISSQN</a:t>
            </a:r>
          </a:p>
          <a:p>
            <a:pPr algn="ctr"/>
            <a:r>
              <a:rPr lang="pt-BR" sz="4500" b="1" dirty="0" smtClean="0">
                <a:latin typeface="Calibri" panose="020F0502020204030204" pitchFamily="34" charset="0"/>
              </a:rPr>
              <a:t>ITBI</a:t>
            </a:r>
            <a:endParaRPr lang="pt-BR" sz="4500" b="1" dirty="0">
              <a:latin typeface="Calibri" panose="020F050202020403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75856" y="1707017"/>
            <a:ext cx="2664296" cy="4242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500" b="1" dirty="0" smtClean="0">
                <a:latin typeface="Calibri" panose="020F0502020204030204" pitchFamily="34" charset="0"/>
              </a:rPr>
              <a:t>Estado</a:t>
            </a:r>
          </a:p>
          <a:p>
            <a:pPr algn="ctr"/>
            <a:endParaRPr lang="pt-BR" sz="4500" b="1" dirty="0">
              <a:latin typeface="Calibri" panose="020F0502020204030204" pitchFamily="34" charset="0"/>
            </a:endParaRPr>
          </a:p>
          <a:p>
            <a:pPr algn="ctr"/>
            <a:r>
              <a:rPr lang="pt-BR" sz="4500" b="1" dirty="0" smtClean="0">
                <a:latin typeface="Calibri" panose="020F0502020204030204" pitchFamily="34" charset="0"/>
              </a:rPr>
              <a:t>ICMS</a:t>
            </a:r>
          </a:p>
          <a:p>
            <a:pPr algn="ctr"/>
            <a:r>
              <a:rPr lang="pt-BR" sz="4500" b="1" dirty="0" smtClean="0">
                <a:latin typeface="Calibri" panose="020F0502020204030204" pitchFamily="34" charset="0"/>
              </a:rPr>
              <a:t>IPVA</a:t>
            </a:r>
          </a:p>
          <a:p>
            <a:pPr algn="ctr"/>
            <a:endParaRPr lang="pt-BR" sz="4500" b="1" dirty="0">
              <a:latin typeface="Calibri" panose="020F050202020403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012160" y="1700808"/>
            <a:ext cx="2664296" cy="4242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500" b="1" dirty="0" smtClean="0">
              <a:latin typeface="Calibri" panose="020F0502020204030204" pitchFamily="34" charset="0"/>
            </a:endParaRPr>
          </a:p>
          <a:p>
            <a:pPr algn="ctr"/>
            <a:r>
              <a:rPr lang="pt-BR" sz="4500" b="1" dirty="0" smtClean="0">
                <a:latin typeface="Calibri" panose="020F0502020204030204" pitchFamily="34" charset="0"/>
              </a:rPr>
              <a:t>União</a:t>
            </a:r>
          </a:p>
          <a:p>
            <a:pPr algn="ctr"/>
            <a:endParaRPr lang="pt-BR" sz="4500" b="1" dirty="0">
              <a:latin typeface="Calibri" panose="020F0502020204030204" pitchFamily="34" charset="0"/>
            </a:endParaRPr>
          </a:p>
          <a:p>
            <a:pPr algn="ctr"/>
            <a:r>
              <a:rPr lang="pt-BR" sz="4500" b="1" dirty="0" smtClean="0">
                <a:latin typeface="Calibri" panose="020F0502020204030204" pitchFamily="34" charset="0"/>
              </a:rPr>
              <a:t>FPM</a:t>
            </a:r>
          </a:p>
          <a:p>
            <a:pPr algn="ctr"/>
            <a:r>
              <a:rPr lang="pt-BR" sz="4500" b="1" dirty="0" smtClean="0">
                <a:latin typeface="Calibri" panose="020F0502020204030204" pitchFamily="34" charset="0"/>
              </a:rPr>
              <a:t>SUS</a:t>
            </a:r>
          </a:p>
          <a:p>
            <a:pPr algn="ctr"/>
            <a:r>
              <a:rPr lang="pt-BR" sz="4500" b="1" dirty="0" smtClean="0">
                <a:latin typeface="Calibri" panose="020F0502020204030204" pitchFamily="34" charset="0"/>
              </a:rPr>
              <a:t>FUNDEB</a:t>
            </a:r>
          </a:p>
          <a:p>
            <a:pPr algn="ctr"/>
            <a:endParaRPr lang="pt-BR" sz="4500" b="1" dirty="0">
              <a:latin typeface="Calibri" panose="020F050202020403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932040" y="6063734"/>
            <a:ext cx="3744416" cy="677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3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R$ milhões</a:t>
            </a:r>
            <a:endParaRPr lang="pt-BR" sz="3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87524" y="620688"/>
            <a:ext cx="644471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700" b="1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COMPARATIVO DAS RECEITAS POR ENTE</a:t>
            </a:r>
            <a:endParaRPr lang="pt-BR" sz="2700" b="1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00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99061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3269" y="-108103"/>
            <a:ext cx="74045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R.R.E.O. </a:t>
            </a:r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– Comparativo das Receitas</a:t>
            </a:r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4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580" y="184284"/>
            <a:ext cx="1482266" cy="1018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Retângulo 7"/>
          <p:cNvSpPr/>
          <p:nvPr/>
        </p:nvSpPr>
        <p:spPr>
          <a:xfrm>
            <a:off x="1331640" y="1023174"/>
            <a:ext cx="3528392" cy="677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R$ milhões  (correntes)</a:t>
            </a:r>
            <a:endParaRPr lang="pt-BR" sz="25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eta para cima 8"/>
          <p:cNvSpPr/>
          <p:nvPr/>
        </p:nvSpPr>
        <p:spPr>
          <a:xfrm>
            <a:off x="1983904" y="3573016"/>
            <a:ext cx="2376264" cy="936104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b="1" dirty="0" smtClean="0">
                <a:solidFill>
                  <a:schemeClr val="tx1"/>
                </a:solidFill>
              </a:rPr>
              <a:t>13,4%</a:t>
            </a:r>
            <a:endParaRPr lang="pt-BR" sz="2500" b="1" dirty="0">
              <a:solidFill>
                <a:schemeClr val="tx1"/>
              </a:solidFill>
            </a:endParaRPr>
          </a:p>
        </p:txBody>
      </p:sp>
      <p:sp>
        <p:nvSpPr>
          <p:cNvPr id="2" name="Seta para baixo 1"/>
          <p:cNvSpPr/>
          <p:nvPr/>
        </p:nvSpPr>
        <p:spPr>
          <a:xfrm>
            <a:off x="4067944" y="3717032"/>
            <a:ext cx="2467322" cy="93610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b="1" dirty="0" smtClean="0">
                <a:solidFill>
                  <a:srgbClr val="FF0000"/>
                </a:solidFill>
              </a:rPr>
              <a:t>-1,8%</a:t>
            </a:r>
            <a:endParaRPr lang="pt-BR" sz="2500" b="1" dirty="0">
              <a:solidFill>
                <a:srgbClr val="FF0000"/>
              </a:solidFill>
            </a:endParaRPr>
          </a:p>
        </p:txBody>
      </p:sp>
      <p:sp>
        <p:nvSpPr>
          <p:cNvPr id="12" name="Seta para cima 11"/>
          <p:cNvSpPr/>
          <p:nvPr/>
        </p:nvSpPr>
        <p:spPr>
          <a:xfrm>
            <a:off x="6228184" y="3573016"/>
            <a:ext cx="2376264" cy="936104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b="1" dirty="0" smtClean="0">
                <a:solidFill>
                  <a:schemeClr val="tx1"/>
                </a:solidFill>
              </a:rPr>
              <a:t>5,4%</a:t>
            </a:r>
            <a:endParaRPr lang="pt-BR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2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ChangeArrowheads="1"/>
          </p:cNvSpPr>
          <p:nvPr/>
        </p:nvSpPr>
        <p:spPr bwMode="auto">
          <a:xfrm>
            <a:off x="1012478" y="3638634"/>
            <a:ext cx="7632848" cy="144655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altLang="pt-BR" sz="4000" spc="50" dirty="0" smtClean="0">
                <a:ln w="11430"/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Raimundo </a:t>
            </a:r>
            <a:r>
              <a:rPr lang="pt-BR" altLang="pt-BR" sz="4000" spc="50" dirty="0">
                <a:ln w="11430"/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Rodrigues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altLang="pt-BR" sz="4000" spc="50" dirty="0">
                <a:ln w="11430"/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 </a:t>
            </a:r>
            <a:r>
              <a:rPr lang="pt-BR" altLang="pt-BR" sz="2800" spc="50" dirty="0" smtClean="0">
                <a:ln w="11430"/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SECRETÁRIO – SEMFAZ</a:t>
            </a:r>
          </a:p>
        </p:txBody>
      </p:sp>
      <p:pic>
        <p:nvPicPr>
          <p:cNvPr id="5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55380"/>
            <a:ext cx="3640068" cy="25016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53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3269" y="-108103"/>
            <a:ext cx="74045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R.R.E.O. </a:t>
            </a:r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– Comparativo das Receitas</a:t>
            </a:r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3" y="524798"/>
            <a:ext cx="887073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580" y="184284"/>
            <a:ext cx="1482266" cy="1018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Retângulo 7"/>
          <p:cNvSpPr/>
          <p:nvPr/>
        </p:nvSpPr>
        <p:spPr>
          <a:xfrm>
            <a:off x="971600" y="1052736"/>
            <a:ext cx="4392488" cy="677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R$ milhões (2014 </a:t>
            </a:r>
            <a:r>
              <a:rPr lang="pt-BR" sz="25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atualizado</a:t>
            </a:r>
            <a:r>
              <a:rPr lang="pt-BR" sz="25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)</a:t>
            </a:r>
            <a:endParaRPr lang="pt-BR" sz="25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eta para cima 6"/>
          <p:cNvSpPr/>
          <p:nvPr/>
        </p:nvSpPr>
        <p:spPr>
          <a:xfrm>
            <a:off x="1983904" y="3573016"/>
            <a:ext cx="2376264" cy="936104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b="1" dirty="0" smtClean="0">
                <a:solidFill>
                  <a:schemeClr val="tx1"/>
                </a:solidFill>
              </a:rPr>
              <a:t>2,4%</a:t>
            </a:r>
            <a:endParaRPr lang="pt-BR" sz="2500" b="1" dirty="0">
              <a:solidFill>
                <a:schemeClr val="tx1"/>
              </a:solidFill>
            </a:endParaRPr>
          </a:p>
        </p:txBody>
      </p:sp>
      <p:sp>
        <p:nvSpPr>
          <p:cNvPr id="9" name="Seta para baixo 8"/>
          <p:cNvSpPr/>
          <p:nvPr/>
        </p:nvSpPr>
        <p:spPr>
          <a:xfrm>
            <a:off x="4067944" y="3717032"/>
            <a:ext cx="2467322" cy="93610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b="1" dirty="0">
                <a:solidFill>
                  <a:srgbClr val="FF0000"/>
                </a:solidFill>
              </a:rPr>
              <a:t>-11,3%</a:t>
            </a:r>
          </a:p>
        </p:txBody>
      </p:sp>
      <p:sp>
        <p:nvSpPr>
          <p:cNvPr id="10" name="Seta para baixo 9"/>
          <p:cNvSpPr/>
          <p:nvPr/>
        </p:nvSpPr>
        <p:spPr>
          <a:xfrm>
            <a:off x="6137126" y="3933056"/>
            <a:ext cx="2467322" cy="93610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b="1" dirty="0" smtClean="0">
                <a:solidFill>
                  <a:srgbClr val="FF0000"/>
                </a:solidFill>
              </a:rPr>
              <a:t>- 4,7%</a:t>
            </a:r>
            <a:endParaRPr lang="pt-BR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73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0200"/>
            <a:ext cx="8878832" cy="613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070" y="119894"/>
            <a:ext cx="1482266" cy="1018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Retângulo 7"/>
          <p:cNvSpPr/>
          <p:nvPr/>
        </p:nvSpPr>
        <p:spPr>
          <a:xfrm>
            <a:off x="10720" y="-108103"/>
            <a:ext cx="67215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R.R.E.O. </a:t>
            </a:r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– Recursos Transferidos</a:t>
            </a:r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67544" y="1484784"/>
            <a:ext cx="4824536" cy="20162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2015</a:t>
            </a:r>
          </a:p>
          <a:p>
            <a:pPr algn="r"/>
            <a:r>
              <a:rPr lang="pt-BR" sz="2800" b="1" dirty="0" err="1" smtClean="0">
                <a:solidFill>
                  <a:srgbClr val="0000FF"/>
                </a:solidFill>
              </a:rPr>
              <a:t>Saneam</a:t>
            </a:r>
            <a:r>
              <a:rPr lang="pt-BR" sz="2800" b="1" dirty="0" smtClean="0">
                <a:solidFill>
                  <a:srgbClr val="0000FF"/>
                </a:solidFill>
              </a:rPr>
              <a:t>. </a:t>
            </a:r>
            <a:r>
              <a:rPr lang="pt-BR" sz="2800" b="1" dirty="0" err="1" smtClean="0">
                <a:solidFill>
                  <a:srgbClr val="0000FF"/>
                </a:solidFill>
              </a:rPr>
              <a:t>Cohatrac</a:t>
            </a:r>
            <a:r>
              <a:rPr lang="pt-BR" sz="2800" b="1" dirty="0" smtClean="0">
                <a:solidFill>
                  <a:srgbClr val="0000FF"/>
                </a:solidFill>
              </a:rPr>
              <a:t>   3,19 mi</a:t>
            </a:r>
          </a:p>
          <a:p>
            <a:pPr algn="r"/>
            <a:r>
              <a:rPr lang="pt-BR" sz="2800" b="1" dirty="0" smtClean="0">
                <a:solidFill>
                  <a:schemeClr val="tx1"/>
                </a:solidFill>
              </a:rPr>
              <a:t>Pró-transporte   61,16 mi</a:t>
            </a:r>
          </a:p>
          <a:p>
            <a:pPr algn="r"/>
            <a:r>
              <a:rPr lang="pt-BR" sz="2800" b="1" dirty="0" err="1" smtClean="0">
                <a:solidFill>
                  <a:srgbClr val="008000"/>
                </a:solidFill>
              </a:rPr>
              <a:t>Bac</a:t>
            </a:r>
            <a:r>
              <a:rPr lang="pt-BR" sz="2800" b="1" dirty="0" smtClean="0">
                <a:solidFill>
                  <a:srgbClr val="008000"/>
                </a:solidFill>
              </a:rPr>
              <a:t>. Bacanga  17,24 mi </a:t>
            </a:r>
          </a:p>
        </p:txBody>
      </p:sp>
    </p:spTree>
    <p:extLst>
      <p:ext uri="{BB962C8B-B14F-4D97-AF65-F5344CB8AC3E}">
        <p14:creationId xmlns:p14="http://schemas.microsoft.com/office/powerpoint/2010/main" val="84103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0" y="548680"/>
            <a:ext cx="892585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-44356" y="-108103"/>
            <a:ext cx="69926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R.R.E.O. </a:t>
            </a:r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– Dependência Financeira</a:t>
            </a:r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Seta para cima 6"/>
          <p:cNvSpPr/>
          <p:nvPr/>
        </p:nvSpPr>
        <p:spPr>
          <a:xfrm>
            <a:off x="4583951" y="4432573"/>
            <a:ext cx="2808312" cy="1084659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 8,48%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8" name="Seta para cima 7"/>
          <p:cNvSpPr/>
          <p:nvPr/>
        </p:nvSpPr>
        <p:spPr>
          <a:xfrm>
            <a:off x="1775639" y="3784501"/>
            <a:ext cx="2808312" cy="1084659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13,59%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3528" y="1035893"/>
            <a:ext cx="42622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FF00"/>
                </a:solidFill>
              </a:rPr>
              <a:t>Total Receitas </a:t>
            </a:r>
          </a:p>
          <a:p>
            <a:r>
              <a:rPr lang="pt-BR" sz="2800" b="1" dirty="0" smtClean="0">
                <a:solidFill>
                  <a:srgbClr val="92D050"/>
                </a:solidFill>
              </a:rPr>
              <a:t>2014 = R$ 2.223,5 mi</a:t>
            </a:r>
          </a:p>
          <a:p>
            <a:r>
              <a:rPr lang="pt-BR" sz="2800" b="1" dirty="0" smtClean="0">
                <a:solidFill>
                  <a:srgbClr val="00B0F0"/>
                </a:solidFill>
              </a:rPr>
              <a:t>2015 = R$ 2.455,5 mi</a:t>
            </a:r>
            <a:endParaRPr lang="pt-BR" sz="2800" b="1" dirty="0">
              <a:solidFill>
                <a:srgbClr val="00B0F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895481" y="2636912"/>
            <a:ext cx="3708967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r>
              <a:rPr lang="pt-BR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 </a:t>
            </a:r>
            <a:r>
              <a:rPr lang="pt-BR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</a:p>
          <a:p>
            <a:r>
              <a:rPr lang="pt-BR" sz="2500" b="1" dirty="0" smtClean="0"/>
              <a:t>Próprias       = 13,59%</a:t>
            </a:r>
          </a:p>
          <a:p>
            <a:r>
              <a:rPr lang="pt-BR" sz="2500" b="1" u="sng" dirty="0" err="1" smtClean="0"/>
              <a:t>Transf+Cap</a:t>
            </a:r>
            <a:r>
              <a:rPr lang="pt-BR" sz="2500" b="1" u="sng" dirty="0" smtClean="0"/>
              <a:t>  =  08,48%</a:t>
            </a:r>
          </a:p>
          <a:p>
            <a:r>
              <a:rPr lang="pt-BR" sz="2500" b="1" dirty="0" smtClean="0"/>
              <a:t>Dif.               =    5,11%</a:t>
            </a:r>
            <a:endParaRPr lang="pt-BR" sz="2500" b="1" dirty="0"/>
          </a:p>
        </p:txBody>
      </p:sp>
    </p:spTree>
    <p:extLst>
      <p:ext uri="{BB962C8B-B14F-4D97-AF65-F5344CB8AC3E}">
        <p14:creationId xmlns:p14="http://schemas.microsoft.com/office/powerpoint/2010/main" val="84103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070" y="119894"/>
            <a:ext cx="1482266" cy="1018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04776"/>
            <a:ext cx="2581275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170208" y="2588711"/>
            <a:ext cx="5866288" cy="120032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72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</a:rPr>
              <a:t>Despesas</a:t>
            </a:r>
            <a:endParaRPr lang="pt-BR" sz="72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60609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upo 65"/>
          <p:cNvGrpSpPr>
            <a:grpSpLocks/>
          </p:cNvGrpSpPr>
          <p:nvPr/>
        </p:nvGrpSpPr>
        <p:grpSpPr bwMode="auto">
          <a:xfrm>
            <a:off x="3613467" y="610759"/>
            <a:ext cx="2145210" cy="5832475"/>
            <a:chOff x="3988167" y="935038"/>
            <a:chExt cx="2597482" cy="5832475"/>
          </a:xfrm>
          <a:solidFill>
            <a:srgbClr val="009900">
              <a:alpha val="50196"/>
            </a:srgbClr>
          </a:solidFill>
        </p:grpSpPr>
        <p:sp>
          <p:nvSpPr>
            <p:cNvPr id="76" name="Rectangle 4"/>
            <p:cNvSpPr>
              <a:spLocks noChangeArrowheads="1"/>
            </p:cNvSpPr>
            <p:nvPr/>
          </p:nvSpPr>
          <p:spPr bwMode="auto">
            <a:xfrm>
              <a:off x="4011613" y="935038"/>
              <a:ext cx="2527300" cy="58324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/>
            </a:p>
          </p:txBody>
        </p:sp>
        <p:sp>
          <p:nvSpPr>
            <p:cNvPr id="77" name="Oval 6"/>
            <p:cNvSpPr>
              <a:spLocks noChangeArrowheads="1"/>
            </p:cNvSpPr>
            <p:nvPr/>
          </p:nvSpPr>
          <p:spPr bwMode="auto">
            <a:xfrm>
              <a:off x="3988167" y="950913"/>
              <a:ext cx="2597482" cy="415925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Atualiz</a:t>
              </a:r>
              <a:r>
                <a:rPr lang="pt-B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até dez/15</a:t>
              </a:r>
              <a:endPara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8" name="Grupo 84"/>
          <p:cNvGrpSpPr>
            <a:grpSpLocks/>
          </p:cNvGrpSpPr>
          <p:nvPr/>
        </p:nvGrpSpPr>
        <p:grpSpPr bwMode="auto">
          <a:xfrm>
            <a:off x="5855018" y="599647"/>
            <a:ext cx="2214562" cy="5773737"/>
            <a:chOff x="6487226" y="943392"/>
            <a:chExt cx="2709219" cy="6021288"/>
          </a:xfrm>
          <a:solidFill>
            <a:srgbClr val="009900">
              <a:alpha val="50196"/>
            </a:srgbClr>
          </a:solidFill>
        </p:grpSpPr>
        <p:sp>
          <p:nvSpPr>
            <p:cNvPr id="79" name="Rectangle 4"/>
            <p:cNvSpPr>
              <a:spLocks noChangeArrowheads="1"/>
            </p:cNvSpPr>
            <p:nvPr/>
          </p:nvSpPr>
          <p:spPr bwMode="auto">
            <a:xfrm>
              <a:off x="6541594" y="943392"/>
              <a:ext cx="2555776" cy="602128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/>
            </a:p>
          </p:txBody>
        </p:sp>
        <p:sp>
          <p:nvSpPr>
            <p:cNvPr id="80" name="Oval 6"/>
            <p:cNvSpPr>
              <a:spLocks noChangeArrowheads="1"/>
            </p:cNvSpPr>
            <p:nvPr/>
          </p:nvSpPr>
          <p:spPr bwMode="auto">
            <a:xfrm>
              <a:off x="6487226" y="989015"/>
              <a:ext cx="2709219" cy="415925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Realiz</a:t>
              </a:r>
              <a:r>
                <a:rPr lang="pt-B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até dez/15</a:t>
              </a:r>
              <a:endPara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1" name="Line 27"/>
          <p:cNvSpPr>
            <a:spLocks noChangeShapeType="1"/>
          </p:cNvSpPr>
          <p:nvPr/>
        </p:nvSpPr>
        <p:spPr bwMode="auto">
          <a:xfrm>
            <a:off x="176530" y="5736797"/>
            <a:ext cx="897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82" name="Grupo 64"/>
          <p:cNvGrpSpPr>
            <a:grpSpLocks/>
          </p:cNvGrpSpPr>
          <p:nvPr/>
        </p:nvGrpSpPr>
        <p:grpSpPr bwMode="auto">
          <a:xfrm>
            <a:off x="89218" y="1214009"/>
            <a:ext cx="9144000" cy="1658748"/>
            <a:chOff x="20256" y="1759078"/>
            <a:chExt cx="9144000" cy="1657962"/>
          </a:xfrm>
        </p:grpSpPr>
        <p:sp>
          <p:nvSpPr>
            <p:cNvPr id="83" name="Rectangle 2"/>
            <p:cNvSpPr>
              <a:spLocks noChangeArrowheads="1"/>
            </p:cNvSpPr>
            <p:nvPr/>
          </p:nvSpPr>
          <p:spPr bwMode="auto">
            <a:xfrm>
              <a:off x="20256" y="1759078"/>
              <a:ext cx="9144000" cy="1571626"/>
            </a:xfrm>
            <a:prstGeom prst="rect">
              <a:avLst/>
            </a:prstGeom>
            <a:solidFill>
              <a:srgbClr val="CCFFCC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49213" y="2163763"/>
              <a:ext cx="373062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/>
                <a:t>Pessoal e Enc. Sociais</a:t>
              </a:r>
            </a:p>
          </p:txBody>
        </p:sp>
        <p:sp>
          <p:nvSpPr>
            <p:cNvPr id="85" name="Text Box 13"/>
            <p:cNvSpPr txBox="1">
              <a:spLocks noChangeArrowheads="1"/>
            </p:cNvSpPr>
            <p:nvPr/>
          </p:nvSpPr>
          <p:spPr bwMode="auto">
            <a:xfrm>
              <a:off x="49213" y="2536825"/>
              <a:ext cx="329882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/>
                <a:t>Juros e Enc. Dívida</a:t>
              </a:r>
            </a:p>
          </p:txBody>
        </p:sp>
        <p:sp>
          <p:nvSpPr>
            <p:cNvPr id="86" name="Text Box 13"/>
            <p:cNvSpPr txBox="1">
              <a:spLocks noChangeArrowheads="1"/>
            </p:cNvSpPr>
            <p:nvPr/>
          </p:nvSpPr>
          <p:spPr bwMode="auto">
            <a:xfrm>
              <a:off x="34925" y="2884488"/>
              <a:ext cx="18002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/>
                <a:t>Outras</a:t>
              </a:r>
            </a:p>
          </p:txBody>
        </p:sp>
        <p:sp>
          <p:nvSpPr>
            <p:cNvPr id="87" name="Text Box 18"/>
            <p:cNvSpPr txBox="1">
              <a:spLocks noChangeArrowheads="1"/>
            </p:cNvSpPr>
            <p:nvPr/>
          </p:nvSpPr>
          <p:spPr bwMode="auto">
            <a:xfrm>
              <a:off x="5709002" y="2176393"/>
              <a:ext cx="2232025" cy="1053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1.092.300,07</a:t>
              </a:r>
              <a:endParaRPr lang="pt-BR" altLang="pt-BR" sz="2500" dirty="0"/>
            </a:p>
            <a:p>
              <a:pPr algn="r" eaLnBrk="1" hangingPunct="1">
                <a:spcBef>
                  <a:spcPct val="50000"/>
                </a:spcBef>
              </a:pPr>
              <a:endParaRPr lang="pt-BR" altLang="pt-BR" sz="2500" dirty="0"/>
            </a:p>
          </p:txBody>
        </p:sp>
        <p:sp>
          <p:nvSpPr>
            <p:cNvPr id="88" name="Text Box 18"/>
            <p:cNvSpPr txBox="1">
              <a:spLocks noChangeArrowheads="1"/>
            </p:cNvSpPr>
            <p:nvPr/>
          </p:nvSpPr>
          <p:spPr bwMode="auto">
            <a:xfrm>
              <a:off x="5655389" y="2525713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10.563.03</a:t>
              </a:r>
              <a:endParaRPr lang="pt-BR" altLang="pt-BR" sz="2500" dirty="0"/>
            </a:p>
          </p:txBody>
        </p:sp>
        <p:sp>
          <p:nvSpPr>
            <p:cNvPr id="89" name="Text Box 18"/>
            <p:cNvSpPr txBox="1">
              <a:spLocks noChangeArrowheads="1"/>
            </p:cNvSpPr>
            <p:nvPr/>
          </p:nvSpPr>
          <p:spPr bwMode="auto">
            <a:xfrm>
              <a:off x="5655389" y="2884488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1.081.099,41</a:t>
              </a:r>
              <a:endParaRPr lang="pt-BR" altLang="pt-BR" sz="2500" dirty="0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3403600" y="2162175"/>
              <a:ext cx="2232025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1.202.444,42</a:t>
              </a:r>
              <a:endParaRPr lang="pt-BR" altLang="pt-BR" sz="2500" dirty="0"/>
            </a:p>
          </p:txBody>
        </p:sp>
        <p:sp>
          <p:nvSpPr>
            <p:cNvPr id="91" name="Text Box 18"/>
            <p:cNvSpPr txBox="1">
              <a:spLocks noChangeArrowheads="1"/>
            </p:cNvSpPr>
            <p:nvPr/>
          </p:nvSpPr>
          <p:spPr bwMode="auto">
            <a:xfrm>
              <a:off x="3403600" y="2525713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11.389,23</a:t>
              </a:r>
              <a:endParaRPr lang="pt-BR" altLang="pt-BR" sz="2500" dirty="0"/>
            </a:p>
          </p:txBody>
        </p:sp>
        <p:sp>
          <p:nvSpPr>
            <p:cNvPr id="92" name="Text Box 18"/>
            <p:cNvSpPr txBox="1">
              <a:spLocks noChangeArrowheads="1"/>
            </p:cNvSpPr>
            <p:nvPr/>
          </p:nvSpPr>
          <p:spPr bwMode="auto">
            <a:xfrm>
              <a:off x="3403600" y="2884488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1.234.704,09</a:t>
              </a:r>
              <a:endParaRPr lang="pt-BR" altLang="pt-BR" sz="2500" dirty="0"/>
            </a:p>
          </p:txBody>
        </p:sp>
        <p:grpSp>
          <p:nvGrpSpPr>
            <p:cNvPr id="93" name="Grupo 57"/>
            <p:cNvGrpSpPr>
              <a:grpSpLocks/>
            </p:cNvGrpSpPr>
            <p:nvPr/>
          </p:nvGrpSpPr>
          <p:grpSpPr bwMode="auto">
            <a:xfrm>
              <a:off x="7915266" y="2117726"/>
              <a:ext cx="1049347" cy="1299314"/>
              <a:chOff x="6166789" y="1712477"/>
              <a:chExt cx="2712099" cy="1299748"/>
            </a:xfrm>
          </p:grpSpPr>
          <p:sp>
            <p:nvSpPr>
              <p:cNvPr id="94" name="Text Box 18"/>
              <p:cNvSpPr txBox="1">
                <a:spLocks noChangeArrowheads="1"/>
              </p:cNvSpPr>
              <p:nvPr/>
            </p:nvSpPr>
            <p:spPr bwMode="auto">
              <a:xfrm>
                <a:off x="6190381" y="1712477"/>
                <a:ext cx="2688507" cy="476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90,8</a:t>
                </a:r>
                <a:endParaRPr lang="pt-BR" altLang="pt-BR" sz="2500" dirty="0"/>
              </a:p>
            </p:txBody>
          </p:sp>
          <p:sp>
            <p:nvSpPr>
              <p:cNvPr id="95" name="Text Box 18"/>
              <p:cNvSpPr txBox="1">
                <a:spLocks noChangeArrowheads="1"/>
              </p:cNvSpPr>
              <p:nvPr/>
            </p:nvSpPr>
            <p:spPr bwMode="auto">
              <a:xfrm>
                <a:off x="6166789" y="2119323"/>
                <a:ext cx="2712099" cy="476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92,7</a:t>
                </a:r>
                <a:endParaRPr lang="pt-BR" altLang="pt-BR" sz="2500" dirty="0"/>
              </a:p>
            </p:txBody>
          </p:sp>
          <p:sp>
            <p:nvSpPr>
              <p:cNvPr id="96" name="Text Box 18"/>
              <p:cNvSpPr txBox="1">
                <a:spLocks noChangeArrowheads="1"/>
              </p:cNvSpPr>
              <p:nvPr/>
            </p:nvSpPr>
            <p:spPr bwMode="auto">
              <a:xfrm>
                <a:off x="6646863" y="2535238"/>
                <a:ext cx="2232025" cy="476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87,6</a:t>
                </a:r>
                <a:endParaRPr lang="pt-BR" altLang="pt-BR" sz="2500" dirty="0"/>
              </a:p>
            </p:txBody>
          </p:sp>
        </p:grp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226743" y="598059"/>
            <a:ext cx="719137" cy="431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200" dirty="0"/>
              <a:t>%</a:t>
            </a:r>
            <a:endParaRPr lang="en-US" altLang="pt-BR" sz="2200" dirty="0"/>
          </a:p>
        </p:txBody>
      </p:sp>
      <p:grpSp>
        <p:nvGrpSpPr>
          <p:cNvPr id="98" name="Grupo 63"/>
          <p:cNvGrpSpPr>
            <a:grpSpLocks/>
          </p:cNvGrpSpPr>
          <p:nvPr/>
        </p:nvGrpSpPr>
        <p:grpSpPr bwMode="auto">
          <a:xfrm>
            <a:off x="63500" y="1171147"/>
            <a:ext cx="9080500" cy="498475"/>
            <a:chOff x="25400" y="1714500"/>
            <a:chExt cx="9080500" cy="498475"/>
          </a:xfrm>
        </p:grpSpPr>
        <p:sp>
          <p:nvSpPr>
            <p:cNvPr id="99" name="Oval 6"/>
            <p:cNvSpPr>
              <a:spLocks noChangeArrowheads="1"/>
            </p:cNvSpPr>
            <p:nvPr/>
          </p:nvSpPr>
          <p:spPr bwMode="auto">
            <a:xfrm>
              <a:off x="25400" y="1714500"/>
              <a:ext cx="9080500" cy="460375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/>
                <a:t>CORRENTES</a:t>
              </a:r>
            </a:p>
          </p:txBody>
        </p:sp>
        <p:sp>
          <p:nvSpPr>
            <p:cNvPr id="100" name="Text Box 18"/>
            <p:cNvSpPr txBox="1">
              <a:spLocks noChangeArrowheads="1"/>
            </p:cNvSpPr>
            <p:nvPr/>
          </p:nvSpPr>
          <p:spPr bwMode="auto">
            <a:xfrm>
              <a:off x="5758259" y="1735138"/>
              <a:ext cx="223202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2.183.962,51</a:t>
              </a:r>
              <a:endParaRPr lang="pt-BR" altLang="pt-BR" sz="2500" dirty="0"/>
            </a:p>
          </p:txBody>
        </p:sp>
        <p:sp>
          <p:nvSpPr>
            <p:cNvPr id="101" name="Text Box 18"/>
            <p:cNvSpPr txBox="1">
              <a:spLocks noChangeArrowheads="1"/>
            </p:cNvSpPr>
            <p:nvPr/>
          </p:nvSpPr>
          <p:spPr bwMode="auto">
            <a:xfrm>
              <a:off x="3436938" y="1735138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2.448.537,74</a:t>
              </a:r>
              <a:endParaRPr lang="pt-BR" altLang="pt-BR" sz="2500" dirty="0"/>
            </a:p>
          </p:txBody>
        </p:sp>
        <p:sp>
          <p:nvSpPr>
            <p:cNvPr id="102" name="Text Box 18"/>
            <p:cNvSpPr txBox="1">
              <a:spLocks noChangeArrowheads="1"/>
            </p:cNvSpPr>
            <p:nvPr/>
          </p:nvSpPr>
          <p:spPr bwMode="auto">
            <a:xfrm>
              <a:off x="7975094" y="1728788"/>
              <a:ext cx="989519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89,2</a:t>
              </a:r>
              <a:endParaRPr lang="pt-BR" altLang="pt-BR" sz="2500" dirty="0"/>
            </a:p>
          </p:txBody>
        </p:sp>
      </p:grpSp>
      <p:grpSp>
        <p:nvGrpSpPr>
          <p:cNvPr id="103" name="Grupo 73"/>
          <p:cNvGrpSpPr>
            <a:grpSpLocks/>
          </p:cNvGrpSpPr>
          <p:nvPr/>
        </p:nvGrpSpPr>
        <p:grpSpPr bwMode="auto">
          <a:xfrm>
            <a:off x="8890" y="5211334"/>
            <a:ext cx="9126538" cy="503238"/>
            <a:chOff x="69850" y="5310188"/>
            <a:chExt cx="9126538" cy="502770"/>
          </a:xfrm>
        </p:grpSpPr>
        <p:grpSp>
          <p:nvGrpSpPr>
            <p:cNvPr id="104" name="Grupo 62"/>
            <p:cNvGrpSpPr>
              <a:grpSpLocks/>
            </p:cNvGrpSpPr>
            <p:nvPr/>
          </p:nvGrpSpPr>
          <p:grpSpPr bwMode="auto">
            <a:xfrm>
              <a:off x="69850" y="5310188"/>
              <a:ext cx="9126538" cy="495300"/>
              <a:chOff x="193675" y="5105400"/>
              <a:chExt cx="8713788" cy="495300"/>
            </a:xfrm>
          </p:grpSpPr>
          <p:sp>
            <p:nvSpPr>
              <p:cNvPr id="106" name="Oval 6"/>
              <p:cNvSpPr>
                <a:spLocks noChangeArrowheads="1"/>
              </p:cNvSpPr>
              <p:nvPr/>
            </p:nvSpPr>
            <p:spPr bwMode="auto">
              <a:xfrm>
                <a:off x="193675" y="5105400"/>
                <a:ext cx="8713788" cy="430213"/>
              </a:xfrm>
              <a:prstGeom prst="roundRect">
                <a:avLst>
                  <a:gd name="adj" fmla="val 16667"/>
                </a:avLst>
              </a:prstGeom>
              <a:solidFill>
                <a:srgbClr val="00FFFF">
                  <a:alpha val="27451"/>
                </a:srgbClr>
              </a:solidFill>
              <a:ln w="571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pt-BR" sz="2500"/>
                  <a:t>INTRA-ORÇAMENT.</a:t>
                </a:r>
              </a:p>
            </p:txBody>
          </p:sp>
          <p:sp>
            <p:nvSpPr>
              <p:cNvPr id="107" name="Text Box 18"/>
              <p:cNvSpPr txBox="1">
                <a:spLocks noChangeArrowheads="1"/>
              </p:cNvSpPr>
              <p:nvPr/>
            </p:nvSpPr>
            <p:spPr bwMode="auto">
              <a:xfrm>
                <a:off x="5848850" y="5122863"/>
                <a:ext cx="1821150" cy="477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64.550,80</a:t>
                </a:r>
                <a:endParaRPr lang="pt-BR" altLang="pt-BR" sz="2500" dirty="0"/>
              </a:p>
            </p:txBody>
          </p:sp>
          <p:sp>
            <p:nvSpPr>
              <p:cNvPr id="108" name="Text Box 18"/>
              <p:cNvSpPr txBox="1">
                <a:spLocks noChangeArrowheads="1"/>
              </p:cNvSpPr>
              <p:nvPr/>
            </p:nvSpPr>
            <p:spPr bwMode="auto">
              <a:xfrm>
                <a:off x="3717794" y="5122863"/>
                <a:ext cx="1888307" cy="477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/>
                  <a:t>64.551,87</a:t>
                </a:r>
              </a:p>
            </p:txBody>
          </p:sp>
        </p:grpSp>
        <p:sp>
          <p:nvSpPr>
            <p:cNvPr id="105" name="Text Box 18"/>
            <p:cNvSpPr txBox="1">
              <a:spLocks noChangeArrowheads="1"/>
            </p:cNvSpPr>
            <p:nvPr/>
          </p:nvSpPr>
          <p:spPr bwMode="auto">
            <a:xfrm>
              <a:off x="8108487" y="5335771"/>
              <a:ext cx="988969" cy="47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100,0</a:t>
              </a:r>
              <a:endParaRPr lang="pt-BR" altLang="pt-BR" sz="2500" dirty="0"/>
            </a:p>
          </p:txBody>
        </p:sp>
      </p:grpSp>
      <p:grpSp>
        <p:nvGrpSpPr>
          <p:cNvPr id="109" name="Grupo 4"/>
          <p:cNvGrpSpPr>
            <a:grpSpLocks/>
          </p:cNvGrpSpPr>
          <p:nvPr/>
        </p:nvGrpSpPr>
        <p:grpSpPr bwMode="auto">
          <a:xfrm>
            <a:off x="32067" y="2986613"/>
            <a:ext cx="9180513" cy="1814666"/>
            <a:chOff x="-36513" y="3532188"/>
            <a:chExt cx="9180513" cy="1511776"/>
          </a:xfrm>
        </p:grpSpPr>
        <p:sp>
          <p:nvSpPr>
            <p:cNvPr id="110" name="Rectangle 2"/>
            <p:cNvSpPr>
              <a:spLocks noChangeArrowheads="1"/>
            </p:cNvSpPr>
            <p:nvPr/>
          </p:nvSpPr>
          <p:spPr bwMode="auto">
            <a:xfrm>
              <a:off x="-36513" y="3532188"/>
              <a:ext cx="9180513" cy="144949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/>
            </a:p>
          </p:txBody>
        </p:sp>
        <p:grpSp>
          <p:nvGrpSpPr>
            <p:cNvPr id="111" name="Grupo 72"/>
            <p:cNvGrpSpPr>
              <a:grpSpLocks/>
            </p:cNvGrpSpPr>
            <p:nvPr/>
          </p:nvGrpSpPr>
          <p:grpSpPr bwMode="auto">
            <a:xfrm>
              <a:off x="107950" y="3890612"/>
              <a:ext cx="8856538" cy="1153352"/>
              <a:chOff x="107950" y="3852518"/>
              <a:chExt cx="8856413" cy="1153331"/>
            </a:xfrm>
          </p:grpSpPr>
          <p:sp>
            <p:nvSpPr>
              <p:cNvPr id="112" name="Text Box 18"/>
              <p:cNvSpPr txBox="1">
                <a:spLocks noChangeArrowheads="1"/>
              </p:cNvSpPr>
              <p:nvPr/>
            </p:nvSpPr>
            <p:spPr bwMode="auto">
              <a:xfrm>
                <a:off x="8100480" y="3884995"/>
                <a:ext cx="863583" cy="397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59,7</a:t>
                </a:r>
                <a:endParaRPr lang="pt-BR" altLang="pt-BR" sz="2500" dirty="0"/>
              </a:p>
            </p:txBody>
          </p:sp>
          <p:sp>
            <p:nvSpPr>
              <p:cNvPr id="113" name="Text Box 18"/>
              <p:cNvSpPr txBox="1">
                <a:spLocks noChangeArrowheads="1"/>
              </p:cNvSpPr>
              <p:nvPr/>
            </p:nvSpPr>
            <p:spPr bwMode="auto">
              <a:xfrm>
                <a:off x="8100480" y="4238029"/>
                <a:ext cx="863583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24,1</a:t>
                </a:r>
                <a:endParaRPr lang="pt-BR" altLang="pt-BR" sz="2500" dirty="0"/>
              </a:p>
            </p:txBody>
          </p:sp>
          <p:sp>
            <p:nvSpPr>
              <p:cNvPr id="114" name="Text Box 18"/>
              <p:cNvSpPr txBox="1">
                <a:spLocks noChangeArrowheads="1"/>
              </p:cNvSpPr>
              <p:nvPr/>
            </p:nvSpPr>
            <p:spPr bwMode="auto">
              <a:xfrm>
                <a:off x="7921375" y="4608288"/>
                <a:ext cx="1042988" cy="397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92,8</a:t>
                </a:r>
                <a:endParaRPr lang="pt-BR" altLang="pt-BR" sz="2500" dirty="0"/>
              </a:p>
            </p:txBody>
          </p:sp>
          <p:sp>
            <p:nvSpPr>
              <p:cNvPr id="115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3852518"/>
                <a:ext cx="26511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/>
                  <a:t>Investimentos</a:t>
                </a:r>
              </a:p>
            </p:txBody>
          </p:sp>
          <p:sp>
            <p:nvSpPr>
              <p:cNvPr id="116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4235422"/>
                <a:ext cx="3671888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/>
                  <a:t>Inversões Financeiras</a:t>
                </a:r>
              </a:p>
            </p:txBody>
          </p:sp>
          <p:sp>
            <p:nvSpPr>
              <p:cNvPr id="117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4548277"/>
                <a:ext cx="37433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/>
                  <a:t>Amortização da Dívida</a:t>
                </a:r>
              </a:p>
            </p:txBody>
          </p:sp>
          <p:sp>
            <p:nvSpPr>
              <p:cNvPr id="118" name="Text Box 18"/>
              <p:cNvSpPr txBox="1">
                <a:spLocks noChangeArrowheads="1"/>
              </p:cNvSpPr>
              <p:nvPr/>
            </p:nvSpPr>
            <p:spPr bwMode="auto">
              <a:xfrm>
                <a:off x="5651500" y="3889032"/>
                <a:ext cx="2233613" cy="397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153.270,80</a:t>
                </a:r>
                <a:endParaRPr lang="pt-BR" altLang="pt-BR" sz="2500" dirty="0"/>
              </a:p>
            </p:txBody>
          </p:sp>
          <p:sp>
            <p:nvSpPr>
              <p:cNvPr id="119" name="Text Box 18"/>
              <p:cNvSpPr txBox="1">
                <a:spLocks noChangeArrowheads="1"/>
              </p:cNvSpPr>
              <p:nvPr/>
            </p:nvSpPr>
            <p:spPr bwMode="auto">
              <a:xfrm>
                <a:off x="5618163" y="4257163"/>
                <a:ext cx="2233612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31,80</a:t>
                </a:r>
                <a:endParaRPr lang="pt-BR" altLang="pt-BR" sz="2500" dirty="0"/>
              </a:p>
            </p:txBody>
          </p:sp>
          <p:sp>
            <p:nvSpPr>
              <p:cNvPr id="120" name="Text Box 18"/>
              <p:cNvSpPr txBox="1">
                <a:spLocks noChangeArrowheads="1"/>
              </p:cNvSpPr>
              <p:nvPr/>
            </p:nvSpPr>
            <p:spPr bwMode="auto">
              <a:xfrm>
                <a:off x="5578639" y="4608288"/>
                <a:ext cx="2233612" cy="397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43.639,71</a:t>
                </a:r>
                <a:endParaRPr lang="pt-BR" altLang="pt-BR" sz="2500" dirty="0"/>
              </a:p>
            </p:txBody>
          </p:sp>
          <p:sp>
            <p:nvSpPr>
              <p:cNvPr id="121" name="Text Box 18"/>
              <p:cNvSpPr txBox="1">
                <a:spLocks noChangeArrowheads="1"/>
              </p:cNvSpPr>
              <p:nvPr/>
            </p:nvSpPr>
            <p:spPr bwMode="auto">
              <a:xfrm>
                <a:off x="3417888" y="3889032"/>
                <a:ext cx="22320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256.681,15</a:t>
                </a:r>
                <a:endParaRPr lang="pt-BR" altLang="pt-BR" sz="2500" dirty="0"/>
              </a:p>
            </p:txBody>
          </p:sp>
          <p:sp>
            <p:nvSpPr>
              <p:cNvPr id="122" name="Text Box 18"/>
              <p:cNvSpPr txBox="1">
                <a:spLocks noChangeArrowheads="1"/>
              </p:cNvSpPr>
              <p:nvPr/>
            </p:nvSpPr>
            <p:spPr bwMode="auto">
              <a:xfrm>
                <a:off x="3417888" y="4245062"/>
                <a:ext cx="22320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131,80</a:t>
                </a:r>
                <a:endParaRPr lang="pt-BR" altLang="pt-BR" sz="2500" dirty="0"/>
              </a:p>
            </p:txBody>
          </p:sp>
          <p:sp>
            <p:nvSpPr>
              <p:cNvPr id="123" name="Text Box 18"/>
              <p:cNvSpPr txBox="1">
                <a:spLocks noChangeArrowheads="1"/>
              </p:cNvSpPr>
              <p:nvPr/>
            </p:nvSpPr>
            <p:spPr bwMode="auto">
              <a:xfrm>
                <a:off x="3433763" y="4608288"/>
                <a:ext cx="22320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47.038,34</a:t>
                </a:r>
                <a:endParaRPr lang="pt-BR" altLang="pt-BR" sz="2500" dirty="0"/>
              </a:p>
            </p:txBody>
          </p:sp>
        </p:grpSp>
      </p:grpSp>
      <p:grpSp>
        <p:nvGrpSpPr>
          <p:cNvPr id="124" name="Grupo 70"/>
          <p:cNvGrpSpPr>
            <a:grpSpLocks/>
          </p:cNvGrpSpPr>
          <p:nvPr/>
        </p:nvGrpSpPr>
        <p:grpSpPr bwMode="auto">
          <a:xfrm>
            <a:off x="65976" y="2962799"/>
            <a:ext cx="9094787" cy="504825"/>
            <a:chOff x="11113" y="3531488"/>
            <a:chExt cx="9094787" cy="504056"/>
          </a:xfrm>
        </p:grpSpPr>
        <p:grpSp>
          <p:nvGrpSpPr>
            <p:cNvPr id="125" name="Grupo 66"/>
            <p:cNvGrpSpPr>
              <a:grpSpLocks/>
            </p:cNvGrpSpPr>
            <p:nvPr/>
          </p:nvGrpSpPr>
          <p:grpSpPr bwMode="auto">
            <a:xfrm>
              <a:off x="11113" y="3531488"/>
              <a:ext cx="9094787" cy="504056"/>
              <a:chOff x="11113" y="3420244"/>
              <a:chExt cx="9094787" cy="504056"/>
            </a:xfrm>
          </p:grpSpPr>
          <p:sp>
            <p:nvSpPr>
              <p:cNvPr id="127" name="Oval 6"/>
              <p:cNvSpPr>
                <a:spLocks noChangeArrowheads="1"/>
              </p:cNvSpPr>
              <p:nvPr/>
            </p:nvSpPr>
            <p:spPr bwMode="auto">
              <a:xfrm>
                <a:off x="11113" y="3420244"/>
                <a:ext cx="9094787" cy="430212"/>
              </a:xfrm>
              <a:prstGeom prst="roundRect">
                <a:avLst>
                  <a:gd name="adj" fmla="val 16667"/>
                </a:avLst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pt-BR" sz="2500"/>
                  <a:t>CAPITAL</a:t>
                </a:r>
              </a:p>
            </p:txBody>
          </p:sp>
          <p:sp>
            <p:nvSpPr>
              <p:cNvPr id="128" name="Text Box 18"/>
              <p:cNvSpPr txBox="1">
                <a:spLocks noChangeArrowheads="1"/>
              </p:cNvSpPr>
              <p:nvPr/>
            </p:nvSpPr>
            <p:spPr bwMode="auto">
              <a:xfrm>
                <a:off x="5579987" y="3446462"/>
                <a:ext cx="2331274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196.942,31</a:t>
                </a:r>
                <a:endParaRPr lang="pt-BR" altLang="pt-BR" sz="2500" dirty="0"/>
              </a:p>
            </p:txBody>
          </p:sp>
          <p:sp>
            <p:nvSpPr>
              <p:cNvPr id="129" name="Text Box 18"/>
              <p:cNvSpPr txBox="1">
                <a:spLocks noChangeArrowheads="1"/>
              </p:cNvSpPr>
              <p:nvPr/>
            </p:nvSpPr>
            <p:spPr bwMode="auto">
              <a:xfrm>
                <a:off x="3322380" y="3446462"/>
                <a:ext cx="2329618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303.851,29</a:t>
                </a:r>
                <a:endParaRPr lang="pt-BR" altLang="pt-BR" sz="2500" dirty="0"/>
              </a:p>
            </p:txBody>
          </p:sp>
        </p:grpSp>
        <p:sp>
          <p:nvSpPr>
            <p:cNvPr id="126" name="Text Box 18"/>
            <p:cNvSpPr txBox="1">
              <a:spLocks noChangeArrowheads="1"/>
            </p:cNvSpPr>
            <p:nvPr/>
          </p:nvSpPr>
          <p:spPr bwMode="auto">
            <a:xfrm>
              <a:off x="8101013" y="3542467"/>
              <a:ext cx="863600" cy="476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64,8</a:t>
              </a:r>
              <a:endParaRPr lang="pt-BR" altLang="pt-BR" sz="2500" dirty="0"/>
            </a:p>
          </p:txBody>
        </p:sp>
      </p:grpSp>
      <p:sp>
        <p:nvSpPr>
          <p:cNvPr id="130" name="Text Box 16"/>
          <p:cNvSpPr txBox="1">
            <a:spLocks noChangeArrowheads="1"/>
          </p:cNvSpPr>
          <p:nvPr/>
        </p:nvSpPr>
        <p:spPr bwMode="auto">
          <a:xfrm>
            <a:off x="320619" y="567897"/>
            <a:ext cx="23038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latin typeface="Tahoma" pitchFamily="34" charset="0"/>
              </a:rPr>
              <a:t>R$ mil </a:t>
            </a:r>
            <a:r>
              <a:rPr lang="pt-BR" altLang="pt-BR" sz="2000" dirty="0" smtClean="0">
                <a:latin typeface="Tahoma" pitchFamily="34" charset="0"/>
              </a:rPr>
              <a:t>correntes</a:t>
            </a:r>
            <a:endParaRPr lang="en-US" altLang="pt-BR" sz="2000" dirty="0">
              <a:latin typeface="Tahoma" pitchFamily="34" charset="0"/>
            </a:endParaRPr>
          </a:p>
        </p:txBody>
      </p:sp>
      <p:grpSp>
        <p:nvGrpSpPr>
          <p:cNvPr id="131" name="Grupo 75"/>
          <p:cNvGrpSpPr>
            <a:grpSpLocks/>
          </p:cNvGrpSpPr>
          <p:nvPr/>
        </p:nvGrpSpPr>
        <p:grpSpPr bwMode="auto">
          <a:xfrm>
            <a:off x="297180" y="5752672"/>
            <a:ext cx="8736013" cy="488950"/>
            <a:chOff x="228600" y="6396038"/>
            <a:chExt cx="8736013" cy="488950"/>
          </a:xfrm>
        </p:grpSpPr>
        <p:grpSp>
          <p:nvGrpSpPr>
            <p:cNvPr id="132" name="Grupo 87"/>
            <p:cNvGrpSpPr>
              <a:grpSpLocks/>
            </p:cNvGrpSpPr>
            <p:nvPr/>
          </p:nvGrpSpPr>
          <p:grpSpPr bwMode="auto">
            <a:xfrm>
              <a:off x="228600" y="6396038"/>
              <a:ext cx="7605713" cy="488950"/>
              <a:chOff x="209868" y="6612458"/>
              <a:chExt cx="7605066" cy="488950"/>
            </a:xfrm>
          </p:grpSpPr>
          <p:sp>
            <p:nvSpPr>
              <p:cNvPr id="134" name="Text Box 20"/>
              <p:cNvSpPr txBox="1">
                <a:spLocks noChangeArrowheads="1"/>
              </p:cNvSpPr>
              <p:nvPr/>
            </p:nvSpPr>
            <p:spPr bwMode="auto">
              <a:xfrm>
                <a:off x="3132158" y="6612458"/>
                <a:ext cx="2522538" cy="48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2.819.434,39</a:t>
                </a:r>
                <a:endParaRPr lang="pt-BR" altLang="pt-BR" sz="2500" dirty="0"/>
              </a:p>
            </p:txBody>
          </p:sp>
          <p:sp>
            <p:nvSpPr>
              <p:cNvPr id="135" name="Oval 6"/>
              <p:cNvSpPr>
                <a:spLocks noChangeArrowheads="1"/>
              </p:cNvSpPr>
              <p:nvPr/>
            </p:nvSpPr>
            <p:spPr bwMode="auto">
              <a:xfrm>
                <a:off x="209868" y="6671196"/>
                <a:ext cx="3814762" cy="430212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pt-BR" sz="2500"/>
                  <a:t>T O T A L</a:t>
                </a:r>
              </a:p>
            </p:txBody>
          </p:sp>
          <p:sp>
            <p:nvSpPr>
              <p:cNvPr id="136" name="Text Box 20"/>
              <p:cNvSpPr txBox="1">
                <a:spLocks noChangeArrowheads="1"/>
              </p:cNvSpPr>
              <p:nvPr/>
            </p:nvSpPr>
            <p:spPr bwMode="auto">
              <a:xfrm>
                <a:off x="5292397" y="6612458"/>
                <a:ext cx="2522537" cy="48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2.445.455,62</a:t>
                </a:r>
                <a:endParaRPr lang="pt-BR" altLang="pt-BR" sz="2500" dirty="0"/>
              </a:p>
            </p:txBody>
          </p:sp>
        </p:grpSp>
        <p:sp>
          <p:nvSpPr>
            <p:cNvPr id="133" name="Text Box 18"/>
            <p:cNvSpPr txBox="1">
              <a:spLocks noChangeArrowheads="1"/>
            </p:cNvSpPr>
            <p:nvPr/>
          </p:nvSpPr>
          <p:spPr bwMode="auto">
            <a:xfrm>
              <a:off x="8101013" y="6408738"/>
              <a:ext cx="86360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86,7</a:t>
              </a:r>
              <a:endParaRPr lang="pt-BR" altLang="pt-BR" sz="2500" dirty="0"/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176530" y="4747467"/>
            <a:ext cx="8856663" cy="500062"/>
            <a:chOff x="176530" y="4747467"/>
            <a:chExt cx="8856663" cy="500062"/>
          </a:xfrm>
        </p:grpSpPr>
        <p:sp>
          <p:nvSpPr>
            <p:cNvPr id="138" name="Text Box 13"/>
            <p:cNvSpPr txBox="1">
              <a:spLocks noChangeArrowheads="1"/>
            </p:cNvSpPr>
            <p:nvPr/>
          </p:nvSpPr>
          <p:spPr bwMode="auto">
            <a:xfrm>
              <a:off x="176530" y="4752146"/>
              <a:ext cx="374332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 smtClean="0"/>
                <a:t>RESERVA CONTING.</a:t>
              </a:r>
              <a:endParaRPr lang="pt-BR" altLang="pt-BR" sz="2500" dirty="0"/>
            </a:p>
          </p:txBody>
        </p:sp>
        <p:sp>
          <p:nvSpPr>
            <p:cNvPr id="139" name="Text Box 18"/>
            <p:cNvSpPr txBox="1">
              <a:spLocks noChangeArrowheads="1"/>
            </p:cNvSpPr>
            <p:nvPr/>
          </p:nvSpPr>
          <p:spPr bwMode="auto">
            <a:xfrm>
              <a:off x="5664518" y="4769692"/>
              <a:ext cx="2233612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/>
                <a:t>0</a:t>
              </a:r>
            </a:p>
          </p:txBody>
        </p:sp>
        <p:sp>
          <p:nvSpPr>
            <p:cNvPr id="140" name="Text Box 18"/>
            <p:cNvSpPr txBox="1">
              <a:spLocks noChangeArrowheads="1"/>
            </p:cNvSpPr>
            <p:nvPr/>
          </p:nvSpPr>
          <p:spPr bwMode="auto">
            <a:xfrm>
              <a:off x="3502343" y="4756992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2.493,49</a:t>
              </a:r>
              <a:endParaRPr lang="pt-BR" altLang="pt-BR" sz="2500" dirty="0"/>
            </a:p>
          </p:txBody>
        </p:sp>
        <p:sp>
          <p:nvSpPr>
            <p:cNvPr id="141" name="Text Box 18"/>
            <p:cNvSpPr txBox="1">
              <a:spLocks noChangeArrowheads="1"/>
            </p:cNvSpPr>
            <p:nvPr/>
          </p:nvSpPr>
          <p:spPr bwMode="auto">
            <a:xfrm>
              <a:off x="8169593" y="4747467"/>
              <a:ext cx="863600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/>
                <a:t>0</a:t>
              </a:r>
            </a:p>
          </p:txBody>
        </p:sp>
      </p:grpSp>
      <p:sp>
        <p:nvSpPr>
          <p:cNvPr id="72" name="Retângulo 71"/>
          <p:cNvSpPr/>
          <p:nvPr/>
        </p:nvSpPr>
        <p:spPr>
          <a:xfrm>
            <a:off x="107504" y="-108103"/>
            <a:ext cx="4193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R.R.E.O. </a:t>
            </a:r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– Despesas</a:t>
            </a:r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1" name="Texto Explicativo 1 70"/>
          <p:cNvSpPr/>
          <p:nvPr/>
        </p:nvSpPr>
        <p:spPr>
          <a:xfrm>
            <a:off x="1687421" y="1754475"/>
            <a:ext cx="4584093" cy="2599056"/>
          </a:xfrm>
          <a:prstGeom prst="borderCallout1">
            <a:avLst>
              <a:gd name="adj1" fmla="val 18750"/>
              <a:gd name="adj2" fmla="val -8333"/>
              <a:gd name="adj3" fmla="val 5534"/>
              <a:gd name="adj4" fmla="val -21538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Tx/>
              <a:buChar char="-"/>
            </a:pPr>
            <a:r>
              <a:rPr lang="pt-BR" b="1" dirty="0" err="1" smtClean="0">
                <a:solidFill>
                  <a:schemeClr val="tx1"/>
                </a:solidFill>
              </a:rPr>
              <a:t>Vencim</a:t>
            </a:r>
            <a:r>
              <a:rPr lang="pt-BR" b="1" dirty="0" smtClean="0">
                <a:solidFill>
                  <a:schemeClr val="tx1"/>
                </a:solidFill>
              </a:rPr>
              <a:t> de servidores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</a:rPr>
              <a:t>Aposentadorias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</a:rPr>
              <a:t>Pensões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</a:rPr>
              <a:t>Salário Família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</a:rPr>
              <a:t>Cont. Tempo Determinado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</a:rPr>
              <a:t>Sentenças Judiciais Trabalhistas</a:t>
            </a:r>
          </a:p>
          <a:p>
            <a:pPr marL="285750" indent="-285750">
              <a:buFontTx/>
              <a:buChar char="-"/>
            </a:pPr>
            <a:r>
              <a:rPr lang="pt-BR" b="1" dirty="0" err="1" smtClean="0">
                <a:solidFill>
                  <a:schemeClr val="tx1"/>
                </a:solidFill>
              </a:rPr>
              <a:t>Indeniz</a:t>
            </a:r>
            <a:r>
              <a:rPr lang="pt-BR" b="1" dirty="0" smtClean="0">
                <a:solidFill>
                  <a:schemeClr val="tx1"/>
                </a:solidFill>
              </a:rPr>
              <a:t> e Restituições Trabalhistas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</a:rPr>
              <a:t>IPAM</a:t>
            </a:r>
          </a:p>
          <a:p>
            <a:pPr marL="285750" indent="-285750">
              <a:buFontTx/>
              <a:buChar char="-"/>
            </a:pPr>
            <a:endParaRPr lang="pt-BR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pt-BR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pt-BR" b="1" dirty="0" smtClean="0">
              <a:solidFill>
                <a:schemeClr val="tx1"/>
              </a:solidFill>
            </a:endParaRPr>
          </a:p>
        </p:txBody>
      </p:sp>
      <p:sp>
        <p:nvSpPr>
          <p:cNvPr id="73" name="Texto Explicativo 1 72"/>
          <p:cNvSpPr/>
          <p:nvPr/>
        </p:nvSpPr>
        <p:spPr>
          <a:xfrm>
            <a:off x="1691680" y="2339953"/>
            <a:ext cx="4584093" cy="1912068"/>
          </a:xfrm>
          <a:prstGeom prst="borderCallout1">
            <a:avLst>
              <a:gd name="adj1" fmla="val 18750"/>
              <a:gd name="adj2" fmla="val -8333"/>
              <a:gd name="adj3" fmla="val -7418"/>
              <a:gd name="adj4" fmla="val -24447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</a:rPr>
              <a:t>Juros de Financiamentos</a:t>
            </a:r>
          </a:p>
          <a:p>
            <a:endParaRPr lang="pt-BR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</a:rPr>
              <a:t>Juros de Parcelamentos</a:t>
            </a:r>
          </a:p>
          <a:p>
            <a:endParaRPr lang="pt-BR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</a:rPr>
              <a:t>Taxas ou comissões  pela </a:t>
            </a:r>
            <a:r>
              <a:rPr lang="pt-BR" b="1" dirty="0" err="1" smtClean="0">
                <a:solidFill>
                  <a:schemeClr val="tx1"/>
                </a:solidFill>
              </a:rPr>
              <a:t>adm</a:t>
            </a:r>
            <a:r>
              <a:rPr lang="pt-BR" b="1" dirty="0" smtClean="0">
                <a:solidFill>
                  <a:schemeClr val="tx1"/>
                </a:solidFill>
              </a:rPr>
              <a:t> de Financiamentos</a:t>
            </a:r>
          </a:p>
          <a:p>
            <a:pPr marL="285750" indent="-285750">
              <a:buFontTx/>
              <a:buChar char="-"/>
            </a:pPr>
            <a:endParaRPr lang="pt-BR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pt-BR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pt-BR" b="1" dirty="0" smtClean="0">
              <a:solidFill>
                <a:schemeClr val="tx1"/>
              </a:solidFill>
            </a:endParaRPr>
          </a:p>
        </p:txBody>
      </p:sp>
      <p:sp>
        <p:nvSpPr>
          <p:cNvPr id="74" name="Texto Explicativo 1 73"/>
          <p:cNvSpPr/>
          <p:nvPr/>
        </p:nvSpPr>
        <p:spPr>
          <a:xfrm>
            <a:off x="1687419" y="2578985"/>
            <a:ext cx="4584093" cy="2749784"/>
          </a:xfrm>
          <a:prstGeom prst="borderCallout1">
            <a:avLst>
              <a:gd name="adj1" fmla="val 18750"/>
              <a:gd name="adj2" fmla="val -8333"/>
              <a:gd name="adj3" fmla="val 5534"/>
              <a:gd name="adj4" fmla="val -21538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Tx/>
              <a:buChar char="-"/>
            </a:pPr>
            <a:r>
              <a:rPr lang="pt-BR" b="1" dirty="0">
                <a:solidFill>
                  <a:schemeClr val="tx1"/>
                </a:solidFill>
              </a:rPr>
              <a:t>Material de </a:t>
            </a:r>
            <a:r>
              <a:rPr lang="pt-BR" b="1" dirty="0" smtClean="0">
                <a:solidFill>
                  <a:schemeClr val="tx1"/>
                </a:solidFill>
              </a:rPr>
              <a:t>Consumo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</a:rPr>
              <a:t>Passagens Aéreas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</a:rPr>
              <a:t>Pessoas Físicas</a:t>
            </a:r>
          </a:p>
          <a:p>
            <a:pPr marL="285750" indent="-285750">
              <a:buFontTx/>
              <a:buChar char="-"/>
            </a:pPr>
            <a:r>
              <a:rPr lang="pt-BR" b="1" dirty="0" err="1" smtClean="0">
                <a:solidFill>
                  <a:schemeClr val="tx1"/>
                </a:solidFill>
              </a:rPr>
              <a:t>Jetões</a:t>
            </a:r>
            <a:endParaRPr lang="pt-BR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</a:rPr>
              <a:t>Pessoas Jurídicas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</a:rPr>
              <a:t>Recolhimento INSS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</a:rPr>
              <a:t>Recolhimento Pasep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</a:rPr>
              <a:t>Obrigações Contributivas </a:t>
            </a:r>
          </a:p>
          <a:p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b="1" dirty="0" smtClean="0">
                <a:solidFill>
                  <a:schemeClr val="tx1"/>
                </a:solidFill>
              </a:rPr>
              <a:t>     (FNM-ABRASF- FAMEM) </a:t>
            </a:r>
          </a:p>
          <a:p>
            <a:pPr marL="285750" indent="-285750">
              <a:buFontTx/>
              <a:buChar char="-"/>
            </a:pPr>
            <a:endParaRPr lang="pt-BR" b="1" dirty="0" smtClean="0">
              <a:solidFill>
                <a:schemeClr val="tx1"/>
              </a:solidFill>
            </a:endParaRPr>
          </a:p>
          <a:p>
            <a:endParaRPr lang="pt-BR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pt-BR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pt-BR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pt-BR" b="1" dirty="0" smtClean="0">
              <a:solidFill>
                <a:schemeClr val="tx1"/>
              </a:solidFill>
            </a:endParaRPr>
          </a:p>
        </p:txBody>
      </p:sp>
      <p:sp>
        <p:nvSpPr>
          <p:cNvPr id="137" name="Texto Explicativo 1 136"/>
          <p:cNvSpPr/>
          <p:nvPr/>
        </p:nvSpPr>
        <p:spPr>
          <a:xfrm>
            <a:off x="1687421" y="3693190"/>
            <a:ext cx="4584093" cy="786996"/>
          </a:xfrm>
          <a:prstGeom prst="borderCallout1">
            <a:avLst>
              <a:gd name="adj1" fmla="val 18750"/>
              <a:gd name="adj2" fmla="val -8333"/>
              <a:gd name="adj3" fmla="val 5534"/>
              <a:gd name="adj4" fmla="val -21538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</a:rPr>
              <a:t>Material Perm.  e Equipamentos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</a:rPr>
              <a:t>Obras e Instalações</a:t>
            </a:r>
          </a:p>
          <a:p>
            <a:pPr marL="285750" indent="-285750">
              <a:buFontTx/>
              <a:buChar char="-"/>
            </a:pPr>
            <a:endParaRPr lang="pt-BR" b="1" dirty="0" smtClean="0">
              <a:solidFill>
                <a:schemeClr val="tx1"/>
              </a:solidFill>
            </a:endParaRPr>
          </a:p>
          <a:p>
            <a:endParaRPr lang="pt-BR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pt-BR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pt-BR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pt-BR" b="1" dirty="0" smtClean="0">
              <a:solidFill>
                <a:schemeClr val="tx1"/>
              </a:solidFill>
            </a:endParaRPr>
          </a:p>
        </p:txBody>
      </p:sp>
      <p:sp>
        <p:nvSpPr>
          <p:cNvPr id="142" name="Texto Explicativo 1 141"/>
          <p:cNvSpPr/>
          <p:nvPr/>
        </p:nvSpPr>
        <p:spPr>
          <a:xfrm>
            <a:off x="1687056" y="4562668"/>
            <a:ext cx="4584093" cy="494398"/>
          </a:xfrm>
          <a:prstGeom prst="borderCallout1">
            <a:avLst>
              <a:gd name="adj1" fmla="val 18750"/>
              <a:gd name="adj2" fmla="val -8333"/>
              <a:gd name="adj3" fmla="val 5534"/>
              <a:gd name="adj4" fmla="val -21538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</a:rPr>
              <a:t>Pagam. Principal da Dívida</a:t>
            </a:r>
          </a:p>
          <a:p>
            <a:pPr marL="285750" indent="-285750">
              <a:buFontTx/>
              <a:buChar char="-"/>
            </a:pPr>
            <a:endParaRPr lang="pt-BR" b="1" dirty="0" smtClean="0">
              <a:solidFill>
                <a:schemeClr val="tx1"/>
              </a:solidFill>
            </a:endParaRPr>
          </a:p>
          <a:p>
            <a:endParaRPr lang="pt-BR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pt-BR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pt-BR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pt-BR" b="1" dirty="0" smtClean="0">
              <a:solidFill>
                <a:schemeClr val="tx1"/>
              </a:solidFill>
            </a:endParaRPr>
          </a:p>
        </p:txBody>
      </p:sp>
      <p:sp>
        <p:nvSpPr>
          <p:cNvPr id="143" name="Texto Explicativo 1 142"/>
          <p:cNvSpPr/>
          <p:nvPr/>
        </p:nvSpPr>
        <p:spPr>
          <a:xfrm>
            <a:off x="1685073" y="4115004"/>
            <a:ext cx="4584093" cy="786996"/>
          </a:xfrm>
          <a:prstGeom prst="borderCallout1">
            <a:avLst>
              <a:gd name="adj1" fmla="val 18750"/>
              <a:gd name="adj2" fmla="val -8333"/>
              <a:gd name="adj3" fmla="val 5534"/>
              <a:gd name="adj4" fmla="val -21538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Tx/>
              <a:buChar char="-"/>
            </a:pPr>
            <a:r>
              <a:rPr lang="pt-BR" b="1" dirty="0">
                <a:solidFill>
                  <a:schemeClr val="tx1"/>
                </a:solidFill>
              </a:rPr>
              <a:t>aquisição de imóveis ou bens de capital já em utilização</a:t>
            </a:r>
            <a:endParaRPr lang="pt-BR" b="1" dirty="0" smtClean="0">
              <a:solidFill>
                <a:schemeClr val="tx1"/>
              </a:solidFill>
            </a:endParaRPr>
          </a:p>
          <a:p>
            <a:endParaRPr lang="pt-BR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pt-BR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pt-BR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pt-BR" b="1" dirty="0" smtClean="0">
              <a:solidFill>
                <a:schemeClr val="tx1"/>
              </a:solidFill>
            </a:endParaRPr>
          </a:p>
        </p:txBody>
      </p:sp>
      <p:sp>
        <p:nvSpPr>
          <p:cNvPr id="144" name="Texto Explicativo 1 143"/>
          <p:cNvSpPr/>
          <p:nvPr/>
        </p:nvSpPr>
        <p:spPr>
          <a:xfrm>
            <a:off x="1685072" y="5417912"/>
            <a:ext cx="4584093" cy="786996"/>
          </a:xfrm>
          <a:prstGeom prst="borderCallout1">
            <a:avLst>
              <a:gd name="adj1" fmla="val 18750"/>
              <a:gd name="adj2" fmla="val -8333"/>
              <a:gd name="adj3" fmla="val 5534"/>
              <a:gd name="adj4" fmla="val -21538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</a:rPr>
              <a:t>Contribuição Previdenciárias - Patronal </a:t>
            </a:r>
          </a:p>
          <a:p>
            <a:pPr marL="285750" indent="-285750">
              <a:buFontTx/>
              <a:buChar char="-"/>
            </a:pPr>
            <a:endParaRPr lang="pt-BR" b="1" dirty="0" smtClean="0">
              <a:solidFill>
                <a:schemeClr val="tx1"/>
              </a:solidFill>
            </a:endParaRPr>
          </a:p>
          <a:p>
            <a:endParaRPr lang="pt-BR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pt-BR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pt-BR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pt-BR" b="1" dirty="0" smtClean="0">
              <a:solidFill>
                <a:schemeClr val="tx1"/>
              </a:solidFill>
            </a:endParaRPr>
          </a:p>
        </p:txBody>
      </p:sp>
      <p:sp>
        <p:nvSpPr>
          <p:cNvPr id="145" name="Texto Explicativo 1 144"/>
          <p:cNvSpPr/>
          <p:nvPr/>
        </p:nvSpPr>
        <p:spPr>
          <a:xfrm>
            <a:off x="4599678" y="4562668"/>
            <a:ext cx="3627066" cy="2102157"/>
          </a:xfrm>
          <a:prstGeom prst="borderCallout1">
            <a:avLst>
              <a:gd name="adj1" fmla="val 18750"/>
              <a:gd name="adj2" fmla="val -8333"/>
              <a:gd name="adj3" fmla="val -10757"/>
              <a:gd name="adj4" fmla="val -58524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pt-BR" b="1" dirty="0" smtClean="0">
                <a:solidFill>
                  <a:schemeClr val="tx1"/>
                </a:solidFill>
              </a:rPr>
              <a:t>EXEMPLOS: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</a:rPr>
              <a:t>Pro-Transporte I e II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</a:rPr>
              <a:t>Saneamento </a:t>
            </a:r>
            <a:r>
              <a:rPr lang="pt-BR" b="1" dirty="0" err="1" smtClean="0">
                <a:solidFill>
                  <a:schemeClr val="tx1"/>
                </a:solidFill>
              </a:rPr>
              <a:t>Cohatrac</a:t>
            </a:r>
            <a:endParaRPr lang="pt-BR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</a:rPr>
              <a:t>Bacia do Bacanga</a:t>
            </a:r>
          </a:p>
          <a:p>
            <a:pPr marL="285750" indent="-285750">
              <a:buFontTx/>
              <a:buChar char="-"/>
            </a:pPr>
            <a:r>
              <a:rPr lang="pt-BR" b="1" dirty="0" err="1" smtClean="0">
                <a:solidFill>
                  <a:schemeClr val="tx1"/>
                </a:solidFill>
              </a:rPr>
              <a:t>Financ</a:t>
            </a:r>
            <a:r>
              <a:rPr lang="pt-BR" b="1" dirty="0" smtClean="0">
                <a:solidFill>
                  <a:schemeClr val="tx1"/>
                </a:solidFill>
              </a:rPr>
              <a:t>. Antigos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</a:rPr>
              <a:t>Parcelamentos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</a:rPr>
              <a:t>Decisões Judiciais</a:t>
            </a:r>
          </a:p>
          <a:p>
            <a:pPr marL="285750" indent="-285750">
              <a:buFontTx/>
              <a:buChar char="-"/>
            </a:pPr>
            <a:endParaRPr lang="pt-BR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pt-BR" b="1" dirty="0" smtClean="0">
              <a:solidFill>
                <a:schemeClr val="tx1"/>
              </a:solidFill>
            </a:endParaRPr>
          </a:p>
          <a:p>
            <a:endParaRPr lang="pt-BR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pt-BR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pt-BR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pt-BR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97" grpId="0" animBg="1" autoUpdateAnimBg="0"/>
      <p:bldP spid="130" grpId="0" autoUpdateAnimBg="0"/>
      <p:bldP spid="71" grpId="0" animBg="1"/>
      <p:bldP spid="73" grpId="0" animBg="1"/>
      <p:bldP spid="74" grpId="0" animBg="1"/>
      <p:bldP spid="137" grpId="0" animBg="1"/>
      <p:bldP spid="142" grpId="0" animBg="1"/>
      <p:bldP spid="143" grpId="0" animBg="1"/>
      <p:bldP spid="144" grpId="0" animBg="1"/>
      <p:bldP spid="14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0" y="476672"/>
            <a:ext cx="9146535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27287" y="-108103"/>
            <a:ext cx="67649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R.R.E.O. </a:t>
            </a:r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– Despesas por Funções</a:t>
            </a:r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7012639" y="6156012"/>
            <a:ext cx="20249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dirty="0">
                <a:solidFill>
                  <a:schemeClr val="bg1"/>
                </a:solidFill>
                <a:latin typeface="Tahoma" pitchFamily="34" charset="0"/>
              </a:rPr>
              <a:t>R$ </a:t>
            </a:r>
            <a:r>
              <a:rPr lang="pt-BR" altLang="pt-BR" dirty="0" smtClean="0">
                <a:solidFill>
                  <a:schemeClr val="bg1"/>
                </a:solidFill>
                <a:latin typeface="Tahoma" pitchFamily="34" charset="0"/>
              </a:rPr>
              <a:t>mi correntes</a:t>
            </a:r>
            <a:endParaRPr lang="en-US" altLang="pt-BR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>
            <a:off x="323528" y="1467979"/>
            <a:ext cx="1728787" cy="1168933"/>
          </a:xfrm>
          <a:prstGeom prst="ellipse">
            <a:avLst/>
          </a:prstGeom>
          <a:solidFill>
            <a:srgbClr val="0033CC">
              <a:alpha val="27843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lipse 7"/>
          <p:cNvSpPr/>
          <p:nvPr/>
        </p:nvSpPr>
        <p:spPr bwMode="auto">
          <a:xfrm>
            <a:off x="179512" y="2655962"/>
            <a:ext cx="1512887" cy="1136888"/>
          </a:xfrm>
          <a:prstGeom prst="ellipse">
            <a:avLst/>
          </a:prstGeom>
          <a:solidFill>
            <a:srgbClr val="0033CC">
              <a:alpha val="27843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lipse 8"/>
          <p:cNvSpPr/>
          <p:nvPr/>
        </p:nvSpPr>
        <p:spPr bwMode="auto">
          <a:xfrm>
            <a:off x="667990" y="4941168"/>
            <a:ext cx="1671762" cy="1258049"/>
          </a:xfrm>
          <a:prstGeom prst="ellipse">
            <a:avLst/>
          </a:prstGeom>
          <a:solidFill>
            <a:srgbClr val="0033CC">
              <a:alpha val="27843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lipse 9"/>
          <p:cNvSpPr/>
          <p:nvPr/>
        </p:nvSpPr>
        <p:spPr bwMode="auto">
          <a:xfrm>
            <a:off x="3274690" y="502578"/>
            <a:ext cx="1676400" cy="1375474"/>
          </a:xfrm>
          <a:prstGeom prst="ellipse">
            <a:avLst/>
          </a:prstGeom>
          <a:solidFill>
            <a:srgbClr val="0033CC">
              <a:alpha val="27843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5296783" y="682328"/>
            <a:ext cx="1670531" cy="1306512"/>
          </a:xfrm>
          <a:prstGeom prst="ellipse">
            <a:avLst/>
          </a:prstGeom>
          <a:solidFill>
            <a:srgbClr val="0033CC">
              <a:alpha val="27843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7213475" y="875110"/>
            <a:ext cx="1751013" cy="1136292"/>
          </a:xfrm>
          <a:prstGeom prst="ellipse">
            <a:avLst/>
          </a:prstGeom>
          <a:solidFill>
            <a:srgbClr val="CC0000">
              <a:alpha val="27451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7164263" y="2170956"/>
            <a:ext cx="1800225" cy="1229915"/>
          </a:xfrm>
          <a:prstGeom prst="ellipse">
            <a:avLst/>
          </a:prstGeom>
          <a:solidFill>
            <a:srgbClr val="CC0000">
              <a:alpha val="27451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Elipse 13"/>
          <p:cNvSpPr/>
          <p:nvPr/>
        </p:nvSpPr>
        <p:spPr bwMode="auto">
          <a:xfrm>
            <a:off x="7452295" y="3429000"/>
            <a:ext cx="1800225" cy="1072182"/>
          </a:xfrm>
          <a:prstGeom prst="ellipse">
            <a:avLst/>
          </a:prstGeom>
          <a:solidFill>
            <a:srgbClr val="CC0000">
              <a:alpha val="27451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Elipse 14"/>
          <p:cNvSpPr/>
          <p:nvPr/>
        </p:nvSpPr>
        <p:spPr bwMode="auto">
          <a:xfrm>
            <a:off x="7164288" y="4900959"/>
            <a:ext cx="1543050" cy="1120329"/>
          </a:xfrm>
          <a:prstGeom prst="ellipse">
            <a:avLst/>
          </a:prstGeom>
          <a:solidFill>
            <a:srgbClr val="CC0000">
              <a:alpha val="27451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Elipse 15"/>
          <p:cNvSpPr/>
          <p:nvPr/>
        </p:nvSpPr>
        <p:spPr bwMode="auto">
          <a:xfrm>
            <a:off x="5219477" y="5044257"/>
            <a:ext cx="1728787" cy="1697111"/>
          </a:xfrm>
          <a:prstGeom prst="ellipse">
            <a:avLst/>
          </a:prstGeom>
          <a:solidFill>
            <a:srgbClr val="CC0000">
              <a:alpha val="27451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Elipse 16"/>
          <p:cNvSpPr/>
          <p:nvPr/>
        </p:nvSpPr>
        <p:spPr bwMode="auto">
          <a:xfrm>
            <a:off x="2884363" y="5306913"/>
            <a:ext cx="1079500" cy="714375"/>
          </a:xfrm>
          <a:prstGeom prst="ellipse">
            <a:avLst/>
          </a:prstGeom>
          <a:solidFill>
            <a:srgbClr val="0033CC">
              <a:alpha val="27843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BR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Obrigat</a:t>
            </a:r>
            <a:r>
              <a:rPr lang="pt-BR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8" name="Elipse 17"/>
          <p:cNvSpPr/>
          <p:nvPr/>
        </p:nvSpPr>
        <p:spPr bwMode="auto">
          <a:xfrm>
            <a:off x="3963863" y="5311675"/>
            <a:ext cx="1184275" cy="709613"/>
          </a:xfrm>
          <a:prstGeom prst="ellipse">
            <a:avLst/>
          </a:prstGeom>
          <a:solidFill>
            <a:srgbClr val="CC0000">
              <a:alpha val="27451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BR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Discric</a:t>
            </a: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070" y="119894"/>
            <a:ext cx="1482266" cy="1018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4951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27287" y="-108103"/>
            <a:ext cx="67649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R.R.E.O. </a:t>
            </a:r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– Despesas por Funções</a:t>
            </a:r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4" y="764704"/>
            <a:ext cx="8954830" cy="5896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070" y="119894"/>
            <a:ext cx="1482266" cy="1018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8010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070" y="119894"/>
            <a:ext cx="1482266" cy="1018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tângulo 5"/>
          <p:cNvSpPr/>
          <p:nvPr/>
        </p:nvSpPr>
        <p:spPr>
          <a:xfrm>
            <a:off x="3635896" y="2867452"/>
            <a:ext cx="5112568" cy="156966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48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</a:rPr>
              <a:t>Balanço Orçamentário</a:t>
            </a:r>
            <a:endParaRPr lang="pt-BR" sz="48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7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88862"/>
            <a:ext cx="2581275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37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82595" y="-108103"/>
            <a:ext cx="66543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R.R.E.O. </a:t>
            </a:r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– Balanço Orçamentário</a:t>
            </a:r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6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070" y="119894"/>
            <a:ext cx="1482266" cy="1018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1" y="845256"/>
            <a:ext cx="8986336" cy="5968120"/>
            <a:chOff x="0" y="0"/>
            <a:chExt cx="817" cy="596"/>
          </a:xfrm>
        </p:grpSpPr>
        <p:sp>
          <p:nvSpPr>
            <p:cNvPr id="7" name="AutoShape 2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7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4" y="61"/>
              <a:ext cx="791" cy="164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pic>
          <p:nvPicPr>
            <p:cNvPr id="9" name="Imagem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" y="62"/>
              <a:ext cx="79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4" y="62"/>
              <a:ext cx="791" cy="163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1" y="67"/>
              <a:ext cx="203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>
                  <a:solidFill>
                    <a:srgbClr val="000000"/>
                  </a:solidFill>
                  <a:latin typeface="Arial"/>
                  <a:cs typeface="Arial"/>
                </a:rPr>
                <a:t>CORRENTES</a:t>
              </a: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12" y="179"/>
              <a:ext cx="795" cy="0"/>
            </a:xfrm>
            <a:prstGeom prst="line">
              <a:avLst/>
            </a:prstGeom>
            <a:noFill/>
            <a:ln w="476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459" y="8"/>
              <a:ext cx="340" cy="42"/>
            </a:xfrm>
            <a:custGeom>
              <a:avLst/>
              <a:gdLst>
                <a:gd name="T0" fmla="*/ 0 w 9788"/>
                <a:gd name="T1" fmla="*/ 182 h 1092"/>
                <a:gd name="T2" fmla="*/ 182 w 9788"/>
                <a:gd name="T3" fmla="*/ 0 h 1092"/>
                <a:gd name="T4" fmla="*/ 9606 w 9788"/>
                <a:gd name="T5" fmla="*/ 0 h 1092"/>
                <a:gd name="T6" fmla="*/ 9788 w 9788"/>
                <a:gd name="T7" fmla="*/ 182 h 1092"/>
                <a:gd name="T8" fmla="*/ 9788 w 9788"/>
                <a:gd name="T9" fmla="*/ 910 h 1092"/>
                <a:gd name="T10" fmla="*/ 9606 w 9788"/>
                <a:gd name="T11" fmla="*/ 1092 h 1092"/>
                <a:gd name="T12" fmla="*/ 182 w 9788"/>
                <a:gd name="T13" fmla="*/ 1092 h 1092"/>
                <a:gd name="T14" fmla="*/ 0 w 9788"/>
                <a:gd name="T15" fmla="*/ 910 h 1092"/>
                <a:gd name="T16" fmla="*/ 0 w 9788"/>
                <a:gd name="T17" fmla="*/ 182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88" h="1092">
                  <a:moveTo>
                    <a:pt x="0" y="182"/>
                  </a:moveTo>
                  <a:cubicBezTo>
                    <a:pt x="0" y="82"/>
                    <a:pt x="82" y="0"/>
                    <a:pt x="182" y="0"/>
                  </a:cubicBezTo>
                  <a:lnTo>
                    <a:pt x="9606" y="0"/>
                  </a:lnTo>
                  <a:cubicBezTo>
                    <a:pt x="9707" y="0"/>
                    <a:pt x="9788" y="82"/>
                    <a:pt x="9788" y="182"/>
                  </a:cubicBezTo>
                  <a:lnTo>
                    <a:pt x="9788" y="910"/>
                  </a:lnTo>
                  <a:cubicBezTo>
                    <a:pt x="9788" y="1011"/>
                    <a:pt x="9707" y="1092"/>
                    <a:pt x="9606" y="1092"/>
                  </a:cubicBezTo>
                  <a:lnTo>
                    <a:pt x="182" y="1092"/>
                  </a:lnTo>
                  <a:cubicBezTo>
                    <a:pt x="82" y="1092"/>
                    <a:pt x="0" y="1011"/>
                    <a:pt x="0" y="910"/>
                  </a:cubicBezTo>
                  <a:lnTo>
                    <a:pt x="0" y="18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459" y="8"/>
              <a:ext cx="340" cy="41"/>
            </a:xfrm>
            <a:custGeom>
              <a:avLst/>
              <a:gdLst>
                <a:gd name="T0" fmla="*/ 0 w 9788"/>
                <a:gd name="T1" fmla="*/ 182 h 1092"/>
                <a:gd name="T2" fmla="*/ 182 w 9788"/>
                <a:gd name="T3" fmla="*/ 0 h 1092"/>
                <a:gd name="T4" fmla="*/ 9606 w 9788"/>
                <a:gd name="T5" fmla="*/ 0 h 1092"/>
                <a:gd name="T6" fmla="*/ 9788 w 9788"/>
                <a:gd name="T7" fmla="*/ 182 h 1092"/>
                <a:gd name="T8" fmla="*/ 9788 w 9788"/>
                <a:gd name="T9" fmla="*/ 910 h 1092"/>
                <a:gd name="T10" fmla="*/ 9606 w 9788"/>
                <a:gd name="T11" fmla="*/ 1092 h 1092"/>
                <a:gd name="T12" fmla="*/ 182 w 9788"/>
                <a:gd name="T13" fmla="*/ 1092 h 1092"/>
                <a:gd name="T14" fmla="*/ 0 w 9788"/>
                <a:gd name="T15" fmla="*/ 910 h 1092"/>
                <a:gd name="T16" fmla="*/ 0 w 9788"/>
                <a:gd name="T17" fmla="*/ 182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88" h="1092">
                  <a:moveTo>
                    <a:pt x="0" y="182"/>
                  </a:moveTo>
                  <a:cubicBezTo>
                    <a:pt x="0" y="82"/>
                    <a:pt x="82" y="0"/>
                    <a:pt x="182" y="0"/>
                  </a:cubicBezTo>
                  <a:lnTo>
                    <a:pt x="9606" y="0"/>
                  </a:lnTo>
                  <a:cubicBezTo>
                    <a:pt x="9707" y="0"/>
                    <a:pt x="9788" y="82"/>
                    <a:pt x="9788" y="182"/>
                  </a:cubicBezTo>
                  <a:lnTo>
                    <a:pt x="9788" y="910"/>
                  </a:lnTo>
                  <a:cubicBezTo>
                    <a:pt x="9788" y="1011"/>
                    <a:pt x="9707" y="1092"/>
                    <a:pt x="9606" y="1092"/>
                  </a:cubicBezTo>
                  <a:lnTo>
                    <a:pt x="182" y="1092"/>
                  </a:lnTo>
                  <a:cubicBezTo>
                    <a:pt x="82" y="1092"/>
                    <a:pt x="0" y="1011"/>
                    <a:pt x="0" y="910"/>
                  </a:cubicBezTo>
                  <a:lnTo>
                    <a:pt x="0" y="182"/>
                  </a:lnTo>
                  <a:close/>
                </a:path>
              </a:pathLst>
            </a:custGeom>
            <a:noFill/>
            <a:ln w="47625" cap="flat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571" y="13"/>
              <a:ext cx="143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300" b="1" i="0" u="none" strike="noStrike" baseline="0">
                  <a:solidFill>
                    <a:srgbClr val="009900"/>
                  </a:solidFill>
                  <a:latin typeface="Arial"/>
                  <a:cs typeface="Arial"/>
                </a:rPr>
                <a:t>Realizada</a:t>
              </a: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716" y="11"/>
              <a:ext cx="73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300" b="1" i="0" u="none" strike="noStrike" baseline="0">
                  <a:solidFill>
                    <a:srgbClr val="009900"/>
                  </a:solidFill>
                  <a:latin typeface="Arial"/>
                  <a:cs typeface="Arial"/>
                </a:rPr>
                <a:t>2015</a:t>
              </a: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24" y="103"/>
              <a:ext cx="140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>
                  <a:solidFill>
                    <a:srgbClr val="000000"/>
                  </a:solidFill>
                  <a:latin typeface="Arial"/>
                  <a:cs typeface="Arial"/>
                </a:rPr>
                <a:t>CAPITAL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24" y="138"/>
              <a:ext cx="99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>
                  <a:solidFill>
                    <a:srgbClr val="000000"/>
                  </a:solidFill>
                  <a:latin typeface="Arial"/>
                  <a:cs typeface="Arial"/>
                </a:rPr>
                <a:t>INTRA</a:t>
              </a: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12" y="138"/>
              <a:ext cx="11" cy="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>
                  <a:solidFill>
                    <a:srgbClr val="000000"/>
                  </a:solidFill>
                  <a:latin typeface="Arial"/>
                  <a:cs typeface="Arial"/>
                </a:rPr>
                <a:t>-</a:t>
              </a: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22" y="138"/>
              <a:ext cx="196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ORÇAMENT.</a:t>
              </a: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657" y="142"/>
              <a:ext cx="144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>
                  <a:solidFill>
                    <a:srgbClr val="000000"/>
                  </a:solidFill>
                  <a:latin typeface="Arial"/>
                  <a:cs typeface="Arial"/>
                </a:rPr>
                <a:t>83.683,51</a:t>
              </a: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615" y="183"/>
              <a:ext cx="189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>
                  <a:solidFill>
                    <a:srgbClr val="000000"/>
                  </a:solidFill>
                  <a:latin typeface="Arial"/>
                  <a:cs typeface="Arial"/>
                </a:rPr>
                <a:t>2.455.549,64</a:t>
              </a: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4" y="12"/>
              <a:ext cx="142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>
                  <a:solidFill>
                    <a:srgbClr val="009900"/>
                  </a:solidFill>
                  <a:latin typeface="Arial"/>
                  <a:cs typeface="Arial"/>
                </a:rPr>
                <a:t>RECEITA</a:t>
              </a: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4" y="288"/>
              <a:ext cx="791" cy="181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pic>
          <p:nvPicPr>
            <p:cNvPr id="25" name="Imagem 2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" y="288"/>
              <a:ext cx="79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4" y="288"/>
              <a:ext cx="791" cy="181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27" y="286"/>
              <a:ext cx="203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CORRENTES</a:t>
              </a: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615" y="64"/>
              <a:ext cx="189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2.287.709,24</a:t>
              </a: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4" y="324"/>
              <a:ext cx="134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300" b="1" i="0" u="none" strike="noStrike" baseline="0">
                  <a:solidFill>
                    <a:srgbClr val="000000"/>
                  </a:solidFill>
                  <a:latin typeface="Arial"/>
                  <a:cs typeface="Arial"/>
                </a:rPr>
                <a:t>CAPITAL</a:t>
              </a: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654" y="101"/>
              <a:ext cx="125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84.156,90</a:t>
              </a:r>
              <a:endParaRPr lang="pt-BR" sz="2400" b="1" i="0" u="none" strike="noStrike" baseline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24" y="367"/>
              <a:ext cx="95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300" b="1" i="0" u="none" strike="noStrike" baseline="0">
                  <a:solidFill>
                    <a:srgbClr val="000000"/>
                  </a:solidFill>
                  <a:latin typeface="Arial"/>
                  <a:cs typeface="Arial"/>
                </a:rPr>
                <a:t>INTRA</a:t>
              </a: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12" y="367"/>
              <a:ext cx="10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300" b="1" i="0" u="none" strike="noStrike" baseline="0">
                  <a:solidFill>
                    <a:srgbClr val="000000"/>
                  </a:solidFill>
                  <a:latin typeface="Arial"/>
                  <a:cs typeface="Arial"/>
                </a:rPr>
                <a:t>-</a:t>
              </a: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122" y="367"/>
              <a:ext cx="188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300" b="1" i="0" u="none" strike="noStrike" baseline="0">
                  <a:solidFill>
                    <a:srgbClr val="000000"/>
                  </a:solidFill>
                  <a:latin typeface="Arial"/>
                  <a:cs typeface="Arial"/>
                </a:rPr>
                <a:t>ORÇAMENT.</a:t>
              </a: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645" y="367"/>
              <a:ext cx="125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64.550,80</a:t>
              </a:r>
              <a:endParaRPr lang="pt-BR" sz="2400" b="1" i="0" u="none" strike="noStrike" baseline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24" y="423"/>
              <a:ext cx="226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>
                  <a:solidFill>
                    <a:schemeClr val="bg1">
                      <a:lumMod val="95000"/>
                    </a:schemeClr>
                  </a:solidFill>
                  <a:latin typeface="Arial"/>
                  <a:cs typeface="Arial"/>
                </a:rPr>
                <a:t>SUBTOTAL   B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606" y="424"/>
              <a:ext cx="164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2.445.455,62</a:t>
              </a:r>
              <a:endParaRPr lang="pt-BR" sz="2400" b="1" i="0" u="none" strike="noStrike" baseline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4" y="239"/>
              <a:ext cx="148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300" b="1" i="0" u="none" strike="noStrike" baseline="0">
                  <a:solidFill>
                    <a:srgbClr val="0033CC"/>
                  </a:solidFill>
                  <a:latin typeface="Arial"/>
                  <a:cs typeface="Arial"/>
                </a:rPr>
                <a:t>DESPESA</a:t>
              </a:r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12" y="411"/>
              <a:ext cx="795" cy="0"/>
            </a:xfrm>
            <a:prstGeom prst="line">
              <a:avLst/>
            </a:prstGeom>
            <a:noFill/>
            <a:ln w="476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459" y="236"/>
              <a:ext cx="340" cy="42"/>
            </a:xfrm>
            <a:custGeom>
              <a:avLst/>
              <a:gdLst>
                <a:gd name="T0" fmla="*/ 0 w 10360"/>
                <a:gd name="T1" fmla="*/ 182 h 1092"/>
                <a:gd name="T2" fmla="*/ 182 w 10360"/>
                <a:gd name="T3" fmla="*/ 0 h 1092"/>
                <a:gd name="T4" fmla="*/ 10178 w 10360"/>
                <a:gd name="T5" fmla="*/ 0 h 1092"/>
                <a:gd name="T6" fmla="*/ 10360 w 10360"/>
                <a:gd name="T7" fmla="*/ 182 h 1092"/>
                <a:gd name="T8" fmla="*/ 10360 w 10360"/>
                <a:gd name="T9" fmla="*/ 910 h 1092"/>
                <a:gd name="T10" fmla="*/ 10178 w 10360"/>
                <a:gd name="T11" fmla="*/ 1092 h 1092"/>
                <a:gd name="T12" fmla="*/ 182 w 10360"/>
                <a:gd name="T13" fmla="*/ 1092 h 1092"/>
                <a:gd name="T14" fmla="*/ 0 w 10360"/>
                <a:gd name="T15" fmla="*/ 910 h 1092"/>
                <a:gd name="T16" fmla="*/ 0 w 10360"/>
                <a:gd name="T17" fmla="*/ 182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60" h="1092">
                  <a:moveTo>
                    <a:pt x="0" y="182"/>
                  </a:moveTo>
                  <a:cubicBezTo>
                    <a:pt x="0" y="82"/>
                    <a:pt x="82" y="0"/>
                    <a:pt x="182" y="0"/>
                  </a:cubicBezTo>
                  <a:lnTo>
                    <a:pt x="10178" y="0"/>
                  </a:lnTo>
                  <a:cubicBezTo>
                    <a:pt x="10279" y="0"/>
                    <a:pt x="10360" y="82"/>
                    <a:pt x="10360" y="182"/>
                  </a:cubicBezTo>
                  <a:lnTo>
                    <a:pt x="10360" y="910"/>
                  </a:lnTo>
                  <a:cubicBezTo>
                    <a:pt x="10360" y="1011"/>
                    <a:pt x="10279" y="1092"/>
                    <a:pt x="10178" y="1092"/>
                  </a:cubicBezTo>
                  <a:lnTo>
                    <a:pt x="182" y="1092"/>
                  </a:lnTo>
                  <a:cubicBezTo>
                    <a:pt x="82" y="1092"/>
                    <a:pt x="0" y="1011"/>
                    <a:pt x="0" y="910"/>
                  </a:cubicBezTo>
                  <a:lnTo>
                    <a:pt x="0" y="182"/>
                  </a:lnTo>
                  <a:close/>
                </a:path>
              </a:pathLst>
            </a:custGeom>
            <a:noFill/>
            <a:ln w="47625" cap="flat">
              <a:solidFill>
                <a:srgbClr val="0033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551" y="239"/>
              <a:ext cx="243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>
                  <a:solidFill>
                    <a:srgbClr val="0033CC"/>
                  </a:solidFill>
                  <a:latin typeface="Arial"/>
                  <a:cs typeface="Arial"/>
                </a:rPr>
                <a:t>Executada 2015</a:t>
              </a:r>
            </a:p>
          </p:txBody>
        </p:sp>
        <p:pic>
          <p:nvPicPr>
            <p:cNvPr id="41" name="Imagem 4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71"/>
              <a:ext cx="406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Imagem 4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" y="471"/>
              <a:ext cx="76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Imagem 4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" y="471"/>
              <a:ext cx="54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Rectangle 48"/>
            <p:cNvSpPr>
              <a:spLocks noChangeArrowheads="1"/>
            </p:cNvSpPr>
            <p:nvPr/>
          </p:nvSpPr>
          <p:spPr bwMode="auto">
            <a:xfrm>
              <a:off x="15" y="478"/>
              <a:ext cx="459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300" b="1" i="0" u="none" strike="noStrike" baseline="0">
                  <a:solidFill>
                    <a:srgbClr val="00B050"/>
                  </a:solidFill>
                  <a:latin typeface="Arial"/>
                  <a:cs typeface="Arial"/>
                </a:rPr>
                <a:t>SUPERÁVIT  ORÇAMENTÁRIO </a:t>
              </a:r>
            </a:p>
          </p:txBody>
        </p:sp>
        <p:sp>
          <p:nvSpPr>
            <p:cNvPr id="45" name="Rectangle 50"/>
            <p:cNvSpPr>
              <a:spLocks noChangeArrowheads="1"/>
            </p:cNvSpPr>
            <p:nvPr/>
          </p:nvSpPr>
          <p:spPr bwMode="auto">
            <a:xfrm>
              <a:off x="424" y="484"/>
              <a:ext cx="0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pt-BR" sz="2300" b="1" i="0" u="none" strike="noStrike" baseline="0">
                <a:solidFill>
                  <a:srgbClr val="FFC000"/>
                </a:solidFill>
                <a:latin typeface="Arial"/>
                <a:cs typeface="Arial"/>
              </a:endParaRPr>
            </a:p>
          </p:txBody>
        </p:sp>
        <p:sp>
          <p:nvSpPr>
            <p:cNvPr id="46" name="Rectangle 51"/>
            <p:cNvSpPr>
              <a:spLocks noChangeArrowheads="1"/>
            </p:cNvSpPr>
            <p:nvPr/>
          </p:nvSpPr>
          <p:spPr bwMode="auto">
            <a:xfrm>
              <a:off x="448" y="484"/>
              <a:ext cx="0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pt-BR" sz="2300" b="1" i="0" u="none" strike="noStrike" baseline="0">
                <a:solidFill>
                  <a:srgbClr val="FFC000"/>
                </a:solidFill>
                <a:latin typeface="Arial"/>
                <a:cs typeface="Arial"/>
              </a:endParaRPr>
            </a:p>
          </p:txBody>
        </p:sp>
        <p:pic>
          <p:nvPicPr>
            <p:cNvPr id="47" name="Imagem 4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" y="470"/>
              <a:ext cx="186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Rectangle 54"/>
            <p:cNvSpPr>
              <a:spLocks noChangeArrowheads="1"/>
            </p:cNvSpPr>
            <p:nvPr/>
          </p:nvSpPr>
          <p:spPr bwMode="auto">
            <a:xfrm>
              <a:off x="632" y="474"/>
              <a:ext cx="162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>
                  <a:solidFill>
                    <a:srgbClr val="00B050"/>
                  </a:solidFill>
                  <a:latin typeface="Arial"/>
                  <a:cs typeface="Arial"/>
                </a:rPr>
                <a:t>124.950,36</a:t>
              </a:r>
            </a:p>
          </p:txBody>
        </p:sp>
        <p:sp>
          <p:nvSpPr>
            <p:cNvPr id="49" name="Rectangle 55"/>
            <p:cNvSpPr>
              <a:spLocks noChangeArrowheads="1"/>
            </p:cNvSpPr>
            <p:nvPr/>
          </p:nvSpPr>
          <p:spPr bwMode="auto">
            <a:xfrm>
              <a:off x="17" y="539"/>
              <a:ext cx="144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>
                  <a:solidFill>
                    <a:srgbClr val="000000"/>
                  </a:solidFill>
                  <a:latin typeface="Arial"/>
                  <a:cs typeface="Arial"/>
                </a:rPr>
                <a:t>T O T A L</a:t>
              </a:r>
            </a:p>
          </p:txBody>
        </p:sp>
        <p:sp>
          <p:nvSpPr>
            <p:cNvPr id="50" name="Rectangle 56"/>
            <p:cNvSpPr>
              <a:spLocks noChangeArrowheads="1"/>
            </p:cNvSpPr>
            <p:nvPr/>
          </p:nvSpPr>
          <p:spPr bwMode="auto">
            <a:xfrm>
              <a:off x="612" y="540"/>
              <a:ext cx="189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>
                  <a:solidFill>
                    <a:srgbClr val="000000"/>
                  </a:solidFill>
                  <a:latin typeface="Arial"/>
                  <a:cs typeface="Arial"/>
                </a:rPr>
                <a:t>2.455.549,64</a:t>
              </a:r>
            </a:p>
          </p:txBody>
        </p:sp>
        <p:sp>
          <p:nvSpPr>
            <p:cNvPr id="51" name="Line 57"/>
            <p:cNvSpPr>
              <a:spLocks noChangeShapeType="1"/>
            </p:cNvSpPr>
            <p:nvPr/>
          </p:nvSpPr>
          <p:spPr bwMode="auto">
            <a:xfrm>
              <a:off x="14" y="527"/>
              <a:ext cx="794" cy="0"/>
            </a:xfrm>
            <a:prstGeom prst="line">
              <a:avLst/>
            </a:prstGeom>
            <a:noFill/>
            <a:ln w="476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Rectangle 58"/>
            <p:cNvSpPr>
              <a:spLocks noChangeArrowheads="1"/>
            </p:cNvSpPr>
            <p:nvPr/>
          </p:nvSpPr>
          <p:spPr bwMode="auto">
            <a:xfrm>
              <a:off x="199" y="10"/>
              <a:ext cx="235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1900" b="1" i="0" u="none" strike="noStrike" baseline="0">
                  <a:solidFill>
                    <a:srgbClr val="000000"/>
                  </a:solidFill>
                  <a:latin typeface="Tahoma"/>
                  <a:ea typeface="Tahoma"/>
                  <a:cs typeface="Tahoma"/>
                </a:rPr>
                <a:t>R$ mil (correntes)</a:t>
              </a:r>
            </a:p>
          </p:txBody>
        </p:sp>
        <p:sp>
          <p:nvSpPr>
            <p:cNvPr id="53" name="Rectangle 8"/>
            <p:cNvSpPr>
              <a:spLocks noChangeArrowheads="1"/>
            </p:cNvSpPr>
            <p:nvPr/>
          </p:nvSpPr>
          <p:spPr bwMode="auto">
            <a:xfrm>
              <a:off x="609" y="289"/>
              <a:ext cx="164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2.183.962,51</a:t>
              </a:r>
              <a:endParaRPr lang="pt-BR" sz="2400" b="1" i="0" u="none" strike="noStrike" baseline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4" name="Rectangle 15"/>
            <p:cNvSpPr>
              <a:spLocks noChangeArrowheads="1"/>
            </p:cNvSpPr>
            <p:nvPr/>
          </p:nvSpPr>
          <p:spPr bwMode="auto">
            <a:xfrm>
              <a:off x="629" y="324"/>
              <a:ext cx="140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solidFill>
                    <a:srgbClr val="000000"/>
                  </a:solidFill>
                  <a:latin typeface="Arial"/>
                  <a:cs typeface="Arial"/>
                </a:rPr>
                <a:t>196.942,31</a:t>
              </a:r>
              <a:endParaRPr lang="pt-BR" sz="2400" b="1" i="0" u="none" strike="noStrike" baseline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475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635896" y="2651428"/>
            <a:ext cx="5112568" cy="156966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48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</a:rPr>
              <a:t>Limites da LRF</a:t>
            </a:r>
            <a:endParaRPr lang="pt-BR" sz="48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5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88862"/>
            <a:ext cx="2581275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62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827584" y="1124744"/>
            <a:ext cx="7632848" cy="5472608"/>
          </a:xfrm>
          <a:prstGeom prst="bevel">
            <a:avLst>
              <a:gd name="adj" fmla="val 738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64008" bIns="64008"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99992" y="1916832"/>
            <a:ext cx="3531484" cy="4104456"/>
          </a:xfrm>
        </p:spPr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  <a:defRPr/>
            </a:pPr>
            <a:r>
              <a:rPr lang="pt-B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</a:t>
            </a:r>
            <a:r>
              <a:rPr lang="pt-BR" sz="2800" b="1" spc="50" dirty="0" smtClean="0">
                <a:ln w="11430"/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ELATÓRIO 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</a:t>
            </a:r>
            <a:r>
              <a:rPr lang="pt-BR" sz="2800" b="1" spc="50" dirty="0" smtClean="0">
                <a:ln w="11430"/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ESUMIDO </a:t>
            </a:r>
            <a:r>
              <a:rPr lang="pt-BR" sz="2800" b="1" spc="50" dirty="0">
                <a:ln w="11430"/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DE 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E</a:t>
            </a:r>
            <a:r>
              <a:rPr lang="pt-BR" sz="2800" b="1" spc="50" dirty="0">
                <a:ln w="11430"/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XECUÇÃO 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O</a:t>
            </a:r>
            <a:r>
              <a:rPr lang="pt-BR" sz="2800" b="1" spc="50" dirty="0">
                <a:ln w="11430"/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RÇAMENTÁRIA</a:t>
            </a:r>
          </a:p>
          <a:p>
            <a:pPr marL="0" indent="0" algn="ctr">
              <a:spcBef>
                <a:spcPct val="50000"/>
              </a:spcBef>
              <a:buNone/>
              <a:defRPr/>
            </a:pPr>
            <a:r>
              <a:rPr lang="pt-B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R.R.E.O</a:t>
            </a:r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.</a:t>
            </a:r>
          </a:p>
          <a:p>
            <a:pPr marL="0" algn="ctr">
              <a:spcBef>
                <a:spcPct val="50000"/>
              </a:spcBef>
              <a:defRPr/>
            </a:pPr>
            <a:r>
              <a:rPr lang="pt-BR" sz="2800" b="1" spc="50" dirty="0" smtClean="0">
                <a:ln w="11430"/>
                <a:solidFill>
                  <a:schemeClr val="bg1">
                    <a:lumMod val="8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LC</a:t>
            </a:r>
            <a:r>
              <a:rPr lang="pt-BR" sz="2800" b="1" spc="50" dirty="0">
                <a:ln w="11430"/>
                <a:solidFill>
                  <a:schemeClr val="bg1">
                    <a:lumMod val="8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. Nº 101, art. </a:t>
            </a:r>
            <a:r>
              <a:rPr lang="pt-BR" sz="2800" b="1" spc="50" dirty="0" smtClean="0">
                <a:ln w="11430"/>
                <a:solidFill>
                  <a:schemeClr val="bg1">
                    <a:lumMod val="8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52</a:t>
            </a:r>
            <a:endParaRPr lang="pt-BR" sz="2800" b="1" spc="50" dirty="0">
              <a:ln w="11430"/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</p:txBody>
      </p:sp>
      <p:pic>
        <p:nvPicPr>
          <p:cNvPr id="5" name="Picture 5" descr="Finanças - Tecl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62472"/>
            <a:ext cx="3168352" cy="453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070" y="105669"/>
            <a:ext cx="1482266" cy="1018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0326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070" y="119894"/>
            <a:ext cx="1482266" cy="1018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Retângulo 4"/>
          <p:cNvSpPr/>
          <p:nvPr/>
        </p:nvSpPr>
        <p:spPr>
          <a:xfrm>
            <a:off x="179512" y="-108103"/>
            <a:ext cx="3124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R.R.E.O. </a:t>
            </a:r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– RCL</a:t>
            </a:r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 rot="19455242">
            <a:off x="588738" y="1567136"/>
            <a:ext cx="3300412" cy="1232674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pt-BR" sz="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Últimos </a:t>
            </a:r>
          </a:p>
          <a:p>
            <a:pPr algn="ctr">
              <a:defRPr/>
            </a:pPr>
            <a:r>
              <a:rPr lang="pt-BR" sz="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12 meses </a:t>
            </a:r>
          </a:p>
          <a:p>
            <a:pPr algn="ctr">
              <a:defRPr/>
            </a:pPr>
            <a:r>
              <a:rPr lang="pt-BR" sz="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jan</a:t>
            </a:r>
            <a:r>
              <a:rPr lang="pt-BR" sz="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/15 </a:t>
            </a:r>
            <a:r>
              <a:rPr lang="pt-BR" sz="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 </a:t>
            </a:r>
            <a:r>
              <a:rPr lang="pt-BR" sz="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dez/15</a:t>
            </a:r>
            <a:endParaRPr lang="pt-BR" sz="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811749" y="4797152"/>
            <a:ext cx="7792699" cy="12962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4000" dirty="0">
                <a:solidFill>
                  <a:srgbClr val="009900"/>
                </a:solidFill>
              </a:rPr>
              <a:t>RCL</a:t>
            </a:r>
            <a:r>
              <a:rPr lang="pt-BR" altLang="pt-BR" sz="4000" dirty="0">
                <a:solidFill>
                  <a:srgbClr val="000099"/>
                </a:solidFill>
              </a:rPr>
              <a:t>: </a:t>
            </a:r>
            <a:r>
              <a:rPr lang="pt-BR" altLang="pt-BR" sz="4000" dirty="0" smtClean="0">
                <a:solidFill>
                  <a:srgbClr val="000099"/>
                </a:solidFill>
              </a:rPr>
              <a:t>É a base </a:t>
            </a:r>
            <a:r>
              <a:rPr lang="pt-BR" altLang="pt-BR" sz="4000" dirty="0">
                <a:solidFill>
                  <a:srgbClr val="000099"/>
                </a:solidFill>
              </a:rPr>
              <a:t>de cálculo para </a:t>
            </a:r>
            <a:r>
              <a:rPr lang="pt-BR" altLang="pt-BR" sz="4000" dirty="0" smtClean="0">
                <a:solidFill>
                  <a:srgbClr val="000099"/>
                </a:solidFill>
              </a:rPr>
              <a:t>os </a:t>
            </a:r>
            <a:r>
              <a:rPr lang="pt-BR" altLang="pt-BR" sz="4000" dirty="0">
                <a:solidFill>
                  <a:srgbClr val="000099"/>
                </a:solidFill>
              </a:rPr>
              <a:t>limites da LRF.</a:t>
            </a:r>
            <a:endParaRPr lang="en-US" altLang="pt-BR" sz="4000" dirty="0">
              <a:solidFill>
                <a:srgbClr val="000099"/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4900910" y="2713351"/>
            <a:ext cx="3397250" cy="82131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/>
              <a:t>2.215.293,02</a:t>
            </a:r>
            <a:endParaRPr lang="pt-BR" sz="4000" b="1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301952" y="1772816"/>
            <a:ext cx="2366392" cy="8213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tx1"/>
                </a:solidFill>
              </a:rPr>
              <a:t>R.C.L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995858" y="3530234"/>
            <a:ext cx="3040638" cy="8213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R$ mil (correntes)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6399931" y="6309320"/>
            <a:ext cx="2536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R$ mil (correntes)</a:t>
            </a:r>
            <a:endParaRPr lang="en-US" altLang="pt-BR" sz="2000" dirty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61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" grpId="0"/>
      <p:bldP spid="10" grpId="0" animBg="1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070" y="119894"/>
            <a:ext cx="1482266" cy="1018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Retângulo 4"/>
          <p:cNvSpPr/>
          <p:nvPr/>
        </p:nvSpPr>
        <p:spPr>
          <a:xfrm>
            <a:off x="-108520" y="-99392"/>
            <a:ext cx="7229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R.R.E.O.– </a:t>
            </a:r>
            <a:r>
              <a:rPr lang="pt-B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Resultados Nominal e Primário</a:t>
            </a:r>
            <a:endParaRPr lang="pt-B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328" name="CaixaDeTexto 12327"/>
          <p:cNvSpPr txBox="1"/>
          <p:nvPr/>
        </p:nvSpPr>
        <p:spPr>
          <a:xfrm>
            <a:off x="1259632" y="4231337"/>
            <a:ext cx="266429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30" name="Oval 6"/>
          <p:cNvSpPr>
            <a:spLocks noChangeArrowheads="1"/>
          </p:cNvSpPr>
          <p:nvPr/>
        </p:nvSpPr>
        <p:spPr bwMode="auto">
          <a:xfrm>
            <a:off x="1979712" y="1243410"/>
            <a:ext cx="2519362" cy="973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pt-BR" sz="25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</a:t>
            </a:r>
          </a:p>
          <a:p>
            <a:pPr algn="r">
              <a:defRPr/>
            </a:pPr>
            <a:r>
              <a:rPr lang="en-US" altLang="pt-BR" sz="25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NOMINAL</a:t>
            </a:r>
          </a:p>
        </p:txBody>
      </p:sp>
      <p:sp>
        <p:nvSpPr>
          <p:cNvPr id="31" name="Oval 5"/>
          <p:cNvSpPr>
            <a:spLocks noChangeArrowheads="1"/>
          </p:cNvSpPr>
          <p:nvPr/>
        </p:nvSpPr>
        <p:spPr bwMode="auto">
          <a:xfrm>
            <a:off x="1949326" y="5156993"/>
            <a:ext cx="2420937" cy="56038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r>
              <a:rPr lang="pt-BR" sz="3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115.124,71</a:t>
            </a:r>
            <a:endParaRPr lang="pt-BR" sz="3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Oval 6"/>
          <p:cNvSpPr>
            <a:spLocks noChangeArrowheads="1"/>
          </p:cNvSpPr>
          <p:nvPr/>
        </p:nvSpPr>
        <p:spPr bwMode="auto">
          <a:xfrm>
            <a:off x="4643537" y="1243410"/>
            <a:ext cx="2690812" cy="10334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pt-BR" sz="25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</a:t>
            </a:r>
          </a:p>
          <a:p>
            <a:pPr>
              <a:defRPr/>
            </a:pPr>
            <a:r>
              <a:rPr lang="en-US" altLang="pt-BR" sz="25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PRIMÁRIO</a:t>
            </a:r>
          </a:p>
        </p:txBody>
      </p:sp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4657601" y="5171281"/>
            <a:ext cx="2422525" cy="56197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pt-BR" sz="3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26.839,75</a:t>
            </a:r>
            <a:endParaRPr lang="pt-BR" sz="3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 Box 2"/>
          <p:cNvSpPr>
            <a:spLocks noChangeArrowheads="1"/>
          </p:cNvSpPr>
          <p:nvPr/>
        </p:nvSpPr>
        <p:spPr bwMode="auto">
          <a:xfrm>
            <a:off x="4902076" y="2835961"/>
            <a:ext cx="4062412" cy="152914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B0F0"/>
              </a:gs>
              <a:gs pos="100000">
                <a:srgbClr val="FFFFFF"/>
              </a:gs>
            </a:gsLst>
            <a:lin ang="0" scaled="1"/>
            <a:tileRect/>
          </a:gradFill>
          <a:ln w="76200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6">
                <a:lumMod val="60000"/>
                <a:lumOff val="40000"/>
              </a:schemeClr>
            </a:extrusionClr>
          </a:sp3d>
        </p:spPr>
        <p:txBody>
          <a:bodyPr>
            <a:spAutoFit/>
            <a:flatTx/>
          </a:bodyPr>
          <a:lstStyle/>
          <a:p>
            <a:pPr algn="ctr" eaLnBrk="1" hangingPunct="1">
              <a:lnSpc>
                <a:spcPts val="2500"/>
              </a:lnSpc>
              <a:spcBef>
                <a:spcPts val="0"/>
              </a:spcBef>
              <a:defRPr/>
            </a:pPr>
            <a:r>
              <a:rPr lang="pt-BR" sz="3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Mede a capacidade de pagamento da Dívida do Poder Público Municipal</a:t>
            </a:r>
          </a:p>
        </p:txBody>
      </p:sp>
      <p:sp>
        <p:nvSpPr>
          <p:cNvPr id="35" name="Text Box 2"/>
          <p:cNvSpPr>
            <a:spLocks noChangeArrowheads="1"/>
          </p:cNvSpPr>
          <p:nvPr/>
        </p:nvSpPr>
        <p:spPr bwMode="auto">
          <a:xfrm>
            <a:off x="509463" y="2789923"/>
            <a:ext cx="4103688" cy="154531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75000"/>
                </a:schemeClr>
              </a:gs>
              <a:gs pos="100000">
                <a:srgbClr val="FFFFFF"/>
              </a:gs>
            </a:gsLst>
            <a:lin ang="0" scaled="1"/>
          </a:gradFill>
          <a:ln w="76200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6">
                <a:lumMod val="60000"/>
                <a:lumOff val="40000"/>
              </a:schemeClr>
            </a:extrusionClr>
          </a:sp3d>
        </p:spPr>
        <p:txBody>
          <a:bodyPr>
            <a:spAutoFit/>
            <a:flatTx/>
          </a:bodyPr>
          <a:lstStyle/>
          <a:p>
            <a:pPr algn="ctr" eaLnBrk="1" hangingPunct="1">
              <a:lnSpc>
                <a:spcPts val="2500"/>
              </a:lnSpc>
              <a:spcBef>
                <a:spcPts val="0"/>
              </a:spcBef>
              <a:defRPr/>
            </a:pPr>
            <a:r>
              <a:rPr lang="pt-BR" sz="3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Mede o grau de endividamento do Poder Público Municipal</a:t>
            </a: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6571679" y="6093296"/>
            <a:ext cx="2536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solidFill>
                  <a:schemeClr val="bg1"/>
                </a:solidFill>
                <a:latin typeface="Tahoma" pitchFamily="34" charset="0"/>
              </a:rPr>
              <a:t>R$ mil (correntes)</a:t>
            </a:r>
            <a:endParaRPr lang="en-US" altLang="pt-BR" sz="20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166898" y="618015"/>
            <a:ext cx="2536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R$ mil (correntes)</a:t>
            </a:r>
            <a:endParaRPr lang="en-US" altLang="pt-BR" sz="2000" dirty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40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/>
      <p:bldP spid="33" grpId="0" animBg="1"/>
      <p:bldP spid="34" grpId="0" animBg="1"/>
      <p:bldP spid="35" grpId="0" animBg="1"/>
      <p:bldP spid="3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070" y="119894"/>
            <a:ext cx="1482266" cy="1018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213"/>
            <a:ext cx="2509838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419872" y="2420888"/>
            <a:ext cx="5112568" cy="2308324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48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</a:rPr>
              <a:t>Relatório</a:t>
            </a:r>
          </a:p>
          <a:p>
            <a:pPr algn="ctr"/>
            <a:r>
              <a:rPr lang="pt-BR" sz="48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</a:rPr>
              <a:t>Gestão</a:t>
            </a:r>
          </a:p>
          <a:p>
            <a:pPr algn="ctr"/>
            <a:r>
              <a:rPr lang="pt-BR" sz="48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</a:rPr>
              <a:t>Fiscal</a:t>
            </a:r>
            <a:endParaRPr lang="pt-BR" sz="48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14650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070" y="119894"/>
            <a:ext cx="1482266" cy="1018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Retângulo 4"/>
          <p:cNvSpPr/>
          <p:nvPr/>
        </p:nvSpPr>
        <p:spPr>
          <a:xfrm>
            <a:off x="179512" y="-108103"/>
            <a:ext cx="4594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R.R.E.O. </a:t>
            </a:r>
            <a:r>
              <a:rPr lang="pt-B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– Limites da LRF</a:t>
            </a:r>
            <a:endParaRPr lang="pt-B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16" name="Grupo 15"/>
          <p:cNvGrpSpPr>
            <a:grpSpLocks/>
          </p:cNvGrpSpPr>
          <p:nvPr/>
        </p:nvGrpSpPr>
        <p:grpSpPr bwMode="auto">
          <a:xfrm>
            <a:off x="467545" y="2441574"/>
            <a:ext cx="2614773" cy="3403599"/>
            <a:chOff x="0" y="0"/>
            <a:chExt cx="2732085" cy="3403600"/>
          </a:xfrm>
        </p:grpSpPr>
        <p:sp>
          <p:nvSpPr>
            <p:cNvPr id="17" name="AutoShape 6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2732085" cy="340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t-BR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362804" y="425450"/>
              <a:ext cx="2050806" cy="430887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2800" b="1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PESSOAL</a:t>
              </a:r>
              <a:endParaRPr lang="pt-BR" altLang="pt-BR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124572" y="1262063"/>
              <a:ext cx="2455913" cy="43088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28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1.222.477,21</a:t>
              </a:r>
              <a:endParaRPr lang="pt-BR" altLang="pt-B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827625" y="1981201"/>
              <a:ext cx="1253792" cy="457200"/>
            </a:xfrm>
            <a:custGeom>
              <a:avLst/>
              <a:gdLst>
                <a:gd name="T0" fmla="*/ 0 w 12000"/>
                <a:gd name="T1" fmla="*/ 2147483647 h 4096"/>
                <a:gd name="T2" fmla="*/ 2147483647 w 12000"/>
                <a:gd name="T3" fmla="*/ 0 h 4096"/>
                <a:gd name="T4" fmla="*/ 2147483647 w 12000"/>
                <a:gd name="T5" fmla="*/ 0 h 4096"/>
                <a:gd name="T6" fmla="*/ 2147483647 w 12000"/>
                <a:gd name="T7" fmla="*/ 2147483647 h 4096"/>
                <a:gd name="T8" fmla="*/ 2147483647 w 12000"/>
                <a:gd name="T9" fmla="*/ 2147483647 h 4096"/>
                <a:gd name="T10" fmla="*/ 2147483647 w 12000"/>
                <a:gd name="T11" fmla="*/ 2147483647 h 4096"/>
                <a:gd name="T12" fmla="*/ 2147483647 w 12000"/>
                <a:gd name="T13" fmla="*/ 2147483647 h 4096"/>
                <a:gd name="T14" fmla="*/ 0 w 12000"/>
                <a:gd name="T15" fmla="*/ 2147483647 h 4096"/>
                <a:gd name="T16" fmla="*/ 0 w 12000"/>
                <a:gd name="T17" fmla="*/ 2147483647 h 40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000" h="4096">
                  <a:moveTo>
                    <a:pt x="0" y="683"/>
                  </a:moveTo>
                  <a:cubicBezTo>
                    <a:pt x="0" y="306"/>
                    <a:pt x="306" y="0"/>
                    <a:pt x="683" y="0"/>
                  </a:cubicBezTo>
                  <a:lnTo>
                    <a:pt x="11318" y="0"/>
                  </a:lnTo>
                  <a:cubicBezTo>
                    <a:pt x="11695" y="0"/>
                    <a:pt x="12000" y="306"/>
                    <a:pt x="12000" y="683"/>
                  </a:cubicBezTo>
                  <a:lnTo>
                    <a:pt x="12000" y="3414"/>
                  </a:lnTo>
                  <a:cubicBezTo>
                    <a:pt x="12000" y="3791"/>
                    <a:pt x="11695" y="4096"/>
                    <a:pt x="11318" y="4096"/>
                  </a:cubicBezTo>
                  <a:lnTo>
                    <a:pt x="683" y="4096"/>
                  </a:lnTo>
                  <a:cubicBezTo>
                    <a:pt x="306" y="4096"/>
                    <a:pt x="0" y="3791"/>
                    <a:pt x="0" y="3414"/>
                  </a:cubicBezTo>
                  <a:lnTo>
                    <a:pt x="0" y="683"/>
                  </a:lnTo>
                  <a:close/>
                </a:path>
              </a:pathLst>
            </a:custGeom>
            <a:noFill/>
            <a:ln w="57150" cap="flat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t-BR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800444" y="2028826"/>
              <a:ext cx="1341666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2500" dirty="0" smtClean="0">
                  <a:ln>
                    <a:solidFill>
                      <a:schemeClr val="tx1"/>
                    </a:solidFill>
                  </a:ln>
                </a:rPr>
                <a:t>55,18</a:t>
              </a:r>
              <a:r>
                <a:rPr lang="pt-BR" altLang="pt-BR" sz="2500" dirty="0">
                  <a:ln>
                    <a:solidFill>
                      <a:schemeClr val="tx1"/>
                    </a:solidFill>
                  </a:ln>
                </a:rPr>
                <a:t>%</a:t>
              </a:r>
            </a:p>
          </p:txBody>
        </p:sp>
      </p:grpSp>
      <p:grpSp>
        <p:nvGrpSpPr>
          <p:cNvPr id="36" name="Grupo 35"/>
          <p:cNvGrpSpPr>
            <a:grpSpLocks/>
          </p:cNvGrpSpPr>
          <p:nvPr/>
        </p:nvGrpSpPr>
        <p:grpSpPr bwMode="auto">
          <a:xfrm>
            <a:off x="3419872" y="836712"/>
            <a:ext cx="2281238" cy="1806302"/>
            <a:chOff x="0" y="0"/>
            <a:chExt cx="2131997" cy="1806302"/>
          </a:xfrm>
        </p:grpSpPr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2131997" cy="400110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2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OPERAÇÕES</a:t>
              </a:r>
              <a:endParaRPr lang="pt-BR" alt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Rectangle 11"/>
            <p:cNvSpPr>
              <a:spLocks noChangeArrowheads="1"/>
            </p:cNvSpPr>
            <p:nvPr/>
          </p:nvSpPr>
          <p:spPr bwMode="auto">
            <a:xfrm>
              <a:off x="45785" y="428625"/>
              <a:ext cx="2050629" cy="400110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2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 CRÉDITO</a:t>
              </a:r>
              <a:endParaRPr lang="pt-BR" alt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Rectangle 13"/>
            <p:cNvSpPr>
              <a:spLocks noChangeArrowheads="1"/>
            </p:cNvSpPr>
            <p:nvPr/>
          </p:nvSpPr>
          <p:spPr bwMode="auto">
            <a:xfrm>
              <a:off x="269189" y="864096"/>
              <a:ext cx="1691740" cy="430887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>
              <a:spAutoFit/>
            </a:bodyPr>
            <a:lstStyle/>
            <a:p>
              <a:pPr algn="ctr"/>
              <a:r>
                <a:rPr lang="pt-BR" altLang="pt-BR" sz="2800" b="1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83.498,42</a:t>
              </a:r>
              <a:endParaRPr lang="pt-BR" altLang="pt-BR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516865" y="1368152"/>
              <a:ext cx="1144589" cy="438150"/>
            </a:xfrm>
            <a:custGeom>
              <a:avLst/>
              <a:gdLst>
                <a:gd name="T0" fmla="*/ 0 w 12000"/>
                <a:gd name="T1" fmla="*/ 2147483647 h 4096"/>
                <a:gd name="T2" fmla="*/ 2147483647 w 12000"/>
                <a:gd name="T3" fmla="*/ 0 h 4096"/>
                <a:gd name="T4" fmla="*/ 2147483647 w 12000"/>
                <a:gd name="T5" fmla="*/ 0 h 4096"/>
                <a:gd name="T6" fmla="*/ 2147483647 w 12000"/>
                <a:gd name="T7" fmla="*/ 2147483647 h 4096"/>
                <a:gd name="T8" fmla="*/ 2147483647 w 12000"/>
                <a:gd name="T9" fmla="*/ 2147483647 h 4096"/>
                <a:gd name="T10" fmla="*/ 2147483647 w 12000"/>
                <a:gd name="T11" fmla="*/ 2147483647 h 4096"/>
                <a:gd name="T12" fmla="*/ 2147483647 w 12000"/>
                <a:gd name="T13" fmla="*/ 2147483647 h 4096"/>
                <a:gd name="T14" fmla="*/ 0 w 12000"/>
                <a:gd name="T15" fmla="*/ 2147483647 h 4096"/>
                <a:gd name="T16" fmla="*/ 0 w 12000"/>
                <a:gd name="T17" fmla="*/ 2147483647 h 40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000" h="4096">
                  <a:moveTo>
                    <a:pt x="0" y="683"/>
                  </a:moveTo>
                  <a:cubicBezTo>
                    <a:pt x="0" y="306"/>
                    <a:pt x="306" y="0"/>
                    <a:pt x="683" y="0"/>
                  </a:cubicBezTo>
                  <a:lnTo>
                    <a:pt x="11318" y="0"/>
                  </a:lnTo>
                  <a:cubicBezTo>
                    <a:pt x="11695" y="0"/>
                    <a:pt x="12000" y="306"/>
                    <a:pt x="12000" y="683"/>
                  </a:cubicBezTo>
                  <a:lnTo>
                    <a:pt x="12000" y="3414"/>
                  </a:lnTo>
                  <a:cubicBezTo>
                    <a:pt x="12000" y="3791"/>
                    <a:pt x="11695" y="4096"/>
                    <a:pt x="11318" y="4096"/>
                  </a:cubicBezTo>
                  <a:lnTo>
                    <a:pt x="683" y="4096"/>
                  </a:lnTo>
                  <a:cubicBezTo>
                    <a:pt x="306" y="4096"/>
                    <a:pt x="0" y="3791"/>
                    <a:pt x="0" y="3414"/>
                  </a:cubicBezTo>
                  <a:lnTo>
                    <a:pt x="0" y="683"/>
                  </a:lnTo>
                  <a:close/>
                </a:path>
              </a:pathLst>
            </a:custGeom>
            <a:noFill/>
            <a:ln w="58738" cap="flat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42" name="Rectangle 17"/>
            <p:cNvSpPr>
              <a:spLocks noChangeArrowheads="1"/>
            </p:cNvSpPr>
            <p:nvPr/>
          </p:nvSpPr>
          <p:spPr bwMode="auto">
            <a:xfrm>
              <a:off x="718757" y="1421110"/>
              <a:ext cx="909639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altLang="pt-BR" sz="25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3,77%</a:t>
              </a:r>
              <a:endParaRPr lang="pt-BR" alt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7" name="Group 24"/>
          <p:cNvGrpSpPr>
            <a:grpSpLocks noChangeAspect="1"/>
          </p:cNvGrpSpPr>
          <p:nvPr/>
        </p:nvGrpSpPr>
        <p:grpSpPr bwMode="auto">
          <a:xfrm>
            <a:off x="6050260" y="2780629"/>
            <a:ext cx="2631832" cy="2166938"/>
            <a:chOff x="0" y="-104"/>
            <a:chExt cx="1605" cy="1365"/>
          </a:xfrm>
        </p:grpSpPr>
        <p:sp>
          <p:nvSpPr>
            <p:cNvPr id="48" name="Rectangle 25"/>
            <p:cNvSpPr>
              <a:spLocks noChangeArrowheads="1"/>
            </p:cNvSpPr>
            <p:nvPr/>
          </p:nvSpPr>
          <p:spPr bwMode="auto">
            <a:xfrm>
              <a:off x="426" y="-104"/>
              <a:ext cx="825" cy="271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altLang="pt-BR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DÍVIDA</a:t>
              </a:r>
              <a:r>
                <a:rPr lang="pt-BR" altLang="pt-BR" sz="2800" dirty="0">
                  <a:solidFill>
                    <a:srgbClr val="000000"/>
                  </a:solidFill>
                </a:rPr>
                <a:t> </a:t>
              </a:r>
              <a:endParaRPr lang="pt-BR" altLang="pt-BR" dirty="0"/>
            </a:p>
          </p:txBody>
        </p:sp>
        <p:sp>
          <p:nvSpPr>
            <p:cNvPr id="49" name="Rectangle 26"/>
            <p:cNvSpPr>
              <a:spLocks noChangeArrowheads="1"/>
            </p:cNvSpPr>
            <p:nvPr/>
          </p:nvSpPr>
          <p:spPr bwMode="auto">
            <a:xfrm>
              <a:off x="0" y="168"/>
              <a:ext cx="1605" cy="252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altLang="pt-BR" sz="2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CONSOLIDADA</a:t>
              </a:r>
              <a:endParaRPr lang="pt-BR" alt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Rectangle 28"/>
            <p:cNvSpPr>
              <a:spLocks noChangeArrowheads="1"/>
            </p:cNvSpPr>
            <p:nvPr/>
          </p:nvSpPr>
          <p:spPr bwMode="auto">
            <a:xfrm>
              <a:off x="319" y="577"/>
              <a:ext cx="1165" cy="27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altLang="pt-BR" sz="2800" b="1" dirty="0">
                  <a:ln>
                    <a:solidFill>
                      <a:schemeClr val="tx1"/>
                    </a:solidFill>
                  </a:ln>
                </a:rPr>
                <a:t>550.835,19</a:t>
              </a:r>
            </a:p>
          </p:txBody>
        </p:sp>
        <p:sp>
          <p:nvSpPr>
            <p:cNvPr id="51" name="Freeform 29"/>
            <p:cNvSpPr>
              <a:spLocks/>
            </p:cNvSpPr>
            <p:nvPr/>
          </p:nvSpPr>
          <p:spPr bwMode="auto">
            <a:xfrm>
              <a:off x="552" y="985"/>
              <a:ext cx="721" cy="276"/>
            </a:xfrm>
            <a:custGeom>
              <a:avLst/>
              <a:gdLst>
                <a:gd name="T0" fmla="*/ 0 w 12000"/>
                <a:gd name="T1" fmla="*/ 0 h 4096"/>
                <a:gd name="T2" fmla="*/ 0 w 12000"/>
                <a:gd name="T3" fmla="*/ 0 h 4096"/>
                <a:gd name="T4" fmla="*/ 0 w 12000"/>
                <a:gd name="T5" fmla="*/ 0 h 4096"/>
                <a:gd name="T6" fmla="*/ 0 w 12000"/>
                <a:gd name="T7" fmla="*/ 0 h 4096"/>
                <a:gd name="T8" fmla="*/ 0 w 12000"/>
                <a:gd name="T9" fmla="*/ 0 h 4096"/>
                <a:gd name="T10" fmla="*/ 0 w 12000"/>
                <a:gd name="T11" fmla="*/ 0 h 4096"/>
                <a:gd name="T12" fmla="*/ 0 w 12000"/>
                <a:gd name="T13" fmla="*/ 0 h 4096"/>
                <a:gd name="T14" fmla="*/ 0 w 12000"/>
                <a:gd name="T15" fmla="*/ 0 h 4096"/>
                <a:gd name="T16" fmla="*/ 0 w 12000"/>
                <a:gd name="T17" fmla="*/ 0 h 40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000" h="4096">
                  <a:moveTo>
                    <a:pt x="0" y="683"/>
                  </a:moveTo>
                  <a:cubicBezTo>
                    <a:pt x="0" y="306"/>
                    <a:pt x="306" y="0"/>
                    <a:pt x="683" y="0"/>
                  </a:cubicBezTo>
                  <a:lnTo>
                    <a:pt x="11318" y="0"/>
                  </a:lnTo>
                  <a:cubicBezTo>
                    <a:pt x="11695" y="0"/>
                    <a:pt x="12000" y="306"/>
                    <a:pt x="12000" y="683"/>
                  </a:cubicBezTo>
                  <a:lnTo>
                    <a:pt x="12000" y="3414"/>
                  </a:lnTo>
                  <a:cubicBezTo>
                    <a:pt x="12000" y="3791"/>
                    <a:pt x="11695" y="4096"/>
                    <a:pt x="11318" y="4096"/>
                  </a:cubicBezTo>
                  <a:lnTo>
                    <a:pt x="683" y="4096"/>
                  </a:lnTo>
                  <a:cubicBezTo>
                    <a:pt x="306" y="4096"/>
                    <a:pt x="0" y="3791"/>
                    <a:pt x="0" y="3414"/>
                  </a:cubicBezTo>
                  <a:lnTo>
                    <a:pt x="0" y="683"/>
                  </a:lnTo>
                  <a:close/>
                </a:path>
              </a:pathLst>
            </a:custGeom>
            <a:noFill/>
            <a:ln w="57150" cap="flat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52" name="Rectangle 32"/>
            <p:cNvSpPr>
              <a:spLocks noChangeArrowheads="1"/>
            </p:cNvSpPr>
            <p:nvPr/>
          </p:nvSpPr>
          <p:spPr bwMode="auto">
            <a:xfrm>
              <a:off x="600" y="985"/>
              <a:ext cx="673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altLang="pt-BR" sz="25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24,87%</a:t>
              </a:r>
              <a:endParaRPr lang="pt-BR" alt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166898" y="618015"/>
            <a:ext cx="2536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R$ mil (correntes)</a:t>
            </a:r>
            <a:endParaRPr lang="en-US" altLang="pt-BR" sz="2000" dirty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3890367" y="5229200"/>
            <a:ext cx="1330325" cy="4651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pt-BR" sz="3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R.C.L.</a:t>
            </a:r>
          </a:p>
        </p:txBody>
      </p:sp>
      <p:sp>
        <p:nvSpPr>
          <p:cNvPr id="32" name="Oval 5"/>
          <p:cNvSpPr>
            <a:spLocks noChangeArrowheads="1"/>
          </p:cNvSpPr>
          <p:nvPr/>
        </p:nvSpPr>
        <p:spPr bwMode="auto">
          <a:xfrm>
            <a:off x="3303191" y="5747643"/>
            <a:ext cx="2420937" cy="56197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pt-BR" sz="3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2.215.293,02</a:t>
            </a:r>
            <a:endParaRPr lang="pt-BR" sz="3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riângulo isósceles 1"/>
          <p:cNvSpPr/>
          <p:nvPr/>
        </p:nvSpPr>
        <p:spPr>
          <a:xfrm>
            <a:off x="1457380" y="3291086"/>
            <a:ext cx="6354980" cy="2370162"/>
          </a:xfrm>
          <a:prstGeom prst="triangle">
            <a:avLst/>
          </a:prstGeom>
          <a:solidFill>
            <a:srgbClr val="FF33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Limites Legais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937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070" y="119894"/>
            <a:ext cx="1482266" cy="1018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Retângulo 4"/>
          <p:cNvSpPr/>
          <p:nvPr/>
        </p:nvSpPr>
        <p:spPr>
          <a:xfrm>
            <a:off x="179512" y="-108103"/>
            <a:ext cx="4594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R.R.E.O. </a:t>
            </a:r>
            <a:r>
              <a:rPr lang="pt-B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– Limites da LRF</a:t>
            </a:r>
            <a:endParaRPr lang="pt-B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5"/>
            <a:ext cx="3074496" cy="26642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008" y="2492895"/>
            <a:ext cx="3711443" cy="2664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466" y="2492895"/>
            <a:ext cx="2110080" cy="26642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1063866" y="1271082"/>
            <a:ext cx="7180542" cy="861774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altLang="pt-BR" sz="28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TRAJETÓRIA DE RETORNO AO LIMITE DA DESPESA DE PESSAL</a:t>
            </a:r>
            <a:endParaRPr lang="pt-BR" altLang="pt-BR" b="1" dirty="0">
              <a:ln>
                <a:solidFill>
                  <a:schemeClr val="tx1"/>
                </a:solidFill>
              </a:ln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05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070" y="119894"/>
            <a:ext cx="1482266" cy="1018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57518621"/>
              </p:ext>
            </p:extLst>
          </p:nvPr>
        </p:nvGraphicFramePr>
        <p:xfrm>
          <a:off x="683568" y="722043"/>
          <a:ext cx="7746923" cy="4795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http://escolacastroalves.cnec.br/wp-content/uploads/sites/132/2015/04/livros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739" y="1052737"/>
            <a:ext cx="4062584" cy="4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03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070" y="119894"/>
            <a:ext cx="1482266" cy="1018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4" descr="http://static.blogdaresenhageral.com.br/wp-content/uploads/2015/08/SA%C3%BAde.jpg?9f13b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92973"/>
            <a:ext cx="4709318" cy="2922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83568" y="1840175"/>
            <a:ext cx="35283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0" b="1" dirty="0" smtClean="0">
                <a:solidFill>
                  <a:srgbClr val="C00000"/>
                </a:solidFill>
                <a:latin typeface="Algerian" panose="04020705040A02060702" pitchFamily="82" charset="0"/>
              </a:rPr>
              <a:t>S</a:t>
            </a:r>
            <a:r>
              <a:rPr lang="pt-BR" sz="7200" b="1" dirty="0" smtClean="0">
                <a:solidFill>
                  <a:srgbClr val="C00000"/>
                </a:solidFill>
                <a:latin typeface="Algerian" panose="04020705040A02060702" pitchFamily="82" charset="0"/>
              </a:rPr>
              <a:t>aúde</a:t>
            </a:r>
            <a:endParaRPr lang="pt-BR" sz="7200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8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070" y="119894"/>
            <a:ext cx="1482266" cy="1018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Retângulo 4"/>
          <p:cNvSpPr/>
          <p:nvPr/>
        </p:nvSpPr>
        <p:spPr>
          <a:xfrm>
            <a:off x="251520" y="-99392"/>
            <a:ext cx="3281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Aplicação - Saúde</a:t>
            </a:r>
            <a:endParaRPr lang="pt-B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Rectangle 102"/>
          <p:cNvSpPr>
            <a:spLocks noChangeArrowheads="1"/>
          </p:cNvSpPr>
          <p:nvPr/>
        </p:nvSpPr>
        <p:spPr bwMode="auto">
          <a:xfrm>
            <a:off x="136525" y="4870450"/>
            <a:ext cx="8893175" cy="1511300"/>
          </a:xfrm>
          <a:prstGeom prst="rect">
            <a:avLst/>
          </a:prstGeom>
          <a:solidFill>
            <a:srgbClr val="3333FF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300"/>
          </a:p>
        </p:txBody>
      </p:sp>
      <p:sp>
        <p:nvSpPr>
          <p:cNvPr id="7" name="Rectangle 102"/>
          <p:cNvSpPr>
            <a:spLocks noChangeArrowheads="1"/>
          </p:cNvSpPr>
          <p:nvPr/>
        </p:nvSpPr>
        <p:spPr bwMode="auto">
          <a:xfrm>
            <a:off x="120650" y="2028825"/>
            <a:ext cx="8893175" cy="2552700"/>
          </a:xfrm>
          <a:prstGeom prst="rect">
            <a:avLst/>
          </a:prstGeom>
          <a:solidFill>
            <a:srgbClr val="008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60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27088" y="2271713"/>
            <a:ext cx="51847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600"/>
              <a:t>Transferências constitucionais 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93663" y="4870450"/>
            <a:ext cx="36004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600"/>
              <a:t>Despesas liquidadas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06363" y="2054225"/>
            <a:ext cx="39592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600" dirty="0"/>
              <a:t>Receita arrecadada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588125" y="2257425"/>
            <a:ext cx="2319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/>
              <a:t>924.504,78</a:t>
            </a:r>
            <a:endParaRPr lang="pt-BR" altLang="pt-BR" sz="26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140200" y="2589213"/>
            <a:ext cx="18716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600"/>
              <a:t>Impostos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88125" y="2632075"/>
            <a:ext cx="2319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/>
              <a:t>620.459,33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588125" y="3155950"/>
            <a:ext cx="2319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/>
              <a:t>1.544.964,11</a:t>
            </a:r>
            <a:endParaRPr lang="pt-BR" altLang="pt-BR" sz="2600" dirty="0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516688" y="1187450"/>
            <a:ext cx="25923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pt-BR" altLang="pt-BR" sz="2600" dirty="0" smtClean="0"/>
              <a:t>3º </a:t>
            </a:r>
            <a:r>
              <a:rPr lang="pt-BR" altLang="pt-BR" sz="2600" dirty="0" err="1"/>
              <a:t>quadr</a:t>
            </a:r>
            <a:r>
              <a:rPr lang="pt-BR" altLang="pt-BR" sz="2600" dirty="0"/>
              <a:t>./</a:t>
            </a:r>
            <a:r>
              <a:rPr lang="pt-BR" altLang="pt-BR" sz="2600" dirty="0" smtClean="0"/>
              <a:t>2015</a:t>
            </a:r>
            <a:endParaRPr lang="pt-BR" altLang="pt-BR" sz="2600" dirty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675438" y="4872038"/>
            <a:ext cx="22320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600" dirty="0" smtClean="0"/>
              <a:t>379.730,85</a:t>
            </a:r>
            <a:endParaRPr lang="pt-BR" altLang="pt-BR" sz="2600" dirty="0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122238" y="5459413"/>
            <a:ext cx="48244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600"/>
              <a:t>% aplicado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7278688" y="5461000"/>
            <a:ext cx="172878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600" dirty="0" smtClean="0"/>
              <a:t>25,14%</a:t>
            </a:r>
            <a:endParaRPr lang="pt-BR" altLang="pt-BR" sz="2600" dirty="0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250825" y="3932238"/>
            <a:ext cx="58340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600">
                <a:solidFill>
                  <a:srgbClr val="FF6600"/>
                </a:solidFill>
              </a:rPr>
              <a:t>15% (mínimo constitucional)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6689725" y="3948113"/>
            <a:ext cx="2232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 smtClean="0">
                <a:solidFill>
                  <a:srgbClr val="FF6600"/>
                </a:solidFill>
              </a:rPr>
              <a:t>231.744,62</a:t>
            </a:r>
            <a:endParaRPr lang="pt-BR" altLang="pt-BR" sz="2800" dirty="0">
              <a:solidFill>
                <a:srgbClr val="FF6600"/>
              </a:solidFill>
            </a:endParaRPr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1389063" y="3946525"/>
            <a:ext cx="863600" cy="504825"/>
          </a:xfrm>
          <a:prstGeom prst="ellipse">
            <a:avLst/>
          </a:prstGeom>
          <a:noFill/>
          <a:ln w="38100" algn="ctr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t-BR" altLang="pt-BR">
              <a:solidFill>
                <a:srgbClr val="FF6600"/>
              </a:solidFill>
            </a:endParaRPr>
          </a:p>
        </p:txBody>
      </p:sp>
      <p:sp>
        <p:nvSpPr>
          <p:cNvPr id="22" name="Oval 30"/>
          <p:cNvSpPr>
            <a:spLocks noChangeArrowheads="1"/>
          </p:cNvSpPr>
          <p:nvPr/>
        </p:nvSpPr>
        <p:spPr bwMode="auto">
          <a:xfrm>
            <a:off x="7494588" y="5445125"/>
            <a:ext cx="1577975" cy="504825"/>
          </a:xfrm>
          <a:prstGeom prst="ellipse">
            <a:avLst/>
          </a:prstGeom>
          <a:noFill/>
          <a:ln w="38100" algn="ctr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t-BR" altLang="pt-BR"/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256970" y="476250"/>
            <a:ext cx="2227468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000" dirty="0"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</a:rPr>
              <a:t>R$ mil (correntes)</a:t>
            </a:r>
            <a:endParaRPr lang="en-US" sz="2000" dirty="0">
              <a:effectLst>
                <a:outerShdw blurRad="38100" dist="38100" dir="2700000" algn="tl">
                  <a:srgbClr val="808080"/>
                </a:outerShdw>
              </a:effectLst>
              <a:latin typeface="Tahoma" pitchFamily="34" charset="0"/>
            </a:endParaRPr>
          </a:p>
        </p:txBody>
      </p:sp>
      <p:sp>
        <p:nvSpPr>
          <p:cNvPr id="24" name="Line 59"/>
          <p:cNvSpPr>
            <a:spLocks noChangeShapeType="1"/>
          </p:cNvSpPr>
          <p:nvPr/>
        </p:nvSpPr>
        <p:spPr bwMode="auto">
          <a:xfrm>
            <a:off x="6254750" y="3140968"/>
            <a:ext cx="2667000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887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nimBg="1" autoUpdateAnimBg="0"/>
      <p:bldP spid="22" grpId="0" animBg="1" autoUpdateAnimBg="0"/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070" y="119894"/>
            <a:ext cx="1482266" cy="1018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Retângulo 4"/>
          <p:cNvSpPr/>
          <p:nvPr/>
        </p:nvSpPr>
        <p:spPr>
          <a:xfrm>
            <a:off x="1547664" y="2681625"/>
            <a:ext cx="6048672" cy="132343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</a:rPr>
              <a:t>Obrigado!</a:t>
            </a:r>
            <a:endParaRPr lang="pt-BR" sz="80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84431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30"/>
          <p:cNvSpPr txBox="1">
            <a:spLocks noChangeArrowheads="1"/>
          </p:cNvSpPr>
          <p:nvPr/>
        </p:nvSpPr>
        <p:spPr bwMode="black">
          <a:xfrm>
            <a:off x="904875" y="4799013"/>
            <a:ext cx="7405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3600" dirty="0">
                <a:solidFill>
                  <a:srgbClr val="0000FF"/>
                </a:solidFill>
                <a:latin typeface="Times New Roman" pitchFamily="18" charset="0"/>
              </a:rPr>
              <a:t>http://www.semfaz.saoluis.ma.gov.br</a:t>
            </a:r>
          </a:p>
        </p:txBody>
      </p:sp>
      <p:pic>
        <p:nvPicPr>
          <p:cNvPr id="6" name="Picture 4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196975"/>
            <a:ext cx="523716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0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779912" y="-26988"/>
            <a:ext cx="5234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REEO - RECEITAS</a:t>
            </a:r>
            <a:endParaRPr lang="pt-BR" b="1" dirty="0"/>
          </a:p>
        </p:txBody>
      </p:sp>
      <p:grpSp>
        <p:nvGrpSpPr>
          <p:cNvPr id="10" name="Grupo 277"/>
          <p:cNvGrpSpPr>
            <a:grpSpLocks/>
          </p:cNvGrpSpPr>
          <p:nvPr/>
        </p:nvGrpSpPr>
        <p:grpSpPr bwMode="auto">
          <a:xfrm>
            <a:off x="107504" y="692696"/>
            <a:ext cx="8913812" cy="6051440"/>
            <a:chOff x="-36513" y="856145"/>
            <a:chExt cx="9180513" cy="6085993"/>
          </a:xfrm>
        </p:grpSpPr>
        <p:grpSp>
          <p:nvGrpSpPr>
            <p:cNvPr id="11" name="Grupo 84"/>
            <p:cNvGrpSpPr>
              <a:grpSpLocks/>
            </p:cNvGrpSpPr>
            <p:nvPr/>
          </p:nvGrpSpPr>
          <p:grpSpPr bwMode="auto">
            <a:xfrm>
              <a:off x="5682157" y="856145"/>
              <a:ext cx="2476006" cy="6021388"/>
              <a:chOff x="6448787" y="856561"/>
              <a:chExt cx="3029039" cy="6021288"/>
            </a:xfrm>
            <a:solidFill>
              <a:srgbClr val="33CC33">
                <a:alpha val="50000"/>
              </a:srgbClr>
            </a:solidFill>
          </p:grpSpPr>
          <p:sp>
            <p:nvSpPr>
              <p:cNvPr id="83" name="Rectangle 4"/>
              <p:cNvSpPr>
                <a:spLocks noChangeArrowheads="1"/>
              </p:cNvSpPr>
              <p:nvPr/>
            </p:nvSpPr>
            <p:spPr bwMode="auto">
              <a:xfrm>
                <a:off x="6620002" y="856561"/>
                <a:ext cx="2555775" cy="6021288"/>
              </a:xfrm>
              <a:prstGeom prst="rect">
                <a:avLst/>
              </a:prstGeom>
              <a:solidFill>
                <a:srgbClr val="003399">
                  <a:alpha val="27843"/>
                </a:srgb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smtClean="0"/>
              </a:p>
            </p:txBody>
          </p:sp>
          <p:sp>
            <p:nvSpPr>
              <p:cNvPr id="84" name="Oval 6"/>
              <p:cNvSpPr>
                <a:spLocks noChangeArrowheads="1"/>
              </p:cNvSpPr>
              <p:nvPr/>
            </p:nvSpPr>
            <p:spPr bwMode="auto">
              <a:xfrm>
                <a:off x="6448787" y="950913"/>
                <a:ext cx="3029039" cy="415925"/>
              </a:xfrm>
              <a:prstGeom prst="roundRect">
                <a:avLst>
                  <a:gd name="adj" fmla="val 16667"/>
                </a:avLst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pt-BR" sz="2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Realiz</a:t>
                </a:r>
                <a:r>
                  <a:rPr lang="pt-BR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até </a:t>
                </a:r>
                <a:r>
                  <a:rPr lang="pt-BR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dez/15</a:t>
                </a:r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2" name="Grupo 355"/>
            <p:cNvGrpSpPr>
              <a:grpSpLocks/>
            </p:cNvGrpSpPr>
            <p:nvPr/>
          </p:nvGrpSpPr>
          <p:grpSpPr bwMode="auto">
            <a:xfrm>
              <a:off x="-36513" y="4286250"/>
              <a:ext cx="9180513" cy="1695450"/>
              <a:chOff x="-36513" y="4286250"/>
              <a:chExt cx="9180513" cy="1695450"/>
            </a:xfrm>
          </p:grpSpPr>
          <p:grpSp>
            <p:nvGrpSpPr>
              <p:cNvPr id="67" name="Grupo 4"/>
              <p:cNvGrpSpPr>
                <a:grpSpLocks/>
              </p:cNvGrpSpPr>
              <p:nvPr/>
            </p:nvGrpSpPr>
            <p:grpSpPr bwMode="auto">
              <a:xfrm>
                <a:off x="-36513" y="4286250"/>
                <a:ext cx="9180513" cy="1695450"/>
                <a:chOff x="-36512" y="4256562"/>
                <a:chExt cx="9180513" cy="1694141"/>
              </a:xfrm>
            </p:grpSpPr>
            <p:grpSp>
              <p:nvGrpSpPr>
                <p:cNvPr id="69" name="Grupo 81"/>
                <p:cNvGrpSpPr>
                  <a:grpSpLocks/>
                </p:cNvGrpSpPr>
                <p:nvPr/>
              </p:nvGrpSpPr>
              <p:grpSpPr bwMode="auto">
                <a:xfrm>
                  <a:off x="-36512" y="4256562"/>
                  <a:ext cx="9180513" cy="1694141"/>
                  <a:chOff x="-36512" y="4183088"/>
                  <a:chExt cx="9180513" cy="1741354"/>
                </a:xfrm>
              </p:grpSpPr>
              <p:sp>
                <p:nvSpPr>
                  <p:cNvPr id="74" name="Rectangle 2"/>
                  <p:cNvSpPr>
                    <a:spLocks noChangeArrowheads="1"/>
                  </p:cNvSpPr>
                  <p:nvPr/>
                </p:nvSpPr>
                <p:spPr bwMode="auto">
                  <a:xfrm>
                    <a:off x="-36512" y="4183088"/>
                    <a:ext cx="9180513" cy="1560959"/>
                  </a:xfrm>
                  <a:prstGeom prst="rect">
                    <a:avLst/>
                  </a:prstGeom>
                  <a:solidFill>
                    <a:srgbClr val="FFFF66">
                      <a:alpha val="69804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/>
                    <a:endParaRPr lang="en-US" altLang="pt-BR" sz="2500"/>
                  </a:p>
                </p:txBody>
              </p:sp>
              <p:sp>
                <p:nvSpPr>
                  <p:cNvPr id="75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83698" y="4633865"/>
                    <a:ext cx="1098377" cy="4927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r" eaLnBrk="1" hangingPunct="1">
                      <a:spcBef>
                        <a:spcPct val="50000"/>
                      </a:spcBef>
                    </a:pPr>
                    <a:r>
                      <a:rPr lang="pt-BR" altLang="pt-BR" sz="2500" dirty="0" smtClean="0"/>
                      <a:t>75,8</a:t>
                    </a:r>
                    <a:endParaRPr lang="pt-BR" altLang="pt-BR" sz="2500" dirty="0"/>
                  </a:p>
                </p:txBody>
              </p:sp>
              <p:sp>
                <p:nvSpPr>
                  <p:cNvPr id="76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9413" y="4638675"/>
                    <a:ext cx="2651125" cy="490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pt-BR" altLang="pt-BR" sz="2500"/>
                      <a:t>Op. Crédito</a:t>
                    </a:r>
                  </a:p>
                </p:txBody>
              </p:sp>
              <p:sp>
                <p:nvSpPr>
                  <p:cNvPr id="77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9413" y="5017989"/>
                    <a:ext cx="2651125" cy="490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pt-BR" altLang="pt-BR" sz="2500"/>
                      <a:t>Alienação</a:t>
                    </a:r>
                  </a:p>
                </p:txBody>
              </p:sp>
              <p:sp>
                <p:nvSpPr>
                  <p:cNvPr id="78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51500" y="4675188"/>
                    <a:ext cx="2233613" cy="490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r" eaLnBrk="1" hangingPunct="1">
                      <a:spcBef>
                        <a:spcPct val="50000"/>
                      </a:spcBef>
                    </a:pPr>
                    <a:r>
                      <a:rPr lang="pt-BR" altLang="pt-BR" sz="2500" dirty="0" smtClean="0"/>
                      <a:t>83.498,42</a:t>
                    </a:r>
                    <a:endParaRPr lang="pt-BR" altLang="pt-BR" sz="2500" dirty="0"/>
                  </a:p>
                </p:txBody>
              </p:sp>
              <p:sp>
                <p:nvSpPr>
                  <p:cNvPr id="79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24536" y="5055641"/>
                    <a:ext cx="2233612" cy="490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r" eaLnBrk="1" hangingPunct="1">
                      <a:spcBef>
                        <a:spcPct val="50000"/>
                      </a:spcBef>
                    </a:pPr>
                    <a:r>
                      <a:rPr lang="pt-BR" altLang="pt-BR" sz="2500" dirty="0" smtClean="0"/>
                      <a:t>46,04</a:t>
                    </a:r>
                    <a:endParaRPr lang="pt-BR" altLang="pt-BR" sz="2500" dirty="0"/>
                  </a:p>
                </p:txBody>
              </p:sp>
              <p:sp>
                <p:nvSpPr>
                  <p:cNvPr id="80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95938" y="5434013"/>
                    <a:ext cx="2233612" cy="490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r" eaLnBrk="1" hangingPunct="1">
                      <a:spcBef>
                        <a:spcPct val="50000"/>
                      </a:spcBef>
                    </a:pPr>
                    <a:endParaRPr lang="pt-BR" altLang="pt-BR" sz="2500"/>
                  </a:p>
                </p:txBody>
              </p:sp>
              <p:sp>
                <p:nvSpPr>
                  <p:cNvPr id="81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17888" y="4675188"/>
                    <a:ext cx="2232025" cy="490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r" eaLnBrk="1" hangingPunct="1">
                      <a:spcBef>
                        <a:spcPct val="50000"/>
                      </a:spcBef>
                    </a:pPr>
                    <a:r>
                      <a:rPr lang="pt-BR" altLang="pt-BR" sz="2500" dirty="0" smtClean="0"/>
                      <a:t>110.193,36</a:t>
                    </a:r>
                    <a:endParaRPr lang="pt-BR" altLang="pt-BR" sz="2500" dirty="0"/>
                  </a:p>
                </p:txBody>
              </p:sp>
              <p:sp>
                <p:nvSpPr>
                  <p:cNvPr id="82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28992" y="5082936"/>
                    <a:ext cx="2232025" cy="490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r" eaLnBrk="1" hangingPunct="1">
                      <a:spcBef>
                        <a:spcPct val="50000"/>
                      </a:spcBef>
                    </a:pPr>
                    <a:r>
                      <a:rPr lang="pt-BR" altLang="pt-BR" sz="2500"/>
                      <a:t>1,89</a:t>
                    </a:r>
                  </a:p>
                </p:txBody>
              </p:sp>
            </p:grpSp>
            <p:sp>
              <p:nvSpPr>
                <p:cNvPr id="7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7743825" y="5442870"/>
                  <a:ext cx="1252538" cy="476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 dirty="0" smtClean="0"/>
                    <a:t>1,1</a:t>
                  </a:r>
                  <a:endParaRPr lang="pt-BR" altLang="pt-BR" sz="2500" dirty="0"/>
                </a:p>
              </p:txBody>
            </p:sp>
            <p:sp>
              <p:nvSpPr>
                <p:cNvPr id="7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95288" y="5380957"/>
                  <a:ext cx="2651125" cy="4771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pt-BR" altLang="pt-BR" sz="2500"/>
                    <a:t>Transf. Capital</a:t>
                  </a:r>
                </a:p>
              </p:txBody>
            </p:sp>
            <p:sp>
              <p:nvSpPr>
                <p:cNvPr id="7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640388" y="5414295"/>
                  <a:ext cx="2233612" cy="476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 dirty="0" smtClean="0"/>
                    <a:t>612,44</a:t>
                  </a:r>
                  <a:endParaRPr lang="pt-BR" altLang="pt-BR" sz="2500" dirty="0"/>
                </a:p>
              </p:txBody>
            </p:sp>
            <p:sp>
              <p:nvSpPr>
                <p:cNvPr id="73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444875" y="5438107"/>
                  <a:ext cx="2232025" cy="476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 dirty="0" smtClean="0"/>
                    <a:t>52.762,80</a:t>
                  </a:r>
                  <a:endParaRPr lang="pt-BR" altLang="pt-BR" sz="2500" dirty="0"/>
                </a:p>
              </p:txBody>
            </p:sp>
          </p:grpSp>
          <p:sp>
            <p:nvSpPr>
              <p:cNvPr id="68" name="Text Box 18"/>
              <p:cNvSpPr txBox="1">
                <a:spLocks noChangeArrowheads="1"/>
              </p:cNvSpPr>
              <p:nvPr/>
            </p:nvSpPr>
            <p:spPr bwMode="auto">
              <a:xfrm>
                <a:off x="7784499" y="5126038"/>
                <a:ext cx="1359500" cy="479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2.433,5</a:t>
                </a:r>
                <a:endParaRPr lang="pt-BR" altLang="pt-BR" sz="2500" dirty="0"/>
              </a:p>
            </p:txBody>
          </p:sp>
        </p:grpSp>
        <p:grpSp>
          <p:nvGrpSpPr>
            <p:cNvPr id="13" name="Grupo 65"/>
            <p:cNvGrpSpPr>
              <a:grpSpLocks/>
            </p:cNvGrpSpPr>
            <p:nvPr/>
          </p:nvGrpSpPr>
          <p:grpSpPr bwMode="auto">
            <a:xfrm>
              <a:off x="3490120" y="870735"/>
              <a:ext cx="2105815" cy="5992209"/>
              <a:chOff x="3884140" y="1077352"/>
              <a:chExt cx="2549404" cy="5832475"/>
            </a:xfrm>
            <a:solidFill>
              <a:srgbClr val="009900">
                <a:alpha val="49804"/>
              </a:srgbClr>
            </a:solidFill>
          </p:grpSpPr>
          <p:sp>
            <p:nvSpPr>
              <p:cNvPr id="65" name="Rectangle 4"/>
              <p:cNvSpPr>
                <a:spLocks noChangeArrowheads="1"/>
              </p:cNvSpPr>
              <p:nvPr/>
            </p:nvSpPr>
            <p:spPr bwMode="auto">
              <a:xfrm>
                <a:off x="3884140" y="1077352"/>
                <a:ext cx="2527296" cy="5832475"/>
              </a:xfrm>
              <a:prstGeom prst="rect">
                <a:avLst/>
              </a:prstGeom>
              <a:solidFill>
                <a:srgbClr val="003399">
                  <a:alpha val="27843"/>
                </a:srgbClr>
              </a:solidFill>
              <a:ln w="57150">
                <a:noFill/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2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Oval 6"/>
              <p:cNvSpPr>
                <a:spLocks noChangeArrowheads="1"/>
              </p:cNvSpPr>
              <p:nvPr/>
            </p:nvSpPr>
            <p:spPr bwMode="auto">
              <a:xfrm>
                <a:off x="3973445" y="1140603"/>
                <a:ext cx="2460099" cy="415925"/>
              </a:xfrm>
              <a:prstGeom prst="roundRect">
                <a:avLst>
                  <a:gd name="adj" fmla="val 16667"/>
                </a:avLst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pt-BR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LOA 15. Atualizada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4" name="Grupo 71"/>
            <p:cNvGrpSpPr>
              <a:grpSpLocks/>
            </p:cNvGrpSpPr>
            <p:nvPr/>
          </p:nvGrpSpPr>
          <p:grpSpPr bwMode="auto">
            <a:xfrm>
              <a:off x="0" y="1497013"/>
              <a:ext cx="9144000" cy="2798191"/>
              <a:chOff x="0" y="1497013"/>
              <a:chExt cx="9144000" cy="2797492"/>
            </a:xfrm>
          </p:grpSpPr>
          <p:sp>
            <p:nvSpPr>
              <p:cNvPr id="39" name="Rectangle 2"/>
              <p:cNvSpPr>
                <a:spLocks noChangeArrowheads="1"/>
              </p:cNvSpPr>
              <p:nvPr/>
            </p:nvSpPr>
            <p:spPr bwMode="auto">
              <a:xfrm>
                <a:off x="0" y="1497013"/>
                <a:ext cx="9144000" cy="2665412"/>
              </a:xfrm>
              <a:prstGeom prst="rect">
                <a:avLst/>
              </a:prstGeom>
              <a:solidFill>
                <a:srgbClr val="003399">
                  <a:alpha val="2784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en-US" altLang="pt-BR" sz="2500"/>
              </a:p>
            </p:txBody>
          </p:sp>
          <p:sp>
            <p:nvSpPr>
              <p:cNvPr id="40" name="Text Box 12"/>
              <p:cNvSpPr txBox="1">
                <a:spLocks noChangeArrowheads="1"/>
              </p:cNvSpPr>
              <p:nvPr/>
            </p:nvSpPr>
            <p:spPr bwMode="auto">
              <a:xfrm>
                <a:off x="265113" y="1866900"/>
                <a:ext cx="2414587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/>
                  <a:t>Tributárias</a:t>
                </a:r>
              </a:p>
            </p:txBody>
          </p:sp>
          <p:sp>
            <p:nvSpPr>
              <p:cNvPr id="41" name="Text Box 13"/>
              <p:cNvSpPr txBox="1">
                <a:spLocks noChangeArrowheads="1"/>
              </p:cNvSpPr>
              <p:nvPr/>
            </p:nvSpPr>
            <p:spPr bwMode="auto">
              <a:xfrm>
                <a:off x="265113" y="2239963"/>
                <a:ext cx="2651125" cy="477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/>
                  <a:t>Contribuições</a:t>
                </a:r>
              </a:p>
            </p:txBody>
          </p:sp>
          <p:sp>
            <p:nvSpPr>
              <p:cNvPr id="42" name="Text Box 13"/>
              <p:cNvSpPr txBox="1">
                <a:spLocks noChangeArrowheads="1"/>
              </p:cNvSpPr>
              <p:nvPr/>
            </p:nvSpPr>
            <p:spPr bwMode="auto">
              <a:xfrm>
                <a:off x="250825" y="2587625"/>
                <a:ext cx="2651125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/>
                  <a:t>Patrimoniais</a:t>
                </a:r>
              </a:p>
            </p:txBody>
          </p:sp>
          <p:sp>
            <p:nvSpPr>
              <p:cNvPr id="43" name="Text Box 13"/>
              <p:cNvSpPr txBox="1">
                <a:spLocks noChangeArrowheads="1"/>
              </p:cNvSpPr>
              <p:nvPr/>
            </p:nvSpPr>
            <p:spPr bwMode="auto">
              <a:xfrm>
                <a:off x="250825" y="2933700"/>
                <a:ext cx="2651125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/>
                  <a:t>Serviços</a:t>
                </a:r>
              </a:p>
            </p:txBody>
          </p:sp>
          <p:sp>
            <p:nvSpPr>
              <p:cNvPr id="44" name="Text Box 13"/>
              <p:cNvSpPr txBox="1">
                <a:spLocks noChangeArrowheads="1"/>
              </p:cNvSpPr>
              <p:nvPr/>
            </p:nvSpPr>
            <p:spPr bwMode="auto">
              <a:xfrm>
                <a:off x="250825" y="3317875"/>
                <a:ext cx="3254375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/>
                  <a:t>Transf. Correntes</a:t>
                </a:r>
              </a:p>
            </p:txBody>
          </p:sp>
          <p:sp>
            <p:nvSpPr>
              <p:cNvPr id="45" name="Text Box 13"/>
              <p:cNvSpPr txBox="1">
                <a:spLocks noChangeArrowheads="1"/>
              </p:cNvSpPr>
              <p:nvPr/>
            </p:nvSpPr>
            <p:spPr bwMode="auto">
              <a:xfrm>
                <a:off x="250825" y="3708400"/>
                <a:ext cx="2606675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/>
                  <a:t>Outras</a:t>
                </a:r>
              </a:p>
            </p:txBody>
          </p:sp>
          <p:sp>
            <p:nvSpPr>
              <p:cNvPr id="46" name="Text Box 18"/>
              <p:cNvSpPr txBox="1">
                <a:spLocks noChangeArrowheads="1"/>
              </p:cNvSpPr>
              <p:nvPr/>
            </p:nvSpPr>
            <p:spPr bwMode="auto">
              <a:xfrm>
                <a:off x="5653088" y="1865313"/>
                <a:ext cx="2232025" cy="477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613.571,26</a:t>
                </a:r>
                <a:endParaRPr lang="pt-BR" altLang="pt-BR" sz="2500" dirty="0"/>
              </a:p>
            </p:txBody>
          </p:sp>
          <p:sp>
            <p:nvSpPr>
              <p:cNvPr id="47" name="Text Box 18"/>
              <p:cNvSpPr txBox="1">
                <a:spLocks noChangeArrowheads="1"/>
              </p:cNvSpPr>
              <p:nvPr/>
            </p:nvSpPr>
            <p:spPr bwMode="auto">
              <a:xfrm>
                <a:off x="5638800" y="2228850"/>
                <a:ext cx="2232025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143.284,90</a:t>
                </a:r>
                <a:endParaRPr lang="pt-BR" altLang="pt-BR" sz="2500" dirty="0"/>
              </a:p>
            </p:txBody>
          </p:sp>
          <p:sp>
            <p:nvSpPr>
              <p:cNvPr id="48" name="Text Box 18"/>
              <p:cNvSpPr txBox="1">
                <a:spLocks noChangeArrowheads="1"/>
              </p:cNvSpPr>
              <p:nvPr/>
            </p:nvSpPr>
            <p:spPr bwMode="auto">
              <a:xfrm>
                <a:off x="5638800" y="2587625"/>
                <a:ext cx="2232025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47.762,22</a:t>
                </a:r>
                <a:endParaRPr lang="pt-BR" altLang="pt-BR" sz="2500" dirty="0"/>
              </a:p>
            </p:txBody>
          </p:sp>
          <p:sp>
            <p:nvSpPr>
              <p:cNvPr id="49" name="Text Box 18"/>
              <p:cNvSpPr txBox="1">
                <a:spLocks noChangeArrowheads="1"/>
              </p:cNvSpPr>
              <p:nvPr/>
            </p:nvSpPr>
            <p:spPr bwMode="auto">
              <a:xfrm>
                <a:off x="5638800" y="3001963"/>
                <a:ext cx="2232025" cy="477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362,06</a:t>
                </a:r>
                <a:endParaRPr lang="pt-BR" altLang="pt-BR" sz="2500" dirty="0"/>
              </a:p>
            </p:txBody>
          </p:sp>
          <p:sp>
            <p:nvSpPr>
              <p:cNvPr id="50" name="Text Box 18"/>
              <p:cNvSpPr txBox="1">
                <a:spLocks noChangeArrowheads="1"/>
              </p:cNvSpPr>
              <p:nvPr/>
            </p:nvSpPr>
            <p:spPr bwMode="auto">
              <a:xfrm>
                <a:off x="5638800" y="3389313"/>
                <a:ext cx="2232025" cy="477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1.405.593,77</a:t>
                </a:r>
                <a:endParaRPr lang="pt-BR" altLang="pt-BR" sz="2500" dirty="0"/>
              </a:p>
            </p:txBody>
          </p:sp>
          <p:sp>
            <p:nvSpPr>
              <p:cNvPr id="51" name="Text Box 18"/>
              <p:cNvSpPr txBox="1">
                <a:spLocks noChangeArrowheads="1"/>
              </p:cNvSpPr>
              <p:nvPr/>
            </p:nvSpPr>
            <p:spPr bwMode="auto">
              <a:xfrm>
                <a:off x="5638800" y="3759200"/>
                <a:ext cx="2232025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77.135,02</a:t>
                </a:r>
                <a:endParaRPr lang="pt-BR" altLang="pt-BR" sz="2500" dirty="0"/>
              </a:p>
            </p:txBody>
          </p:sp>
          <p:sp>
            <p:nvSpPr>
              <p:cNvPr id="52" name="Text Box 18"/>
              <p:cNvSpPr txBox="1">
                <a:spLocks noChangeArrowheads="1"/>
              </p:cNvSpPr>
              <p:nvPr/>
            </p:nvSpPr>
            <p:spPr bwMode="auto">
              <a:xfrm>
                <a:off x="3403600" y="1865313"/>
                <a:ext cx="2232025" cy="477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674.443,26</a:t>
                </a:r>
                <a:endParaRPr lang="pt-BR" altLang="pt-BR" sz="2500" dirty="0"/>
              </a:p>
            </p:txBody>
          </p:sp>
          <p:sp>
            <p:nvSpPr>
              <p:cNvPr id="53" name="Text Box 18"/>
              <p:cNvSpPr txBox="1">
                <a:spLocks noChangeArrowheads="1"/>
              </p:cNvSpPr>
              <p:nvPr/>
            </p:nvSpPr>
            <p:spPr bwMode="auto">
              <a:xfrm>
                <a:off x="3403600" y="2228850"/>
                <a:ext cx="2232025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/>
                  <a:t>137.827,63</a:t>
                </a:r>
              </a:p>
            </p:txBody>
          </p:sp>
          <p:sp>
            <p:nvSpPr>
              <p:cNvPr id="54" name="Text Box 18"/>
              <p:cNvSpPr txBox="1">
                <a:spLocks noChangeArrowheads="1"/>
              </p:cNvSpPr>
              <p:nvPr/>
            </p:nvSpPr>
            <p:spPr bwMode="auto">
              <a:xfrm>
                <a:off x="3403600" y="2587625"/>
                <a:ext cx="2232025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/>
                  <a:t>39.189,93</a:t>
                </a:r>
              </a:p>
            </p:txBody>
          </p:sp>
          <p:sp>
            <p:nvSpPr>
              <p:cNvPr id="55" name="Text Box 18"/>
              <p:cNvSpPr txBox="1">
                <a:spLocks noChangeArrowheads="1"/>
              </p:cNvSpPr>
              <p:nvPr/>
            </p:nvSpPr>
            <p:spPr bwMode="auto">
              <a:xfrm>
                <a:off x="3403600" y="3001963"/>
                <a:ext cx="2232025" cy="477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/>
                  <a:t>150,10</a:t>
                </a:r>
              </a:p>
            </p:txBody>
          </p:sp>
          <p:sp>
            <p:nvSpPr>
              <p:cNvPr id="56" name="Text Box 18"/>
              <p:cNvSpPr txBox="1">
                <a:spLocks noChangeArrowheads="1"/>
              </p:cNvSpPr>
              <p:nvPr/>
            </p:nvSpPr>
            <p:spPr bwMode="auto">
              <a:xfrm>
                <a:off x="3403600" y="3389313"/>
                <a:ext cx="2232025" cy="476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1.627.649,12</a:t>
                </a:r>
                <a:endParaRPr lang="pt-BR" altLang="pt-BR" sz="2500" dirty="0"/>
              </a:p>
            </p:txBody>
          </p:sp>
          <p:sp>
            <p:nvSpPr>
              <p:cNvPr id="57" name="Text Box 18"/>
              <p:cNvSpPr txBox="1">
                <a:spLocks noChangeArrowheads="1"/>
              </p:cNvSpPr>
              <p:nvPr/>
            </p:nvSpPr>
            <p:spPr bwMode="auto">
              <a:xfrm>
                <a:off x="3403600" y="3759200"/>
                <a:ext cx="2232025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63.470,46</a:t>
                </a:r>
                <a:endParaRPr lang="pt-BR" altLang="pt-BR" sz="2500" dirty="0"/>
              </a:p>
            </p:txBody>
          </p:sp>
          <p:grpSp>
            <p:nvGrpSpPr>
              <p:cNvPr id="58" name="Grupo 57"/>
              <p:cNvGrpSpPr>
                <a:grpSpLocks/>
              </p:cNvGrpSpPr>
              <p:nvPr/>
            </p:nvGrpSpPr>
            <p:grpSpPr bwMode="auto">
              <a:xfrm>
                <a:off x="7829550" y="1871125"/>
                <a:ext cx="1184672" cy="2423380"/>
                <a:chOff x="5945252" y="1762748"/>
                <a:chExt cx="3061855" cy="2423808"/>
              </a:xfrm>
            </p:grpSpPr>
            <p:sp>
              <p:nvSpPr>
                <p:cNvPr id="59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6397033" y="1762748"/>
                  <a:ext cx="2481857" cy="4770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 dirty="0" smtClean="0"/>
                    <a:t>91,0</a:t>
                  </a:r>
                  <a:endParaRPr lang="pt-BR" altLang="pt-BR" sz="2500" dirty="0"/>
                </a:p>
              </p:txBody>
            </p:sp>
            <p:sp>
              <p:nvSpPr>
                <p:cNvPr id="6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6055792" y="2119323"/>
                  <a:ext cx="2862650" cy="4797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 dirty="0" smtClean="0"/>
                    <a:t>104,0</a:t>
                  </a:r>
                  <a:endParaRPr lang="pt-BR" altLang="pt-BR" sz="2500" dirty="0"/>
                </a:p>
              </p:txBody>
            </p:sp>
            <p:sp>
              <p:nvSpPr>
                <p:cNvPr id="61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6309958" y="2535238"/>
                  <a:ext cx="2638221" cy="4770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 dirty="0" smtClean="0"/>
                    <a:t>121,9</a:t>
                  </a:r>
                  <a:endParaRPr lang="pt-BR" altLang="pt-BR" sz="2500" dirty="0"/>
                </a:p>
              </p:txBody>
            </p:sp>
            <p:sp>
              <p:nvSpPr>
                <p:cNvPr id="6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945252" y="2949575"/>
                  <a:ext cx="3061855" cy="4797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 dirty="0" smtClean="0"/>
                    <a:t>241,2</a:t>
                  </a:r>
                  <a:endParaRPr lang="pt-BR" altLang="pt-BR" sz="2500" dirty="0"/>
                </a:p>
              </p:txBody>
            </p:sp>
            <p:sp>
              <p:nvSpPr>
                <p:cNvPr id="63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6646864" y="3336927"/>
                  <a:ext cx="2232025" cy="4770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 dirty="0" smtClean="0"/>
                    <a:t>86,4</a:t>
                  </a:r>
                  <a:endParaRPr lang="pt-BR" altLang="pt-BR" sz="2500" dirty="0"/>
                </a:p>
              </p:txBody>
            </p:sp>
            <p:sp>
              <p:nvSpPr>
                <p:cNvPr id="6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6019162" y="3706813"/>
                  <a:ext cx="2859730" cy="4797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 dirty="0" smtClean="0"/>
                    <a:t>121,5</a:t>
                  </a:r>
                  <a:endParaRPr lang="pt-BR" altLang="pt-BR" sz="2500" dirty="0"/>
                </a:p>
              </p:txBody>
            </p:sp>
          </p:grpSp>
        </p:grpSp>
        <p:sp>
          <p:nvSpPr>
            <p:cNvPr id="15" name="Oval 6"/>
            <p:cNvSpPr>
              <a:spLocks noChangeArrowheads="1"/>
            </p:cNvSpPr>
            <p:nvPr/>
          </p:nvSpPr>
          <p:spPr bwMode="auto">
            <a:xfrm>
              <a:off x="8158163" y="962025"/>
              <a:ext cx="719137" cy="43180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pt-BR" altLang="pt-BR" sz="2800"/>
                <a:t>%</a:t>
              </a:r>
              <a:endParaRPr lang="en-US" altLang="pt-BR" sz="2800"/>
            </a:p>
          </p:txBody>
        </p:sp>
        <p:grpSp>
          <p:nvGrpSpPr>
            <p:cNvPr id="16" name="Grupo 70"/>
            <p:cNvGrpSpPr>
              <a:grpSpLocks/>
            </p:cNvGrpSpPr>
            <p:nvPr/>
          </p:nvGrpSpPr>
          <p:grpSpPr bwMode="auto">
            <a:xfrm>
              <a:off x="25400" y="1444625"/>
              <a:ext cx="9080500" cy="498475"/>
              <a:chOff x="25400" y="1417638"/>
              <a:chExt cx="9080500" cy="498475"/>
            </a:xfrm>
          </p:grpSpPr>
          <p:sp>
            <p:nvSpPr>
              <p:cNvPr id="35" name="Oval 6"/>
              <p:cNvSpPr>
                <a:spLocks noChangeArrowheads="1"/>
              </p:cNvSpPr>
              <p:nvPr/>
            </p:nvSpPr>
            <p:spPr bwMode="auto">
              <a:xfrm>
                <a:off x="25400" y="1417638"/>
                <a:ext cx="9080500" cy="460375"/>
              </a:xfrm>
              <a:prstGeom prst="roundRect">
                <a:avLst>
                  <a:gd name="adj" fmla="val 16667"/>
                </a:avLst>
              </a:prstGeom>
              <a:noFill/>
              <a:ln w="57150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pt-BR" sz="2500" dirty="0"/>
                  <a:t>CORRENTES</a:t>
                </a:r>
              </a:p>
            </p:txBody>
          </p:sp>
          <p:sp>
            <p:nvSpPr>
              <p:cNvPr id="36" name="Text Box 18"/>
              <p:cNvSpPr txBox="1">
                <a:spLocks noChangeArrowheads="1"/>
              </p:cNvSpPr>
              <p:nvPr/>
            </p:nvSpPr>
            <p:spPr bwMode="auto">
              <a:xfrm>
                <a:off x="5670550" y="1438275"/>
                <a:ext cx="2232025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2.287.709,24</a:t>
                </a:r>
                <a:endParaRPr lang="pt-BR" altLang="pt-BR" sz="2500" dirty="0"/>
              </a:p>
            </p:txBody>
          </p:sp>
          <p:sp>
            <p:nvSpPr>
              <p:cNvPr id="37" name="Text Box 18"/>
              <p:cNvSpPr txBox="1">
                <a:spLocks noChangeArrowheads="1"/>
              </p:cNvSpPr>
              <p:nvPr/>
            </p:nvSpPr>
            <p:spPr bwMode="auto">
              <a:xfrm>
                <a:off x="3436938" y="1438275"/>
                <a:ext cx="2232025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2.542.730,50</a:t>
                </a:r>
                <a:endParaRPr lang="pt-BR" altLang="pt-BR" sz="2500" dirty="0"/>
              </a:p>
            </p:txBody>
          </p:sp>
          <p:sp>
            <p:nvSpPr>
              <p:cNvPr id="38" name="Text Box 18"/>
              <p:cNvSpPr txBox="1">
                <a:spLocks noChangeArrowheads="1"/>
              </p:cNvSpPr>
              <p:nvPr/>
            </p:nvSpPr>
            <p:spPr bwMode="auto">
              <a:xfrm>
                <a:off x="8045623" y="1431924"/>
                <a:ext cx="918990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90,0</a:t>
                </a:r>
                <a:endParaRPr lang="pt-BR" altLang="pt-BR" sz="2500" dirty="0"/>
              </a:p>
            </p:txBody>
          </p:sp>
        </p:grpSp>
        <p:grpSp>
          <p:nvGrpSpPr>
            <p:cNvPr id="17" name="Grupo 83"/>
            <p:cNvGrpSpPr>
              <a:grpSpLocks/>
            </p:cNvGrpSpPr>
            <p:nvPr/>
          </p:nvGrpSpPr>
          <p:grpSpPr bwMode="auto">
            <a:xfrm>
              <a:off x="30163" y="5908675"/>
              <a:ext cx="9113837" cy="523875"/>
              <a:chOff x="30163" y="5853113"/>
              <a:chExt cx="9113837" cy="523875"/>
            </a:xfrm>
          </p:grpSpPr>
          <p:grpSp>
            <p:nvGrpSpPr>
              <p:cNvPr id="30" name="Grupo 85"/>
              <p:cNvGrpSpPr>
                <a:grpSpLocks/>
              </p:cNvGrpSpPr>
              <p:nvPr/>
            </p:nvGrpSpPr>
            <p:grpSpPr bwMode="auto">
              <a:xfrm>
                <a:off x="30163" y="5853113"/>
                <a:ext cx="9113837" cy="523875"/>
                <a:chOff x="179388" y="5777036"/>
                <a:chExt cx="8713787" cy="523528"/>
              </a:xfrm>
            </p:grpSpPr>
            <p:sp>
              <p:nvSpPr>
                <p:cNvPr id="32" name="Oval 6"/>
                <p:cNvSpPr>
                  <a:spLocks noChangeArrowheads="1"/>
                </p:cNvSpPr>
                <p:nvPr/>
              </p:nvSpPr>
              <p:spPr bwMode="auto">
                <a:xfrm>
                  <a:off x="179388" y="5777036"/>
                  <a:ext cx="8713787" cy="4302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FF">
                    <a:alpha val="27843"/>
                  </a:srgbClr>
                </a:solidFill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pt-BR" sz="2400"/>
                    <a:t>INTRA-ORÇAMENT.</a:t>
                  </a:r>
                </a:p>
              </p:txBody>
            </p:sp>
            <p:sp>
              <p:nvSpPr>
                <p:cNvPr id="33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416753" y="5786323"/>
                  <a:ext cx="2233612" cy="477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 dirty="0" smtClean="0"/>
                    <a:t>83.683,51</a:t>
                  </a:r>
                  <a:endParaRPr lang="pt-BR" altLang="pt-BR" sz="2500" dirty="0"/>
                </a:p>
              </p:txBody>
            </p:sp>
            <p:sp>
              <p:nvSpPr>
                <p:cNvPr id="3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51263" y="5822726"/>
                  <a:ext cx="2232025" cy="477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/>
                    <a:t>82.278,83</a:t>
                  </a:r>
                </a:p>
              </p:txBody>
            </p:sp>
          </p:grpSp>
          <p:sp>
            <p:nvSpPr>
              <p:cNvPr id="31" name="Text Box 18"/>
              <p:cNvSpPr txBox="1">
                <a:spLocks noChangeArrowheads="1"/>
              </p:cNvSpPr>
              <p:nvPr/>
            </p:nvSpPr>
            <p:spPr bwMode="auto">
              <a:xfrm>
                <a:off x="7891379" y="5877272"/>
                <a:ext cx="1119930" cy="479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101,7</a:t>
                </a:r>
                <a:endParaRPr lang="pt-BR" altLang="pt-BR" sz="2500" dirty="0"/>
              </a:p>
            </p:txBody>
          </p:sp>
        </p:grp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248078" y="931073"/>
              <a:ext cx="2092696" cy="402395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>
                <a:defRPr/>
              </a:pPr>
              <a:r>
                <a:rPr lang="pt-BR" sz="2000" dirty="0">
                  <a:effectLst>
                    <a:outerShdw blurRad="38100" dist="38100" dir="2700000" algn="tl">
                      <a:srgbClr val="808080"/>
                    </a:outerShdw>
                  </a:effectLst>
                  <a:latin typeface="Tahoma" pitchFamily="34" charset="0"/>
                </a:rPr>
                <a:t>R$ mil correntes</a:t>
              </a:r>
              <a:endParaRPr lang="en-US" sz="2000" dirty="0"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</a:endParaRPr>
            </a:p>
          </p:txBody>
        </p:sp>
        <p:grpSp>
          <p:nvGrpSpPr>
            <p:cNvPr id="19" name="Grupo 82"/>
            <p:cNvGrpSpPr>
              <a:grpSpLocks/>
            </p:cNvGrpSpPr>
            <p:nvPr/>
          </p:nvGrpSpPr>
          <p:grpSpPr bwMode="auto">
            <a:xfrm>
              <a:off x="3151188" y="6413500"/>
              <a:ext cx="5813425" cy="528638"/>
              <a:chOff x="3151139" y="6376899"/>
              <a:chExt cx="5813349" cy="528893"/>
            </a:xfrm>
          </p:grpSpPr>
          <p:sp>
            <p:nvSpPr>
              <p:cNvPr id="27" name="Text Box 20"/>
              <p:cNvSpPr txBox="1">
                <a:spLocks noChangeArrowheads="1"/>
              </p:cNvSpPr>
              <p:nvPr/>
            </p:nvSpPr>
            <p:spPr bwMode="auto">
              <a:xfrm>
                <a:off x="3151139" y="6376899"/>
                <a:ext cx="2522753" cy="477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2.787.967,38</a:t>
                </a:r>
                <a:endParaRPr lang="pt-BR" altLang="pt-BR" sz="2500" dirty="0"/>
              </a:p>
            </p:txBody>
          </p:sp>
          <p:sp>
            <p:nvSpPr>
              <p:cNvPr id="28" name="Text Box 20"/>
              <p:cNvSpPr txBox="1">
                <a:spLocks noChangeArrowheads="1"/>
              </p:cNvSpPr>
              <p:nvPr/>
            </p:nvSpPr>
            <p:spPr bwMode="auto">
              <a:xfrm>
                <a:off x="5361507" y="6416842"/>
                <a:ext cx="2522752" cy="48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2.455.549,64</a:t>
                </a:r>
                <a:endParaRPr lang="pt-BR" altLang="pt-BR" sz="2500" dirty="0"/>
              </a:p>
            </p:txBody>
          </p:sp>
          <p:sp>
            <p:nvSpPr>
              <p:cNvPr id="29" name="Text Box 18"/>
              <p:cNvSpPr txBox="1">
                <a:spLocks noChangeArrowheads="1"/>
              </p:cNvSpPr>
              <p:nvPr/>
            </p:nvSpPr>
            <p:spPr bwMode="auto">
              <a:xfrm>
                <a:off x="8100905" y="6408144"/>
                <a:ext cx="863583" cy="477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88,1</a:t>
                </a:r>
                <a:endParaRPr lang="pt-BR" altLang="pt-BR" sz="2500" dirty="0"/>
              </a:p>
            </p:txBody>
          </p:sp>
        </p:grpSp>
        <p:sp>
          <p:nvSpPr>
            <p:cNvPr id="20" name="Line 27"/>
            <p:cNvSpPr>
              <a:spLocks noChangeShapeType="1"/>
            </p:cNvSpPr>
            <p:nvPr/>
          </p:nvSpPr>
          <p:spPr bwMode="auto">
            <a:xfrm>
              <a:off x="107950" y="6453188"/>
              <a:ext cx="8978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1" name="Grupo 75"/>
            <p:cNvGrpSpPr>
              <a:grpSpLocks/>
            </p:cNvGrpSpPr>
            <p:nvPr/>
          </p:nvGrpSpPr>
          <p:grpSpPr bwMode="auto">
            <a:xfrm>
              <a:off x="11113" y="4221163"/>
              <a:ext cx="9094787" cy="495300"/>
              <a:chOff x="11113" y="4199364"/>
              <a:chExt cx="9094787" cy="495300"/>
            </a:xfrm>
          </p:grpSpPr>
          <p:grpSp>
            <p:nvGrpSpPr>
              <p:cNvPr id="22" name="Grupo 73"/>
              <p:cNvGrpSpPr>
                <a:grpSpLocks/>
              </p:cNvGrpSpPr>
              <p:nvPr/>
            </p:nvGrpSpPr>
            <p:grpSpPr bwMode="auto">
              <a:xfrm>
                <a:off x="11113" y="4199364"/>
                <a:ext cx="9094787" cy="495300"/>
                <a:chOff x="11113" y="4210040"/>
                <a:chExt cx="9094787" cy="495300"/>
              </a:xfrm>
            </p:grpSpPr>
            <p:sp>
              <p:nvSpPr>
                <p:cNvPr id="24" name="Oval 6"/>
                <p:cNvSpPr>
                  <a:spLocks noChangeArrowheads="1"/>
                </p:cNvSpPr>
                <p:nvPr/>
              </p:nvSpPr>
              <p:spPr bwMode="auto">
                <a:xfrm>
                  <a:off x="11113" y="4210040"/>
                  <a:ext cx="9094787" cy="430212"/>
                </a:xfrm>
                <a:prstGeom prst="roundRect">
                  <a:avLst>
                    <a:gd name="adj" fmla="val 16667"/>
                  </a:avLst>
                </a:prstGeom>
                <a:noFill/>
                <a:ln w="5715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pt-BR" sz="2500"/>
                    <a:t>CAPITAL</a:t>
                  </a:r>
                </a:p>
              </p:txBody>
            </p:sp>
            <p:sp>
              <p:nvSpPr>
                <p:cNvPr id="25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579987" y="4227502"/>
                  <a:ext cx="2331274" cy="477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 dirty="0" smtClean="0"/>
                    <a:t>84.156,90</a:t>
                  </a:r>
                  <a:endParaRPr lang="pt-BR" altLang="pt-BR" sz="2500" dirty="0"/>
                </a:p>
              </p:txBody>
            </p:sp>
            <p:sp>
              <p:nvSpPr>
                <p:cNvPr id="2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22380" y="4227502"/>
                  <a:ext cx="2329618" cy="477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 dirty="0"/>
                    <a:t>162.958,05</a:t>
                  </a:r>
                </a:p>
              </p:txBody>
            </p:sp>
          </p:grpSp>
          <p:sp>
            <p:nvSpPr>
              <p:cNvPr id="23" name="Text Box 18"/>
              <p:cNvSpPr txBox="1">
                <a:spLocks noChangeArrowheads="1"/>
              </p:cNvSpPr>
              <p:nvPr/>
            </p:nvSpPr>
            <p:spPr bwMode="auto">
              <a:xfrm>
                <a:off x="8100392" y="4205848"/>
                <a:ext cx="863600" cy="477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51,6</a:t>
                </a:r>
                <a:endParaRPr lang="pt-BR" altLang="pt-BR" sz="2500" dirty="0"/>
              </a:p>
            </p:txBody>
          </p:sp>
        </p:grpSp>
      </p:grpSp>
      <p:sp>
        <p:nvSpPr>
          <p:cNvPr id="8" name="Texto Explicativo 1 7"/>
          <p:cNvSpPr/>
          <p:nvPr/>
        </p:nvSpPr>
        <p:spPr>
          <a:xfrm>
            <a:off x="1687421" y="1754475"/>
            <a:ext cx="4584093" cy="4610616"/>
          </a:xfrm>
          <a:prstGeom prst="borderCallout1">
            <a:avLst>
              <a:gd name="adj1" fmla="val 18750"/>
              <a:gd name="adj2" fmla="val -8333"/>
              <a:gd name="adj3" fmla="val 5534"/>
              <a:gd name="adj4" fmla="val -21538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pt-BR" b="1" dirty="0" smtClean="0">
                <a:solidFill>
                  <a:schemeClr val="tx1"/>
                </a:solidFill>
              </a:rPr>
              <a:t>IPTU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IRRF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ITBI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ISS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Taxas: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</a:rPr>
              <a:t>Alvará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</a:rPr>
              <a:t>Lic. e </a:t>
            </a:r>
            <a:r>
              <a:rPr lang="pt-BR" b="1" dirty="0" err="1" smtClean="0">
                <a:solidFill>
                  <a:schemeClr val="tx1"/>
                </a:solidFill>
              </a:rPr>
              <a:t>Autoriz</a:t>
            </a:r>
            <a:r>
              <a:rPr lang="pt-BR" b="1" dirty="0" smtClean="0">
                <a:solidFill>
                  <a:schemeClr val="tx1"/>
                </a:solidFill>
              </a:rPr>
              <a:t>. Ambiental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</a:rPr>
              <a:t>Publicidade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</a:rPr>
              <a:t>Horário Especial de Funcionamento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</a:rPr>
              <a:t>Aprovação Projetos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</a:rPr>
              <a:t>Execução Obras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</a:rPr>
              <a:t>Habite-se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</a:rPr>
              <a:t>Funcionamento de Transportes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</a:rPr>
              <a:t>Interdição de Vias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</a:rPr>
              <a:t>Emolumentos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</a:rPr>
              <a:t>Outras</a:t>
            </a:r>
          </a:p>
          <a:p>
            <a:pPr marL="285750" indent="-285750">
              <a:buFontTx/>
              <a:buChar char="-"/>
            </a:pPr>
            <a:endParaRPr lang="pt-BR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pt-BR" b="1" dirty="0" smtClean="0">
              <a:solidFill>
                <a:schemeClr val="tx1"/>
              </a:solidFill>
            </a:endParaRPr>
          </a:p>
        </p:txBody>
      </p:sp>
      <p:sp>
        <p:nvSpPr>
          <p:cNvPr id="85" name="Texto Explicativo 1 84"/>
          <p:cNvSpPr/>
          <p:nvPr/>
        </p:nvSpPr>
        <p:spPr>
          <a:xfrm>
            <a:off x="2411760" y="2492896"/>
            <a:ext cx="3546525" cy="1258859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tx1"/>
                </a:solidFill>
              </a:rPr>
              <a:t>IPAM/INSS 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(Desc. Contracheque Servidor)</a:t>
            </a:r>
          </a:p>
          <a:p>
            <a:endParaRPr lang="pt-BR" b="1" dirty="0" smtClean="0">
              <a:solidFill>
                <a:schemeClr val="tx1"/>
              </a:solidFill>
            </a:endParaRPr>
          </a:p>
          <a:p>
            <a:r>
              <a:rPr lang="pt-BR" b="1" dirty="0" smtClean="0">
                <a:solidFill>
                  <a:schemeClr val="tx1"/>
                </a:solidFill>
              </a:rPr>
              <a:t>CIP</a:t>
            </a:r>
          </a:p>
        </p:txBody>
      </p:sp>
      <p:sp>
        <p:nvSpPr>
          <p:cNvPr id="86" name="Texto Explicativo 1 85"/>
          <p:cNvSpPr/>
          <p:nvPr/>
        </p:nvSpPr>
        <p:spPr>
          <a:xfrm>
            <a:off x="1820695" y="2818213"/>
            <a:ext cx="2391265" cy="1258859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err="1" smtClean="0">
                <a:solidFill>
                  <a:schemeClr val="tx1"/>
                </a:solidFill>
              </a:rPr>
              <a:t>Fóros</a:t>
            </a:r>
            <a:endParaRPr lang="pt-BR" b="1" dirty="0" smtClean="0">
              <a:solidFill>
                <a:schemeClr val="tx1"/>
              </a:solidFill>
            </a:endParaRPr>
          </a:p>
          <a:p>
            <a:r>
              <a:rPr lang="pt-BR" b="1" dirty="0" smtClean="0">
                <a:solidFill>
                  <a:schemeClr val="tx1"/>
                </a:solidFill>
              </a:rPr>
              <a:t>Laudêmios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Dep. Remunerados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Aplicações </a:t>
            </a:r>
            <a:r>
              <a:rPr lang="pt-BR" b="1" dirty="0" err="1" smtClean="0">
                <a:solidFill>
                  <a:schemeClr val="tx1"/>
                </a:solidFill>
              </a:rPr>
              <a:t>Ipam</a:t>
            </a:r>
            <a:endParaRPr lang="pt-BR" b="1" dirty="0" smtClean="0">
              <a:solidFill>
                <a:schemeClr val="tx1"/>
              </a:solidFill>
            </a:endParaRPr>
          </a:p>
        </p:txBody>
      </p:sp>
      <p:sp>
        <p:nvSpPr>
          <p:cNvPr id="87" name="Texto Explicativo 1 86"/>
          <p:cNvSpPr/>
          <p:nvPr/>
        </p:nvSpPr>
        <p:spPr>
          <a:xfrm>
            <a:off x="1702156" y="3250261"/>
            <a:ext cx="1774442" cy="778017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tx1"/>
                </a:solidFill>
              </a:rPr>
              <a:t>SMTT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Editais</a:t>
            </a:r>
          </a:p>
        </p:txBody>
      </p:sp>
      <p:sp>
        <p:nvSpPr>
          <p:cNvPr id="88" name="Texto Explicativo 1 87"/>
          <p:cNvSpPr/>
          <p:nvPr/>
        </p:nvSpPr>
        <p:spPr>
          <a:xfrm>
            <a:off x="1702156" y="3587086"/>
            <a:ext cx="1774442" cy="2824591"/>
          </a:xfrm>
          <a:prstGeom prst="borderCallout1">
            <a:avLst>
              <a:gd name="adj1" fmla="val 18750"/>
              <a:gd name="adj2" fmla="val -8333"/>
              <a:gd name="adj3" fmla="val -7124"/>
              <a:gd name="adj4" fmla="val -45267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tx1"/>
                </a:solidFill>
              </a:rPr>
              <a:t>FPM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SUS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FUNDEB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ICMS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IPVA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IPI-</a:t>
            </a:r>
            <a:r>
              <a:rPr lang="pt-BR" b="1" dirty="0" err="1" smtClean="0">
                <a:solidFill>
                  <a:schemeClr val="tx1"/>
                </a:solidFill>
              </a:rPr>
              <a:t>Exp</a:t>
            </a:r>
            <a:endParaRPr lang="pt-BR" b="1" dirty="0" smtClean="0">
              <a:solidFill>
                <a:schemeClr val="tx1"/>
              </a:solidFill>
            </a:endParaRPr>
          </a:p>
          <a:p>
            <a:r>
              <a:rPr lang="pt-BR" b="1" dirty="0" smtClean="0">
                <a:solidFill>
                  <a:schemeClr val="tx1"/>
                </a:solidFill>
              </a:rPr>
              <a:t>CIDE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SUS-Est.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Convênios</a:t>
            </a:r>
          </a:p>
        </p:txBody>
      </p:sp>
      <p:sp>
        <p:nvSpPr>
          <p:cNvPr id="89" name="Texto Explicativo 1 88"/>
          <p:cNvSpPr/>
          <p:nvPr/>
        </p:nvSpPr>
        <p:spPr>
          <a:xfrm>
            <a:off x="1763688" y="4137445"/>
            <a:ext cx="2890296" cy="2099867"/>
          </a:xfrm>
          <a:prstGeom prst="borderCallout1">
            <a:avLst>
              <a:gd name="adj1" fmla="val 18750"/>
              <a:gd name="adj2" fmla="val -8333"/>
              <a:gd name="adj3" fmla="val -16688"/>
              <a:gd name="adj4" fmla="val -31485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tx1"/>
                </a:solidFill>
              </a:rPr>
              <a:t>Multas e Juros</a:t>
            </a:r>
          </a:p>
          <a:p>
            <a:r>
              <a:rPr lang="pt-BR" b="1" dirty="0" err="1" smtClean="0">
                <a:solidFill>
                  <a:schemeClr val="tx1"/>
                </a:solidFill>
              </a:rPr>
              <a:t>Dív</a:t>
            </a:r>
            <a:r>
              <a:rPr lang="pt-BR" b="1" dirty="0" smtClean="0">
                <a:solidFill>
                  <a:schemeClr val="tx1"/>
                </a:solidFill>
              </a:rPr>
              <a:t>. Ativa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Restituições 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(compensação entre regimes geral e o RPPS)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Honorários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Faltas Servidores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Outras</a:t>
            </a:r>
          </a:p>
        </p:txBody>
      </p:sp>
      <p:sp>
        <p:nvSpPr>
          <p:cNvPr id="90" name="Texto Explicativo 1 89"/>
          <p:cNvSpPr/>
          <p:nvPr/>
        </p:nvSpPr>
        <p:spPr>
          <a:xfrm>
            <a:off x="1907704" y="5013176"/>
            <a:ext cx="2376264" cy="757129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err="1" smtClean="0">
                <a:solidFill>
                  <a:schemeClr val="tx1"/>
                </a:solidFill>
              </a:rPr>
              <a:t>Bac</a:t>
            </a:r>
            <a:r>
              <a:rPr lang="pt-BR" b="1" dirty="0" smtClean="0">
                <a:solidFill>
                  <a:schemeClr val="tx1"/>
                </a:solidFill>
              </a:rPr>
              <a:t>. Bacanga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Pró-Transporte</a:t>
            </a:r>
          </a:p>
          <a:p>
            <a:r>
              <a:rPr lang="pt-BR" b="1" dirty="0" err="1" smtClean="0">
                <a:solidFill>
                  <a:schemeClr val="tx1"/>
                </a:solidFill>
              </a:rPr>
              <a:t>Saneam</a:t>
            </a:r>
            <a:r>
              <a:rPr lang="pt-BR" b="1" dirty="0" smtClean="0">
                <a:solidFill>
                  <a:schemeClr val="tx1"/>
                </a:solidFill>
              </a:rPr>
              <a:t>. </a:t>
            </a:r>
            <a:r>
              <a:rPr lang="pt-BR" b="1" dirty="0" err="1" smtClean="0">
                <a:solidFill>
                  <a:schemeClr val="tx1"/>
                </a:solidFill>
              </a:rPr>
              <a:t>Cohatrac</a:t>
            </a:r>
            <a:endParaRPr lang="pt-BR" b="1" dirty="0" smtClean="0">
              <a:solidFill>
                <a:schemeClr val="tx1"/>
              </a:solidFill>
            </a:endParaRPr>
          </a:p>
        </p:txBody>
      </p:sp>
      <p:sp>
        <p:nvSpPr>
          <p:cNvPr id="91" name="Texto Explicativo 1 90"/>
          <p:cNvSpPr/>
          <p:nvPr/>
        </p:nvSpPr>
        <p:spPr>
          <a:xfrm>
            <a:off x="1691680" y="5336168"/>
            <a:ext cx="1774442" cy="901932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tx1"/>
                </a:solidFill>
              </a:rPr>
              <a:t>Terrenos (SURCAP)</a:t>
            </a:r>
          </a:p>
          <a:p>
            <a:endParaRPr lang="pt-BR" b="1" dirty="0" smtClean="0">
              <a:solidFill>
                <a:schemeClr val="tx1"/>
              </a:solidFill>
            </a:endParaRPr>
          </a:p>
        </p:txBody>
      </p:sp>
      <p:sp>
        <p:nvSpPr>
          <p:cNvPr id="92" name="Texto Explicativo 1 91"/>
          <p:cNvSpPr/>
          <p:nvPr/>
        </p:nvSpPr>
        <p:spPr>
          <a:xfrm>
            <a:off x="1717438" y="5648805"/>
            <a:ext cx="1774442" cy="968991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tx1"/>
                </a:solidFill>
              </a:rPr>
              <a:t>Convênio UNIÃO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(rec. Capital)</a:t>
            </a:r>
          </a:p>
        </p:txBody>
      </p:sp>
      <p:sp>
        <p:nvSpPr>
          <p:cNvPr id="93" name="Texto Explicativo 1 92"/>
          <p:cNvSpPr/>
          <p:nvPr/>
        </p:nvSpPr>
        <p:spPr>
          <a:xfrm>
            <a:off x="1691680" y="6052911"/>
            <a:ext cx="1774442" cy="760465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tx1"/>
                </a:solidFill>
              </a:rPr>
              <a:t>IPAM/INSS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(Patronal)</a:t>
            </a:r>
          </a:p>
        </p:txBody>
      </p:sp>
    </p:spTree>
    <p:extLst>
      <p:ext uri="{BB962C8B-B14F-4D97-AF65-F5344CB8AC3E}">
        <p14:creationId xmlns:p14="http://schemas.microsoft.com/office/powerpoint/2010/main" val="378821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oiania.go.gov.br/portal/Dados/uploads/arquivos/360/controladoria_41071596736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9233"/>
            <a:ext cx="5410572" cy="2461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Retângulo 4"/>
          <p:cNvSpPr/>
          <p:nvPr/>
        </p:nvSpPr>
        <p:spPr>
          <a:xfrm>
            <a:off x="2195736" y="4214443"/>
            <a:ext cx="5866288" cy="120032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72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</a:rPr>
              <a:t>Receitas</a:t>
            </a:r>
            <a:endParaRPr lang="pt-BR" sz="72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6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070" y="105669"/>
            <a:ext cx="1482266" cy="1018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8508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oiania.go.gov.br/portal/Dados/uploads/arquivos/360/controladoria_41071596736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9233"/>
            <a:ext cx="5410572" cy="2461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http://www.goiania.go.gov.br/portal/Dados/uploads/arquivos/360/controladoria_410715967361111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56992"/>
            <a:ext cx="5638472" cy="2821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5318467" y="3457743"/>
            <a:ext cx="1908052" cy="4384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Dívida Ativa</a:t>
            </a:r>
            <a:endParaRPr lang="pt-BR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960036" y="4329668"/>
            <a:ext cx="36170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Juros</a:t>
            </a:r>
            <a:r>
              <a:rPr lang="pt-BR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e </a:t>
            </a:r>
            <a:r>
              <a:rPr lang="pt-BR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multas</a:t>
            </a:r>
            <a:endParaRPr lang="pt-BR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059789" y="5153159"/>
            <a:ext cx="1800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ISSQN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536657" y="3666569"/>
            <a:ext cx="1437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ITBI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7299306" y="5180136"/>
            <a:ext cx="1415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IPTU</a:t>
            </a:r>
          </a:p>
        </p:txBody>
      </p:sp>
      <p:sp>
        <p:nvSpPr>
          <p:cNvPr id="14" name="WordArt 8"/>
          <p:cNvSpPr>
            <a:spLocks noChangeArrowheads="1" noChangeShapeType="1" noTextEdit="1"/>
          </p:cNvSpPr>
          <p:nvPr/>
        </p:nvSpPr>
        <p:spPr bwMode="auto">
          <a:xfrm>
            <a:off x="8007192" y="3826697"/>
            <a:ext cx="979144" cy="4876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Taxas</a:t>
            </a:r>
            <a:endParaRPr lang="pt-BR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919" y="4476053"/>
            <a:ext cx="4570144" cy="52322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28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</a:rPr>
              <a:t>Receitas Próprias</a:t>
            </a:r>
            <a:endParaRPr lang="pt-BR" sz="28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6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070" y="119894"/>
            <a:ext cx="1482266" cy="1018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2194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3" y="514772"/>
            <a:ext cx="8956713" cy="629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070" y="119894"/>
            <a:ext cx="1482266" cy="1018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Retângulo 7"/>
          <p:cNvSpPr/>
          <p:nvPr/>
        </p:nvSpPr>
        <p:spPr>
          <a:xfrm>
            <a:off x="-91760" y="-108103"/>
            <a:ext cx="5743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R.R.E.O. – Receitas Próprias</a:t>
            </a:r>
            <a:endParaRPr lang="pt-B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156176" y="4831992"/>
            <a:ext cx="2686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Desempenho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R$ 21,98 mi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48,1%</a:t>
            </a:r>
            <a:endParaRPr lang="pt-BR" sz="3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5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4" y="548680"/>
            <a:ext cx="8962889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070" y="119894"/>
            <a:ext cx="1482266" cy="1018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Retângulo 1"/>
          <p:cNvSpPr/>
          <p:nvPr/>
        </p:nvSpPr>
        <p:spPr>
          <a:xfrm>
            <a:off x="6948264" y="1700808"/>
            <a:ext cx="1944216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solidFill>
                  <a:schemeClr val="bg1"/>
                </a:solidFill>
              </a:rPr>
              <a:t>ISS</a:t>
            </a:r>
            <a:endParaRPr lang="pt-BR" sz="5000" b="1" dirty="0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91760" y="-108103"/>
            <a:ext cx="5743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R.R.E.O. – Receitas Próprias</a:t>
            </a:r>
            <a:endParaRPr lang="pt-B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156176" y="4869160"/>
            <a:ext cx="2686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Desempenho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R$ 39,7 mi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  9,84 %</a:t>
            </a:r>
            <a:endParaRPr lang="pt-BR" sz="3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18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6" y="548680"/>
            <a:ext cx="888772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070" y="119894"/>
            <a:ext cx="1482266" cy="1018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tângulo 5"/>
          <p:cNvSpPr/>
          <p:nvPr/>
        </p:nvSpPr>
        <p:spPr>
          <a:xfrm>
            <a:off x="-91760" y="-108103"/>
            <a:ext cx="5743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R.R.E.O. – Receitas Próprias</a:t>
            </a:r>
            <a:endParaRPr lang="pt-B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156176" y="4869160"/>
            <a:ext cx="2686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Desempenho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R$ 2,13 mi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</a:rPr>
              <a:t>  7,8 %</a:t>
            </a:r>
            <a:endParaRPr lang="pt-BR" sz="3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35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1652</TotalTime>
  <Words>995</Words>
  <Application>Microsoft Office PowerPoint</Application>
  <PresentationFormat>Apresentação na tela (4:3)</PresentationFormat>
  <Paragraphs>458</Paragraphs>
  <Slides>39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Brilho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Lilian Lucia Porto Ribeiro da Silva</dc:creator>
  <cp:lastModifiedBy>Maria Cristina Jorge Andrade</cp:lastModifiedBy>
  <cp:revision>280</cp:revision>
  <dcterms:created xsi:type="dcterms:W3CDTF">2016-02-15T18:31:26Z</dcterms:created>
  <dcterms:modified xsi:type="dcterms:W3CDTF">2018-10-24T19:41:42Z</dcterms:modified>
</cp:coreProperties>
</file>