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handoutMasterIdLst>
    <p:handoutMasterId r:id="rId57"/>
  </p:handoutMasterIdLst>
  <p:sldIdLst>
    <p:sldId id="402" r:id="rId2"/>
    <p:sldId id="404" r:id="rId3"/>
    <p:sldId id="257" r:id="rId4"/>
    <p:sldId id="330" r:id="rId5"/>
    <p:sldId id="408" r:id="rId6"/>
    <p:sldId id="294" r:id="rId7"/>
    <p:sldId id="369" r:id="rId8"/>
    <p:sldId id="368" r:id="rId9"/>
    <p:sldId id="259" r:id="rId10"/>
    <p:sldId id="260" r:id="rId11"/>
    <p:sldId id="261" r:id="rId12"/>
    <p:sldId id="262" r:id="rId13"/>
    <p:sldId id="296" r:id="rId14"/>
    <p:sldId id="316" r:id="rId15"/>
    <p:sldId id="299" r:id="rId16"/>
    <p:sldId id="317" r:id="rId17"/>
    <p:sldId id="304" r:id="rId18"/>
    <p:sldId id="264" r:id="rId19"/>
    <p:sldId id="265" r:id="rId20"/>
    <p:sldId id="266" r:id="rId21"/>
    <p:sldId id="357" r:id="rId22"/>
    <p:sldId id="307" r:id="rId23"/>
    <p:sldId id="410" r:id="rId24"/>
    <p:sldId id="341" r:id="rId25"/>
    <p:sldId id="359" r:id="rId26"/>
    <p:sldId id="319" r:id="rId27"/>
    <p:sldId id="360" r:id="rId28"/>
    <p:sldId id="342" r:id="rId29"/>
    <p:sldId id="275" r:id="rId30"/>
    <p:sldId id="343" r:id="rId31"/>
    <p:sldId id="277" r:id="rId32"/>
    <p:sldId id="280" r:id="rId33"/>
    <p:sldId id="344" r:id="rId34"/>
    <p:sldId id="278" r:id="rId35"/>
    <p:sldId id="411" r:id="rId36"/>
    <p:sldId id="281" r:id="rId37"/>
    <p:sldId id="282" r:id="rId38"/>
    <p:sldId id="405" r:id="rId39"/>
    <p:sldId id="284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395" r:id="rId54"/>
    <p:sldId id="396" r:id="rId55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9900"/>
    <a:srgbClr val="993300"/>
    <a:srgbClr val="C0C0C0"/>
    <a:srgbClr val="EAEAEA"/>
    <a:srgbClr val="BFBFBF"/>
    <a:srgbClr val="008000"/>
    <a:srgbClr val="558ED5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9612" autoAdjust="0"/>
  </p:normalViewPr>
  <p:slideViewPr>
    <p:cSldViewPr>
      <p:cViewPr>
        <p:scale>
          <a:sx n="60" d="100"/>
          <a:sy n="60" d="100"/>
        </p:scale>
        <p:origin x="-164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1A27-D1C2-49F2-8339-0FBABD4C871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F2D74E-47AD-45C4-B0A0-71EAE483DA3B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r>
            <a:rPr lang="pt-BR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</a:p>
      </dgm:t>
    </dgm:pt>
    <dgm:pt modelId="{CCDBAAE7-99AE-4098-BEDE-33655A7BCD2D}" type="parTrans" cxnId="{EF0981AB-BB29-4B04-B407-69FDDAE1DCFA}">
      <dgm:prSet/>
      <dgm:spPr/>
      <dgm:t>
        <a:bodyPr/>
        <a:lstStyle/>
        <a:p>
          <a:endParaRPr lang="pt-BR"/>
        </a:p>
      </dgm:t>
    </dgm:pt>
    <dgm:pt modelId="{BFDB9A41-1AE8-41B4-B6C6-292E1627200E}" type="sibTrans" cxnId="{EF0981AB-BB29-4B04-B407-69FDDAE1DCFA}">
      <dgm:prSet/>
      <dgm:spPr/>
      <dgm:t>
        <a:bodyPr/>
        <a:lstStyle/>
        <a:p>
          <a:endParaRPr lang="pt-BR"/>
        </a:p>
      </dgm:t>
    </dgm:pt>
    <dgm:pt modelId="{9C783151-47D2-4DCA-B444-54514ECFBD1D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</a:p>
      </dgm:t>
    </dgm:pt>
    <dgm:pt modelId="{4B5E21D5-422D-4D5E-836E-875E1816B527}" type="parTrans" cxnId="{005873D6-21D6-44CF-98AB-1755C4C7C0BE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FDBBE563-9C51-418D-A22E-3D1F8165642C}" type="sibTrans" cxnId="{005873D6-21D6-44CF-98AB-1755C4C7C0BE}">
      <dgm:prSet/>
      <dgm:spPr/>
      <dgm:t>
        <a:bodyPr/>
        <a:lstStyle/>
        <a:p>
          <a:endParaRPr lang="pt-BR"/>
        </a:p>
      </dgm:t>
    </dgm:pt>
    <dgm:pt modelId="{24E7DA09-53DD-45A2-B972-4C2C15034BC3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</a:p>
      </dgm:t>
    </dgm:pt>
    <dgm:pt modelId="{262402C6-30E2-41F5-B255-C658E32EEDE4}" type="parTrans" cxnId="{9FB4726E-8DA6-46CF-B429-D5A18627A467}">
      <dgm:prSet custT="1"/>
      <dgm:spPr>
        <a:solidFill>
          <a:srgbClr val="FF0000"/>
        </a:solidFill>
      </dgm:spPr>
      <dgm:t>
        <a:bodyPr/>
        <a:lstStyle/>
        <a:p>
          <a:endParaRPr lang="pt-BR" sz="2000" dirty="0"/>
        </a:p>
      </dgm:t>
    </dgm:pt>
    <dgm:pt modelId="{548E6B0A-383C-4BF2-B817-C220AB5669CA}" type="sibTrans" cxnId="{9FB4726E-8DA6-46CF-B429-D5A18627A467}">
      <dgm:prSet/>
      <dgm:spPr/>
      <dgm:t>
        <a:bodyPr/>
        <a:lstStyle/>
        <a:p>
          <a:endParaRPr lang="pt-BR"/>
        </a:p>
      </dgm:t>
    </dgm:pt>
    <dgm:pt modelId="{38603693-DF2D-4B95-8220-C69F7A0E4578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274AB2F-71E0-4791-88D6-6F8FE2931571}" type="parTrans" cxnId="{13ED1613-0515-4121-87C6-A96FE51A5387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2CFE8D9F-6A4D-4C0C-B7DE-D9EAAA084ECA}" type="sibTrans" cxnId="{13ED1613-0515-4121-87C6-A96FE51A5387}">
      <dgm:prSet/>
      <dgm:spPr/>
      <dgm:t>
        <a:bodyPr/>
        <a:lstStyle/>
        <a:p>
          <a:endParaRPr lang="pt-BR"/>
        </a:p>
      </dgm:t>
    </dgm:pt>
    <dgm:pt modelId="{F034EFA7-79D4-4E5E-A679-DA649383FD89}">
      <dgm:prSet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</a:p>
      </dgm:t>
    </dgm:pt>
    <dgm:pt modelId="{93262EE3-92D3-4926-A221-45387A123B49}" type="parTrans" cxnId="{C1F8C075-4CEA-4B98-9A3A-818D74D38276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5D8E5DEE-4F17-4ED2-BF1D-36775B606A4F}" type="sibTrans" cxnId="{C1F8C075-4CEA-4B98-9A3A-818D74D38276}">
      <dgm:prSet/>
      <dgm:spPr/>
      <dgm:t>
        <a:bodyPr/>
        <a:lstStyle/>
        <a:p>
          <a:endParaRPr lang="pt-BR"/>
        </a:p>
      </dgm:t>
    </dgm:pt>
    <dgm:pt modelId="{38A109BD-0123-40B7-89BB-C1EDDBF6E30A}">
      <dgm:prSet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</a:p>
      </dgm:t>
    </dgm:pt>
    <dgm:pt modelId="{354CA158-976F-47A0-AB70-7A352394CAE6}" type="parTrans" cxnId="{737BDD37-0992-4E4F-B5DE-3BA1B29894CC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B1C2935B-42DF-482F-A90B-CF86AEB6935B}" type="sibTrans" cxnId="{737BDD37-0992-4E4F-B5DE-3BA1B29894CC}">
      <dgm:prSet/>
      <dgm:spPr/>
      <dgm:t>
        <a:bodyPr/>
        <a:lstStyle/>
        <a:p>
          <a:endParaRPr lang="pt-BR"/>
        </a:p>
      </dgm:t>
    </dgm:pt>
    <dgm:pt modelId="{48C8A5DF-9E1E-4AF9-9AB3-ABC6DE4ADE7B}">
      <dgm:prSet custT="1"/>
      <dgm:spPr/>
      <dgm:t>
        <a:bodyPr/>
        <a:lstStyle/>
        <a:p>
          <a:r>
            <a:rPr lang="pt-BR" sz="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BDDBCE9B-3407-44FD-96CF-DE436706DD62}" type="sibTrans" cxnId="{B03DB0DA-F9C9-4656-9EBB-23CFCD6981B4}">
      <dgm:prSet/>
      <dgm:spPr/>
      <dgm:t>
        <a:bodyPr/>
        <a:lstStyle/>
        <a:p>
          <a:endParaRPr lang="pt-BR"/>
        </a:p>
      </dgm:t>
    </dgm:pt>
    <dgm:pt modelId="{00CF3117-AB22-4EDB-B02C-2B72E7A0A313}" type="parTrans" cxnId="{B03DB0DA-F9C9-4656-9EBB-23CFCD6981B4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7BA1513C-C08F-436A-8785-601F6D4642CA}" type="pres">
      <dgm:prSet presAssocID="{4B641A27-D1C2-49F2-8339-0FBABD4C8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F9632-034D-473D-9F98-833851AECE12}" type="pres">
      <dgm:prSet presAssocID="{D6F2D74E-47AD-45C4-B0A0-71EAE483DA3B}" presName="centerShape" presStyleLbl="node0" presStyleIdx="0" presStyleCnt="1" custScaleX="158611" custScaleY="140297"/>
      <dgm:spPr/>
      <dgm:t>
        <a:bodyPr/>
        <a:lstStyle/>
        <a:p>
          <a:endParaRPr lang="pt-BR"/>
        </a:p>
      </dgm:t>
    </dgm:pt>
    <dgm:pt modelId="{3117A83B-6685-4CD3-9894-F9B9687313CB}" type="pres">
      <dgm:prSet presAssocID="{354CA158-976F-47A0-AB70-7A352394CAE6}" presName="parTrans" presStyleLbl="sibTrans2D1" presStyleIdx="0" presStyleCnt="6" custScaleX="331316" custScaleY="164160" custLinFactNeighborX="-5336" custLinFactNeighborY="50620"/>
      <dgm:spPr/>
      <dgm:t>
        <a:bodyPr/>
        <a:lstStyle/>
        <a:p>
          <a:endParaRPr lang="pt-BR"/>
        </a:p>
      </dgm:t>
    </dgm:pt>
    <dgm:pt modelId="{3F9A09E0-D87E-4D90-9442-00511F221777}" type="pres">
      <dgm:prSet presAssocID="{354CA158-976F-47A0-AB70-7A352394CAE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54C5D70C-3D41-4610-827C-812D56D44CD8}" type="pres">
      <dgm:prSet presAssocID="{38A109BD-0123-40B7-89BB-C1EDDBF6E30A}" presName="node" presStyleLbl="node1" presStyleIdx="0" presStyleCnt="6" custScaleX="101971" custScaleY="82167" custRadScaleRad="104540" custRadScaleInc="1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1B8-D6E2-498F-855E-6A216A949905}" type="pres">
      <dgm:prSet presAssocID="{93262EE3-92D3-4926-A221-45387A123B49}" presName="parTrans" presStyleLbl="sibTrans2D1" presStyleIdx="1" presStyleCnt="6" custScaleX="177633" custScaleY="187962"/>
      <dgm:spPr/>
      <dgm:t>
        <a:bodyPr/>
        <a:lstStyle/>
        <a:p>
          <a:endParaRPr lang="pt-BR"/>
        </a:p>
      </dgm:t>
    </dgm:pt>
    <dgm:pt modelId="{137EE640-CAEF-4E65-AAD5-87C6438D029D}" type="pres">
      <dgm:prSet presAssocID="{93262EE3-92D3-4926-A221-45387A123B49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A8F11E0-1AAD-4DA5-B956-2D117F3F639B}" type="pres">
      <dgm:prSet presAssocID="{F034EFA7-79D4-4E5E-A679-DA649383FD89}" presName="node" presStyleLbl="node1" presStyleIdx="1" presStyleCnt="6" custScaleX="107924" custScaleY="91193" custRadScaleRad="137369" custRadScaleInc="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A4B81-3479-4080-80FB-ACF4B08D59CF}" type="pres">
      <dgm:prSet presAssocID="{4B5E21D5-422D-4D5E-836E-875E1816B527}" presName="parTrans" presStyleLbl="sibTrans2D1" presStyleIdx="2" presStyleCnt="6" custScaleX="276645" custScaleY="168012" custLinFactNeighborX="-55658" custLinFactNeighborY="-8463"/>
      <dgm:spPr/>
      <dgm:t>
        <a:bodyPr/>
        <a:lstStyle/>
        <a:p>
          <a:endParaRPr lang="pt-BR"/>
        </a:p>
      </dgm:t>
    </dgm:pt>
    <dgm:pt modelId="{D9985E59-ADA2-4C4A-AA2C-8290A8A41162}" type="pres">
      <dgm:prSet presAssocID="{4B5E21D5-422D-4D5E-836E-875E1816B52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58A22DA9-CAE3-4348-9630-A1F73841D46C}" type="pres">
      <dgm:prSet presAssocID="{9C783151-47D2-4DCA-B444-54514ECFBD1D}" presName="node" presStyleLbl="node1" presStyleIdx="2" presStyleCnt="6" custScaleX="107924" custScaleY="91193" custRadScaleRad="123158" custRadScaleInc="-17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4D21-7F39-4B34-A4A8-4F498FD37FDA}" type="pres">
      <dgm:prSet presAssocID="{00CF3117-AB22-4EDB-B02C-2B72E7A0A313}" presName="parTrans" presStyleLbl="sibTrans2D1" presStyleIdx="3" presStyleCnt="6" custScaleX="485775" custScaleY="178955" custLinFactNeighborX="-3543" custLinFactNeighborY="-20598"/>
      <dgm:spPr/>
      <dgm:t>
        <a:bodyPr/>
        <a:lstStyle/>
        <a:p>
          <a:endParaRPr lang="pt-BR"/>
        </a:p>
      </dgm:t>
    </dgm:pt>
    <dgm:pt modelId="{A1369A96-CEC0-4EE9-9768-62EAB127B31C}" type="pres">
      <dgm:prSet presAssocID="{00CF3117-AB22-4EDB-B02C-2B72E7A0A313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B5E4D96-1008-41FC-BFF5-A6097D714CC6}" type="pres">
      <dgm:prSet presAssocID="{48C8A5DF-9E1E-4AF9-9AB3-ABC6DE4ADE7B}" presName="node" presStyleLbl="node1" presStyleIdx="3" presStyleCnt="6" custScaleX="107924" custScaleY="91193" custRadScaleRad="96269" custRadScaleInc="-11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3CDA1-426D-4984-90D7-542DF0B42AEF}" type="pres">
      <dgm:prSet presAssocID="{262402C6-30E2-41F5-B255-C658E32EEDE4}" presName="parTrans" presStyleLbl="sibTrans2D1" presStyleIdx="4" presStyleCnt="6" custScaleX="266039" custScaleY="164160"/>
      <dgm:spPr/>
      <dgm:t>
        <a:bodyPr/>
        <a:lstStyle/>
        <a:p>
          <a:endParaRPr lang="pt-BR"/>
        </a:p>
      </dgm:t>
    </dgm:pt>
    <dgm:pt modelId="{740A0F11-7E01-4A5B-AFE7-FC6F9D7A0B2E}" type="pres">
      <dgm:prSet presAssocID="{262402C6-30E2-41F5-B255-C658E32EEDE4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3343BD6E-E17B-48BC-AC24-8009F9B73FE6}" type="pres">
      <dgm:prSet presAssocID="{24E7DA09-53DD-45A2-B972-4C2C15034BC3}" presName="node" presStyleLbl="node1" presStyleIdx="4" presStyleCnt="6" custScaleX="107924" custScaleY="91193" custRadScaleRad="121840" custRadScaleInc="12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FD7C8-CD7B-4EC1-8DA2-F3E9CCDEC992}" type="pres">
      <dgm:prSet presAssocID="{4274AB2F-71E0-4791-88D6-6F8FE2931571}" presName="parTrans" presStyleLbl="sibTrans2D1" presStyleIdx="5" presStyleCnt="6" custScaleX="331313" custScaleY="164160" custLinFactNeighborX="61613" custLinFactNeighborY="18802"/>
      <dgm:spPr/>
      <dgm:t>
        <a:bodyPr/>
        <a:lstStyle/>
        <a:p>
          <a:endParaRPr lang="pt-BR"/>
        </a:p>
      </dgm:t>
    </dgm:pt>
    <dgm:pt modelId="{976F14D1-D548-4A53-863F-977DEC6C420C}" type="pres">
      <dgm:prSet presAssocID="{4274AB2F-71E0-4791-88D6-6F8FE2931571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239A13FC-AD0A-469E-BE9F-D083D06FB292}" type="pres">
      <dgm:prSet presAssocID="{38603693-DF2D-4B95-8220-C69F7A0E4578}" presName="node" presStyleLbl="node1" presStyleIdx="5" presStyleCnt="6" custScaleX="107924" custScaleY="91193" custRadScaleRad="116077" custRadScaleInc="-3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C928A-9D97-4D60-BF77-3C87744D18C8}" type="presOf" srcId="{24E7DA09-53DD-45A2-B972-4C2C15034BC3}" destId="{3343BD6E-E17B-48BC-AC24-8009F9B73FE6}" srcOrd="0" destOrd="0" presId="urn:microsoft.com/office/officeart/2005/8/layout/radial5"/>
    <dgm:cxn modelId="{B03DB0DA-F9C9-4656-9EBB-23CFCD6981B4}" srcId="{D6F2D74E-47AD-45C4-B0A0-71EAE483DA3B}" destId="{48C8A5DF-9E1E-4AF9-9AB3-ABC6DE4ADE7B}" srcOrd="3" destOrd="0" parTransId="{00CF3117-AB22-4EDB-B02C-2B72E7A0A313}" sibTransId="{BDDBCE9B-3407-44FD-96CF-DE436706DD62}"/>
    <dgm:cxn modelId="{A3E1F8E2-4570-4406-BC4B-C03554EAB653}" type="presOf" srcId="{262402C6-30E2-41F5-B255-C658E32EEDE4}" destId="{740A0F11-7E01-4A5B-AFE7-FC6F9D7A0B2E}" srcOrd="1" destOrd="0" presId="urn:microsoft.com/office/officeart/2005/8/layout/radial5"/>
    <dgm:cxn modelId="{C1F8C075-4CEA-4B98-9A3A-818D74D38276}" srcId="{D6F2D74E-47AD-45C4-B0A0-71EAE483DA3B}" destId="{F034EFA7-79D4-4E5E-A679-DA649383FD89}" srcOrd="1" destOrd="0" parTransId="{93262EE3-92D3-4926-A221-45387A123B49}" sibTransId="{5D8E5DEE-4F17-4ED2-BF1D-36775B606A4F}"/>
    <dgm:cxn modelId="{9FB4726E-8DA6-46CF-B429-D5A18627A467}" srcId="{D6F2D74E-47AD-45C4-B0A0-71EAE483DA3B}" destId="{24E7DA09-53DD-45A2-B972-4C2C15034BC3}" srcOrd="4" destOrd="0" parTransId="{262402C6-30E2-41F5-B255-C658E32EEDE4}" sibTransId="{548E6B0A-383C-4BF2-B817-C220AB5669CA}"/>
    <dgm:cxn modelId="{13ED1613-0515-4121-87C6-A96FE51A5387}" srcId="{D6F2D74E-47AD-45C4-B0A0-71EAE483DA3B}" destId="{38603693-DF2D-4B95-8220-C69F7A0E4578}" srcOrd="5" destOrd="0" parTransId="{4274AB2F-71E0-4791-88D6-6F8FE2931571}" sibTransId="{2CFE8D9F-6A4D-4C0C-B7DE-D9EAAA084ECA}"/>
    <dgm:cxn modelId="{EF0981AB-BB29-4B04-B407-69FDDAE1DCFA}" srcId="{4B641A27-D1C2-49F2-8339-0FBABD4C8718}" destId="{D6F2D74E-47AD-45C4-B0A0-71EAE483DA3B}" srcOrd="0" destOrd="0" parTransId="{CCDBAAE7-99AE-4098-BEDE-33655A7BCD2D}" sibTransId="{BFDB9A41-1AE8-41B4-B6C6-292E1627200E}"/>
    <dgm:cxn modelId="{DF5C7515-A68D-4E4A-AF91-CC32DDC00ED9}" type="presOf" srcId="{38A109BD-0123-40B7-89BB-C1EDDBF6E30A}" destId="{54C5D70C-3D41-4610-827C-812D56D44CD8}" srcOrd="0" destOrd="0" presId="urn:microsoft.com/office/officeart/2005/8/layout/radial5"/>
    <dgm:cxn modelId="{E85A2E52-9D77-4302-8701-E68EEF161397}" type="presOf" srcId="{F034EFA7-79D4-4E5E-A679-DA649383FD89}" destId="{2A8F11E0-1AAD-4DA5-B956-2D117F3F639B}" srcOrd="0" destOrd="0" presId="urn:microsoft.com/office/officeart/2005/8/layout/radial5"/>
    <dgm:cxn modelId="{005873D6-21D6-44CF-98AB-1755C4C7C0BE}" srcId="{D6F2D74E-47AD-45C4-B0A0-71EAE483DA3B}" destId="{9C783151-47D2-4DCA-B444-54514ECFBD1D}" srcOrd="2" destOrd="0" parTransId="{4B5E21D5-422D-4D5E-836E-875E1816B527}" sibTransId="{FDBBE563-9C51-418D-A22E-3D1F8165642C}"/>
    <dgm:cxn modelId="{AB240DED-D022-4BC3-8F7C-77651FEB76B9}" type="presOf" srcId="{4B641A27-D1C2-49F2-8339-0FBABD4C8718}" destId="{7BA1513C-C08F-436A-8785-601F6D4642CA}" srcOrd="0" destOrd="0" presId="urn:microsoft.com/office/officeart/2005/8/layout/radial5"/>
    <dgm:cxn modelId="{24E0C24E-4898-42A4-83EB-205B722F8782}" type="presOf" srcId="{4B5E21D5-422D-4D5E-836E-875E1816B527}" destId="{D9985E59-ADA2-4C4A-AA2C-8290A8A41162}" srcOrd="1" destOrd="0" presId="urn:microsoft.com/office/officeart/2005/8/layout/radial5"/>
    <dgm:cxn modelId="{E976D2D4-4C4E-4520-B9A2-40B50FD151A9}" type="presOf" srcId="{48C8A5DF-9E1E-4AF9-9AB3-ABC6DE4ADE7B}" destId="{CB5E4D96-1008-41FC-BFF5-A6097D714CC6}" srcOrd="0" destOrd="0" presId="urn:microsoft.com/office/officeart/2005/8/layout/radial5"/>
    <dgm:cxn modelId="{EDCD16D1-09A2-4C1F-B59E-2B8F051E92A8}" type="presOf" srcId="{D6F2D74E-47AD-45C4-B0A0-71EAE483DA3B}" destId="{8A9F9632-034D-473D-9F98-833851AECE12}" srcOrd="0" destOrd="0" presId="urn:microsoft.com/office/officeart/2005/8/layout/radial5"/>
    <dgm:cxn modelId="{1CCBF5C1-AB8C-4FED-83DD-CB24655355F4}" type="presOf" srcId="{4B5E21D5-422D-4D5E-836E-875E1816B527}" destId="{EABA4B81-3479-4080-80FB-ACF4B08D59CF}" srcOrd="0" destOrd="0" presId="urn:microsoft.com/office/officeart/2005/8/layout/radial5"/>
    <dgm:cxn modelId="{AC7212EF-5C13-4EE9-8F26-331126B826D4}" type="presOf" srcId="{38603693-DF2D-4B95-8220-C69F7A0E4578}" destId="{239A13FC-AD0A-469E-BE9F-D083D06FB292}" srcOrd="0" destOrd="0" presId="urn:microsoft.com/office/officeart/2005/8/layout/radial5"/>
    <dgm:cxn modelId="{AABECAB0-DD98-4688-A312-B5668F68B351}" type="presOf" srcId="{4274AB2F-71E0-4791-88D6-6F8FE2931571}" destId="{96AFD7C8-CD7B-4EC1-8DA2-F3E9CCDEC992}" srcOrd="0" destOrd="0" presId="urn:microsoft.com/office/officeart/2005/8/layout/radial5"/>
    <dgm:cxn modelId="{B36CCB8E-0C9C-4DD8-B50E-EA79197880D4}" type="presOf" srcId="{93262EE3-92D3-4926-A221-45387A123B49}" destId="{E32651B8-D6E2-498F-855E-6A216A949905}" srcOrd="0" destOrd="0" presId="urn:microsoft.com/office/officeart/2005/8/layout/radial5"/>
    <dgm:cxn modelId="{737BDD37-0992-4E4F-B5DE-3BA1B29894CC}" srcId="{D6F2D74E-47AD-45C4-B0A0-71EAE483DA3B}" destId="{38A109BD-0123-40B7-89BB-C1EDDBF6E30A}" srcOrd="0" destOrd="0" parTransId="{354CA158-976F-47A0-AB70-7A352394CAE6}" sibTransId="{B1C2935B-42DF-482F-A90B-CF86AEB6935B}"/>
    <dgm:cxn modelId="{39C9D889-A9AA-4314-B4E8-E1DACC8AE552}" type="presOf" srcId="{262402C6-30E2-41F5-B255-C658E32EEDE4}" destId="{53A3CDA1-426D-4984-90D7-542DF0B42AEF}" srcOrd="0" destOrd="0" presId="urn:microsoft.com/office/officeart/2005/8/layout/radial5"/>
    <dgm:cxn modelId="{8F57A638-A62A-4604-95FA-D0A7696AF285}" type="presOf" srcId="{00CF3117-AB22-4EDB-B02C-2B72E7A0A313}" destId="{24B84D21-7F39-4B34-A4A8-4F498FD37FDA}" srcOrd="0" destOrd="0" presId="urn:microsoft.com/office/officeart/2005/8/layout/radial5"/>
    <dgm:cxn modelId="{D80129F8-124B-45E9-B3D1-27C267615465}" type="presOf" srcId="{354CA158-976F-47A0-AB70-7A352394CAE6}" destId="{3F9A09E0-D87E-4D90-9442-00511F221777}" srcOrd="1" destOrd="0" presId="urn:microsoft.com/office/officeart/2005/8/layout/radial5"/>
    <dgm:cxn modelId="{A36F6A7F-9D67-46E1-8A02-30517A4ED6B9}" type="presOf" srcId="{00CF3117-AB22-4EDB-B02C-2B72E7A0A313}" destId="{A1369A96-CEC0-4EE9-9768-62EAB127B31C}" srcOrd="1" destOrd="0" presId="urn:microsoft.com/office/officeart/2005/8/layout/radial5"/>
    <dgm:cxn modelId="{73FD6E29-7628-4F0B-A4B9-0B9CE01CB13F}" type="presOf" srcId="{9C783151-47D2-4DCA-B444-54514ECFBD1D}" destId="{58A22DA9-CAE3-4348-9630-A1F73841D46C}" srcOrd="0" destOrd="0" presId="urn:microsoft.com/office/officeart/2005/8/layout/radial5"/>
    <dgm:cxn modelId="{034BB455-BA4B-433D-8D92-E9A3B895EAA9}" type="presOf" srcId="{4274AB2F-71E0-4791-88D6-6F8FE2931571}" destId="{976F14D1-D548-4A53-863F-977DEC6C420C}" srcOrd="1" destOrd="0" presId="urn:microsoft.com/office/officeart/2005/8/layout/radial5"/>
    <dgm:cxn modelId="{6EB1D526-BFE0-474E-8CFE-DBD6379E284C}" type="presOf" srcId="{354CA158-976F-47A0-AB70-7A352394CAE6}" destId="{3117A83B-6685-4CD3-9894-F9B9687313CB}" srcOrd="0" destOrd="0" presId="urn:microsoft.com/office/officeart/2005/8/layout/radial5"/>
    <dgm:cxn modelId="{86DC5387-2581-4896-9E82-A77AC5A71B7C}" type="presOf" srcId="{93262EE3-92D3-4926-A221-45387A123B49}" destId="{137EE640-CAEF-4E65-AAD5-87C6438D029D}" srcOrd="1" destOrd="0" presId="urn:microsoft.com/office/officeart/2005/8/layout/radial5"/>
    <dgm:cxn modelId="{7A2FB97A-EA5F-49BC-ACAC-A6AE43BC57EC}" type="presParOf" srcId="{7BA1513C-C08F-436A-8785-601F6D4642CA}" destId="{8A9F9632-034D-473D-9F98-833851AECE12}" srcOrd="0" destOrd="0" presId="urn:microsoft.com/office/officeart/2005/8/layout/radial5"/>
    <dgm:cxn modelId="{2E2B942D-7C54-4969-A9B4-E52749CD1CBE}" type="presParOf" srcId="{7BA1513C-C08F-436A-8785-601F6D4642CA}" destId="{3117A83B-6685-4CD3-9894-F9B9687313CB}" srcOrd="1" destOrd="0" presId="urn:microsoft.com/office/officeart/2005/8/layout/radial5"/>
    <dgm:cxn modelId="{BA4D46A7-83F1-45A8-9B3D-B39D620291CB}" type="presParOf" srcId="{3117A83B-6685-4CD3-9894-F9B9687313CB}" destId="{3F9A09E0-D87E-4D90-9442-00511F221777}" srcOrd="0" destOrd="0" presId="urn:microsoft.com/office/officeart/2005/8/layout/radial5"/>
    <dgm:cxn modelId="{3FF7D191-C2C7-4E60-9AE5-11D9AC3DDE7C}" type="presParOf" srcId="{7BA1513C-C08F-436A-8785-601F6D4642CA}" destId="{54C5D70C-3D41-4610-827C-812D56D44CD8}" srcOrd="2" destOrd="0" presId="urn:microsoft.com/office/officeart/2005/8/layout/radial5"/>
    <dgm:cxn modelId="{6C9EF8D8-F12B-4A43-811F-F71E04F9734B}" type="presParOf" srcId="{7BA1513C-C08F-436A-8785-601F6D4642CA}" destId="{E32651B8-D6E2-498F-855E-6A216A949905}" srcOrd="3" destOrd="0" presId="urn:microsoft.com/office/officeart/2005/8/layout/radial5"/>
    <dgm:cxn modelId="{56DA0E1D-35FB-49AA-887C-62A303722EC1}" type="presParOf" srcId="{E32651B8-D6E2-498F-855E-6A216A949905}" destId="{137EE640-CAEF-4E65-AAD5-87C6438D029D}" srcOrd="0" destOrd="0" presId="urn:microsoft.com/office/officeart/2005/8/layout/radial5"/>
    <dgm:cxn modelId="{1379978B-CCBD-4F7E-909E-CADA8C7E383C}" type="presParOf" srcId="{7BA1513C-C08F-436A-8785-601F6D4642CA}" destId="{2A8F11E0-1AAD-4DA5-B956-2D117F3F639B}" srcOrd="4" destOrd="0" presId="urn:microsoft.com/office/officeart/2005/8/layout/radial5"/>
    <dgm:cxn modelId="{AA884BC6-CF6F-4AD4-9343-82999E0C148B}" type="presParOf" srcId="{7BA1513C-C08F-436A-8785-601F6D4642CA}" destId="{EABA4B81-3479-4080-80FB-ACF4B08D59CF}" srcOrd="5" destOrd="0" presId="urn:microsoft.com/office/officeart/2005/8/layout/radial5"/>
    <dgm:cxn modelId="{0799A304-4644-44E9-B314-288F8ED10113}" type="presParOf" srcId="{EABA4B81-3479-4080-80FB-ACF4B08D59CF}" destId="{D9985E59-ADA2-4C4A-AA2C-8290A8A41162}" srcOrd="0" destOrd="0" presId="urn:microsoft.com/office/officeart/2005/8/layout/radial5"/>
    <dgm:cxn modelId="{07B230B5-2EC3-4221-84B4-1D52304CA4ED}" type="presParOf" srcId="{7BA1513C-C08F-436A-8785-601F6D4642CA}" destId="{58A22DA9-CAE3-4348-9630-A1F73841D46C}" srcOrd="6" destOrd="0" presId="urn:microsoft.com/office/officeart/2005/8/layout/radial5"/>
    <dgm:cxn modelId="{4996A287-479F-4561-BB5F-93368AB0337D}" type="presParOf" srcId="{7BA1513C-C08F-436A-8785-601F6D4642CA}" destId="{24B84D21-7F39-4B34-A4A8-4F498FD37FDA}" srcOrd="7" destOrd="0" presId="urn:microsoft.com/office/officeart/2005/8/layout/radial5"/>
    <dgm:cxn modelId="{C9ADE7CE-1468-4A80-AD0C-768B0AB49FF3}" type="presParOf" srcId="{24B84D21-7F39-4B34-A4A8-4F498FD37FDA}" destId="{A1369A96-CEC0-4EE9-9768-62EAB127B31C}" srcOrd="0" destOrd="0" presId="urn:microsoft.com/office/officeart/2005/8/layout/radial5"/>
    <dgm:cxn modelId="{A0F6A32C-5C85-4931-9E8B-311B50C8D0DF}" type="presParOf" srcId="{7BA1513C-C08F-436A-8785-601F6D4642CA}" destId="{CB5E4D96-1008-41FC-BFF5-A6097D714CC6}" srcOrd="8" destOrd="0" presId="urn:microsoft.com/office/officeart/2005/8/layout/radial5"/>
    <dgm:cxn modelId="{D5E79510-167A-441E-BEBA-13F5F2B64968}" type="presParOf" srcId="{7BA1513C-C08F-436A-8785-601F6D4642CA}" destId="{53A3CDA1-426D-4984-90D7-542DF0B42AEF}" srcOrd="9" destOrd="0" presId="urn:microsoft.com/office/officeart/2005/8/layout/radial5"/>
    <dgm:cxn modelId="{5F923C89-6EB1-4F61-BD0E-BA5A2FF0D6A8}" type="presParOf" srcId="{53A3CDA1-426D-4984-90D7-542DF0B42AEF}" destId="{740A0F11-7E01-4A5B-AFE7-FC6F9D7A0B2E}" srcOrd="0" destOrd="0" presId="urn:microsoft.com/office/officeart/2005/8/layout/radial5"/>
    <dgm:cxn modelId="{A2BBD144-0EF2-4304-A74A-D3C3B6FC46FB}" type="presParOf" srcId="{7BA1513C-C08F-436A-8785-601F6D4642CA}" destId="{3343BD6E-E17B-48BC-AC24-8009F9B73FE6}" srcOrd="10" destOrd="0" presId="urn:microsoft.com/office/officeart/2005/8/layout/radial5"/>
    <dgm:cxn modelId="{D36601B8-BC35-4C05-B601-E23A71B92CA8}" type="presParOf" srcId="{7BA1513C-C08F-436A-8785-601F6D4642CA}" destId="{96AFD7C8-CD7B-4EC1-8DA2-F3E9CCDEC992}" srcOrd="11" destOrd="0" presId="urn:microsoft.com/office/officeart/2005/8/layout/radial5"/>
    <dgm:cxn modelId="{227E1B04-8C1B-4DEE-A429-B5D5F54BB166}" type="presParOf" srcId="{96AFD7C8-CD7B-4EC1-8DA2-F3E9CCDEC992}" destId="{976F14D1-D548-4A53-863F-977DEC6C420C}" srcOrd="0" destOrd="0" presId="urn:microsoft.com/office/officeart/2005/8/layout/radial5"/>
    <dgm:cxn modelId="{BC778B95-0BCC-4F07-8C62-F2858C108F29}" type="presParOf" srcId="{7BA1513C-C08F-436A-8785-601F6D4642CA}" destId="{239A13FC-AD0A-469E-BE9F-D083D06FB2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D62CD-F526-45DC-87CF-088AD4D1C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975B2F-71FF-46FF-9F46-BB35E6823127}">
      <dgm:prSet phldrT="[Texto]" custT="1"/>
      <dgm:spPr/>
      <dgm:t>
        <a:bodyPr anchor="ctr"/>
        <a:lstStyle/>
        <a:p>
          <a:pPr algn="ctr"/>
          <a:r>
            <a:rPr lang="pt-BR" sz="3200" dirty="0" err="1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dirty="0"/>
        </a:p>
      </dgm:t>
    </dgm:pt>
    <dgm:pt modelId="{D6A523CC-CEB6-488B-8A85-D650455DD56B}" type="parTrans" cxnId="{4FBE8CCF-DBF7-4199-9459-A0218F2339B3}">
      <dgm:prSet/>
      <dgm:spPr/>
      <dgm:t>
        <a:bodyPr/>
        <a:lstStyle/>
        <a:p>
          <a:endParaRPr lang="pt-BR"/>
        </a:p>
      </dgm:t>
    </dgm:pt>
    <dgm:pt modelId="{B080F59C-D1E0-4890-B250-44BA31EFB8F4}" type="sibTrans" cxnId="{4FBE8CCF-DBF7-4199-9459-A0218F2339B3}">
      <dgm:prSet/>
      <dgm:spPr/>
      <dgm:t>
        <a:bodyPr/>
        <a:lstStyle/>
        <a:p>
          <a:endParaRPr lang="pt-BR"/>
        </a:p>
      </dgm:t>
    </dgm:pt>
    <dgm:pt modelId="{ECA0F187-BF28-4B74-9DA8-7896D3302C2B}">
      <dgm:prSet phldrT="[Texto]" custT="1"/>
      <dgm:spPr/>
      <dgm:t>
        <a:bodyPr anchor="ctr"/>
        <a:lstStyle/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algn="ctr"/>
          <a:endParaRPr lang="pt-BR" sz="28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dirty="0"/>
        </a:p>
      </dgm:t>
    </dgm:pt>
    <dgm:pt modelId="{3E8A5436-9130-43F1-8C15-1664382D20E9}" type="parTrans" cxnId="{6139D443-C915-4F09-8BDA-9545F1CCE554}">
      <dgm:prSet/>
      <dgm:spPr/>
      <dgm:t>
        <a:bodyPr/>
        <a:lstStyle/>
        <a:p>
          <a:endParaRPr lang="pt-BR"/>
        </a:p>
      </dgm:t>
    </dgm:pt>
    <dgm:pt modelId="{7AD61608-72B4-4121-801D-FD3C3AE7C6C9}" type="sibTrans" cxnId="{6139D443-C915-4F09-8BDA-9545F1CCE554}">
      <dgm:prSet/>
      <dgm:spPr/>
      <dgm:t>
        <a:bodyPr/>
        <a:lstStyle/>
        <a:p>
          <a:endParaRPr lang="pt-BR"/>
        </a:p>
      </dgm:t>
    </dgm:pt>
    <dgm:pt modelId="{AB62C6F2-3DFA-4EBD-98E3-794DEB03C5D1}">
      <dgm:prSet phldrT="[Texto]"/>
      <dgm:spPr/>
      <dgm:t>
        <a:bodyPr anchor="ctr"/>
        <a:lstStyle/>
        <a:p>
          <a:pPr algn="l"/>
          <a:endParaRPr lang="pt-BR" sz="1600" dirty="0"/>
        </a:p>
      </dgm:t>
    </dgm:pt>
    <dgm:pt modelId="{DC70309E-F6C8-488B-94AB-C80F86A181E3}" type="parTrans" cxnId="{192F6219-BBF3-431A-A6BB-396BBC900C2C}">
      <dgm:prSet/>
      <dgm:spPr/>
      <dgm:t>
        <a:bodyPr/>
        <a:lstStyle/>
        <a:p>
          <a:endParaRPr lang="pt-BR"/>
        </a:p>
      </dgm:t>
    </dgm:pt>
    <dgm:pt modelId="{A552BF1A-3F75-480F-B79C-216D437ED4DA}" type="sibTrans" cxnId="{192F6219-BBF3-431A-A6BB-396BBC900C2C}">
      <dgm:prSet/>
      <dgm:spPr/>
      <dgm:t>
        <a:bodyPr/>
        <a:lstStyle/>
        <a:p>
          <a:endParaRPr lang="pt-BR"/>
        </a:p>
      </dgm:t>
    </dgm:pt>
    <dgm:pt modelId="{C5B1BD70-4ADB-4AF9-BAA1-DC9A3D5D2722}">
      <dgm:prSet/>
      <dgm:spPr/>
      <dgm:t>
        <a:bodyPr/>
        <a:lstStyle/>
        <a:p>
          <a:r>
            <a:rPr lang="pt-BR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r>
            <a:rPr lang="pt-BR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dirty="0">
            <a:solidFill>
              <a:srgbClr val="FF0000"/>
            </a:solidFill>
          </a:endParaRPr>
        </a:p>
      </dgm:t>
    </dgm:pt>
    <dgm:pt modelId="{1D2E92FF-892A-4903-925F-C8738B993E1E}" type="parTrans" cxnId="{96796719-2E86-47A0-B906-5FAF405CC8A3}">
      <dgm:prSet/>
      <dgm:spPr/>
      <dgm:t>
        <a:bodyPr/>
        <a:lstStyle/>
        <a:p>
          <a:endParaRPr lang="pt-BR"/>
        </a:p>
      </dgm:t>
    </dgm:pt>
    <dgm:pt modelId="{EDABB4BC-96C3-4DB5-B6D6-D6DF9D5D11E0}" type="sibTrans" cxnId="{96796719-2E86-47A0-B906-5FAF405CC8A3}">
      <dgm:prSet/>
      <dgm:spPr/>
      <dgm:t>
        <a:bodyPr/>
        <a:lstStyle/>
        <a:p>
          <a:endParaRPr lang="pt-BR"/>
        </a:p>
      </dgm:t>
    </dgm:pt>
    <dgm:pt modelId="{12137607-A4AD-460F-972B-90FA79D95624}" type="pres">
      <dgm:prSet presAssocID="{5BBD62CD-F526-45DC-87CF-088AD4D1C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6577A-E509-4B90-A27E-6E9975AB9590}" type="pres">
      <dgm:prSet presAssocID="{8E975B2F-71FF-46FF-9F46-BB35E6823127}" presName="node" presStyleLbl="node1" presStyleIdx="0" presStyleCnt="3" custScaleX="128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A07E-5E45-4043-9799-5479C8CB363B}" type="pres">
      <dgm:prSet presAssocID="{B080F59C-D1E0-4890-B250-44BA31EFB8F4}" presName="sibTrans" presStyleCnt="0"/>
      <dgm:spPr/>
    </dgm:pt>
    <dgm:pt modelId="{F45C29BF-698F-49D9-BA89-E8F7D4D5B0E4}" type="pres">
      <dgm:prSet presAssocID="{C5B1BD70-4ADB-4AF9-BAA1-DC9A3D5D27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8B92A-BC54-4BD4-996F-C61F988C4F55}" type="pres">
      <dgm:prSet presAssocID="{EDABB4BC-96C3-4DB5-B6D6-D6DF9D5D11E0}" presName="sibTrans" presStyleCnt="0"/>
      <dgm:spPr/>
    </dgm:pt>
    <dgm:pt modelId="{1875D77B-FC46-49C2-999A-C9A4836502D5}" type="pres">
      <dgm:prSet presAssocID="{ECA0F187-BF28-4B74-9DA8-7896D3302C2B}" presName="node" presStyleLbl="node1" presStyleIdx="2" presStyleCnt="3" custScaleX="116857" custLinFactNeighborY="1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9A7072-8DD0-462C-B2ED-23BE082ABD85}" type="presOf" srcId="{C5B1BD70-4ADB-4AF9-BAA1-DC9A3D5D2722}" destId="{F45C29BF-698F-49D9-BA89-E8F7D4D5B0E4}" srcOrd="0" destOrd="0" presId="urn:microsoft.com/office/officeart/2005/8/layout/hList6"/>
    <dgm:cxn modelId="{631F34D9-FF5A-41B2-B00A-BC88229C1732}" type="presOf" srcId="{8E975B2F-71FF-46FF-9F46-BB35E6823127}" destId="{9486577A-E509-4B90-A27E-6E9975AB9590}" srcOrd="0" destOrd="0" presId="urn:microsoft.com/office/officeart/2005/8/layout/hList6"/>
    <dgm:cxn modelId="{96796719-2E86-47A0-B906-5FAF405CC8A3}" srcId="{5BBD62CD-F526-45DC-87CF-088AD4D1CB54}" destId="{C5B1BD70-4ADB-4AF9-BAA1-DC9A3D5D2722}" srcOrd="1" destOrd="0" parTransId="{1D2E92FF-892A-4903-925F-C8738B993E1E}" sibTransId="{EDABB4BC-96C3-4DB5-B6D6-D6DF9D5D11E0}"/>
    <dgm:cxn modelId="{4FBE8CCF-DBF7-4199-9459-A0218F2339B3}" srcId="{5BBD62CD-F526-45DC-87CF-088AD4D1CB54}" destId="{8E975B2F-71FF-46FF-9F46-BB35E6823127}" srcOrd="0" destOrd="0" parTransId="{D6A523CC-CEB6-488B-8A85-D650455DD56B}" sibTransId="{B080F59C-D1E0-4890-B250-44BA31EFB8F4}"/>
    <dgm:cxn modelId="{7BFB09BC-9E83-4B37-8D0A-758B32B8ADEC}" type="presOf" srcId="{5BBD62CD-F526-45DC-87CF-088AD4D1CB54}" destId="{12137607-A4AD-460F-972B-90FA79D95624}" srcOrd="0" destOrd="0" presId="urn:microsoft.com/office/officeart/2005/8/layout/hList6"/>
    <dgm:cxn modelId="{6D47BCB3-7018-4A21-9D6F-53ACB4DDE04A}" type="presOf" srcId="{ECA0F187-BF28-4B74-9DA8-7896D3302C2B}" destId="{1875D77B-FC46-49C2-999A-C9A4836502D5}" srcOrd="0" destOrd="0" presId="urn:microsoft.com/office/officeart/2005/8/layout/hList6"/>
    <dgm:cxn modelId="{192F6219-BBF3-431A-A6BB-396BBC900C2C}" srcId="{8E975B2F-71FF-46FF-9F46-BB35E6823127}" destId="{AB62C6F2-3DFA-4EBD-98E3-794DEB03C5D1}" srcOrd="0" destOrd="0" parTransId="{DC70309E-F6C8-488B-94AB-C80F86A181E3}" sibTransId="{A552BF1A-3F75-480F-B79C-216D437ED4DA}"/>
    <dgm:cxn modelId="{CA6DBD89-0850-4AC2-A9CC-63F2F5A76523}" type="presOf" srcId="{AB62C6F2-3DFA-4EBD-98E3-794DEB03C5D1}" destId="{9486577A-E509-4B90-A27E-6E9975AB9590}" srcOrd="0" destOrd="1" presId="urn:microsoft.com/office/officeart/2005/8/layout/hList6"/>
    <dgm:cxn modelId="{6139D443-C915-4F09-8BDA-9545F1CCE554}" srcId="{5BBD62CD-F526-45DC-87CF-088AD4D1CB54}" destId="{ECA0F187-BF28-4B74-9DA8-7896D3302C2B}" srcOrd="2" destOrd="0" parTransId="{3E8A5436-9130-43F1-8C15-1664382D20E9}" sibTransId="{7AD61608-72B4-4121-801D-FD3C3AE7C6C9}"/>
    <dgm:cxn modelId="{AB1D923A-C90E-463D-9CC1-EF0AEA4FB2A6}" type="presParOf" srcId="{12137607-A4AD-460F-972B-90FA79D95624}" destId="{9486577A-E509-4B90-A27E-6E9975AB9590}" srcOrd="0" destOrd="0" presId="urn:microsoft.com/office/officeart/2005/8/layout/hList6"/>
    <dgm:cxn modelId="{E9B5ACBE-9EF0-4003-B0B3-57402E840185}" type="presParOf" srcId="{12137607-A4AD-460F-972B-90FA79D95624}" destId="{8DC6A07E-5E45-4043-9799-5479C8CB363B}" srcOrd="1" destOrd="0" presId="urn:microsoft.com/office/officeart/2005/8/layout/hList6"/>
    <dgm:cxn modelId="{56B82C17-B4CA-498A-850B-DAD06822D004}" type="presParOf" srcId="{12137607-A4AD-460F-972B-90FA79D95624}" destId="{F45C29BF-698F-49D9-BA89-E8F7D4D5B0E4}" srcOrd="2" destOrd="0" presId="urn:microsoft.com/office/officeart/2005/8/layout/hList6"/>
    <dgm:cxn modelId="{D4A12095-335D-4F5D-8C4D-B927E51A9DCF}" type="presParOf" srcId="{12137607-A4AD-460F-972B-90FA79D95624}" destId="{9158B92A-BC54-4BD4-996F-C61F988C4F55}" srcOrd="3" destOrd="0" presId="urn:microsoft.com/office/officeart/2005/8/layout/hList6"/>
    <dgm:cxn modelId="{B74D513D-C735-47A8-8BD7-28477A7B04AA}" type="presParOf" srcId="{12137607-A4AD-460F-972B-90FA79D95624}" destId="{1875D77B-FC46-49C2-999A-C9A4836502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dirty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DU</a:t>
          </a:r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CA</a:t>
          </a:r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ÇÃO</a:t>
          </a:r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9632-034D-473D-9F98-833851AECE12}">
      <dsp:nvSpPr>
        <dsp:cNvPr id="0" name=""/>
        <dsp:cNvSpPr/>
      </dsp:nvSpPr>
      <dsp:spPr>
        <a:xfrm>
          <a:off x="3302088" y="1819729"/>
          <a:ext cx="2451031" cy="21680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</a:p>
      </dsp:txBody>
      <dsp:txXfrm>
        <a:off x="3661033" y="2137229"/>
        <a:ext cx="1733141" cy="1533023"/>
      </dsp:txXfrm>
    </dsp:sp>
    <dsp:sp modelId="{3117A83B-6685-4CD3-9894-F9B9687313CB}">
      <dsp:nvSpPr>
        <dsp:cNvPr id="0" name=""/>
        <dsp:cNvSpPr/>
      </dsp:nvSpPr>
      <dsp:spPr>
        <a:xfrm rot="16434900">
          <a:off x="4129633" y="1394841"/>
          <a:ext cx="949267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250175" y="1696416"/>
        <a:ext cx="690516" cy="517503"/>
      </dsp:txXfrm>
    </dsp:sp>
    <dsp:sp modelId="{54C5D70C-3D41-4610-827C-812D56D44CD8}">
      <dsp:nvSpPr>
        <dsp:cNvPr id="0" name=""/>
        <dsp:cNvSpPr/>
      </dsp:nvSpPr>
      <dsp:spPr>
        <a:xfrm>
          <a:off x="3894061" y="13606"/>
          <a:ext cx="1575768" cy="1269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</a:p>
      </dsp:txBody>
      <dsp:txXfrm>
        <a:off x="4124827" y="199554"/>
        <a:ext cx="1114236" cy="897838"/>
      </dsp:txXfrm>
    </dsp:sp>
    <dsp:sp modelId="{E32651B8-D6E2-498F-855E-6A216A949905}">
      <dsp:nvSpPr>
        <dsp:cNvPr id="0" name=""/>
        <dsp:cNvSpPr/>
      </dsp:nvSpPr>
      <dsp:spPr>
        <a:xfrm rot="20291256">
          <a:off x="5624593" y="1790804"/>
          <a:ext cx="900075" cy="987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634259" y="2038482"/>
        <a:ext cx="630053" cy="592538"/>
      </dsp:txXfrm>
    </dsp:sp>
    <dsp:sp modelId="{2A8F11E0-1AAD-4DA5-B956-2D117F3F639B}">
      <dsp:nvSpPr>
        <dsp:cNvPr id="0" name=""/>
        <dsp:cNvSpPr/>
      </dsp:nvSpPr>
      <dsp:spPr>
        <a:xfrm>
          <a:off x="6451483" y="10954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kern="120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kern="120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</a:p>
      </dsp:txBody>
      <dsp:txXfrm>
        <a:off x="6695721" y="1301790"/>
        <a:ext cx="1179284" cy="996464"/>
      </dsp:txXfrm>
    </dsp:sp>
    <dsp:sp modelId="{EABA4B81-3479-4080-80FB-ACF4B08D59CF}">
      <dsp:nvSpPr>
        <dsp:cNvPr id="0" name=""/>
        <dsp:cNvSpPr/>
      </dsp:nvSpPr>
      <dsp:spPr>
        <a:xfrm rot="1485324">
          <a:off x="5226223" y="3053130"/>
          <a:ext cx="968286" cy="8827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238391" y="3174232"/>
        <a:ext cx="703463" cy="529646"/>
      </dsp:txXfrm>
    </dsp:sp>
    <dsp:sp modelId="{58A22DA9-CAE3-4348-9630-A1F73841D46C}">
      <dsp:nvSpPr>
        <dsp:cNvPr id="0" name=""/>
        <dsp:cNvSpPr/>
      </dsp:nvSpPr>
      <dsp:spPr>
        <a:xfrm>
          <a:off x="6112123" y="331430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</a:p>
      </dsp:txBody>
      <dsp:txXfrm>
        <a:off x="6356361" y="3520682"/>
        <a:ext cx="1179284" cy="996464"/>
      </dsp:txXfrm>
    </dsp:sp>
    <dsp:sp modelId="{24B84D21-7F39-4B34-A4A8-4F498FD37FDA}">
      <dsp:nvSpPr>
        <dsp:cNvPr id="0" name=""/>
        <dsp:cNvSpPr/>
      </dsp:nvSpPr>
      <dsp:spPr>
        <a:xfrm rot="5191200">
          <a:off x="4220309" y="3549333"/>
          <a:ext cx="752472" cy="94023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26329" y="3624718"/>
        <a:ext cx="526730" cy="564143"/>
      </dsp:txXfrm>
    </dsp:sp>
    <dsp:sp modelId="{CB5E4D96-1008-41FC-BFF5-A6097D714CC6}">
      <dsp:nvSpPr>
        <dsp:cNvPr id="0" name=""/>
        <dsp:cNvSpPr/>
      </dsp:nvSpPr>
      <dsp:spPr>
        <a:xfrm>
          <a:off x="3820082" y="427698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kern="120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kern="1200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064320" y="4483362"/>
        <a:ext cx="1179284" cy="996464"/>
      </dsp:txXfrm>
    </dsp:sp>
    <dsp:sp modelId="{53A3CDA1-426D-4984-90D7-542DF0B42AEF}">
      <dsp:nvSpPr>
        <dsp:cNvPr id="0" name=""/>
        <dsp:cNvSpPr/>
      </dsp:nvSpPr>
      <dsp:spPr>
        <a:xfrm rot="9231444">
          <a:off x="2728796" y="3134716"/>
          <a:ext cx="899141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2974312" y="3250213"/>
        <a:ext cx="640390" cy="517503"/>
      </dsp:txXfrm>
    </dsp:sp>
    <dsp:sp modelId="{3343BD6E-E17B-48BC-AC24-8009F9B73FE6}">
      <dsp:nvSpPr>
        <dsp:cNvPr id="0" name=""/>
        <dsp:cNvSpPr/>
      </dsp:nvSpPr>
      <dsp:spPr>
        <a:xfrm>
          <a:off x="1328613" y="3359970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</a:p>
      </dsp:txBody>
      <dsp:txXfrm>
        <a:off x="1572851" y="3566345"/>
        <a:ext cx="1179284" cy="996464"/>
      </dsp:txXfrm>
    </dsp:sp>
    <dsp:sp modelId="{96AFD7C8-CD7B-4EC1-8DA2-F3E9CCDEC992}">
      <dsp:nvSpPr>
        <dsp:cNvPr id="0" name=""/>
        <dsp:cNvSpPr/>
      </dsp:nvSpPr>
      <dsp:spPr>
        <a:xfrm rot="12541158">
          <a:off x="2976651" y="1871663"/>
          <a:ext cx="922902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219160" y="2106925"/>
        <a:ext cx="664151" cy="517503"/>
      </dsp:txXfrm>
    </dsp:sp>
    <dsp:sp modelId="{239A13FC-AD0A-469E-BE9F-D083D06FB292}">
      <dsp:nvSpPr>
        <dsp:cNvPr id="0" name=""/>
        <dsp:cNvSpPr/>
      </dsp:nvSpPr>
      <dsp:spPr>
        <a:xfrm>
          <a:off x="1498825" y="9815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743063" y="1187890"/>
        <a:ext cx="1179284" cy="99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577A-E509-4B90-A27E-6E9975AB9590}">
      <dsp:nvSpPr>
        <dsp:cNvPr id="0" name=""/>
        <dsp:cNvSpPr/>
      </dsp:nvSpPr>
      <dsp:spPr>
        <a:xfrm rot="16200000">
          <a:off x="-515469" y="520292"/>
          <a:ext cx="4064000" cy="30234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 rot="5400000">
        <a:off x="4824" y="812799"/>
        <a:ext cx="3023414" cy="2438400"/>
      </dsp:txXfrm>
    </dsp:sp>
    <dsp:sp modelId="{F45C29BF-698F-49D9-BA89-E8F7D4D5B0E4}">
      <dsp:nvSpPr>
        <dsp:cNvPr id="0" name=""/>
        <dsp:cNvSpPr/>
      </dsp:nvSpPr>
      <dsp:spPr>
        <a:xfrm rot="16200000">
          <a:off x="2351268" y="853712"/>
          <a:ext cx="4064000" cy="23565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3936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sz="3800" kern="1200" dirty="0">
            <a:solidFill>
              <a:srgbClr val="FF0000"/>
            </a:solidFill>
          </a:endParaRPr>
        </a:p>
      </dsp:txBody>
      <dsp:txXfrm rot="5400000">
        <a:off x="3204981" y="812799"/>
        <a:ext cx="2356574" cy="2438400"/>
      </dsp:txXfrm>
    </dsp:sp>
    <dsp:sp modelId="{1875D77B-FC46-49C2-999A-C9A4836502D5}">
      <dsp:nvSpPr>
        <dsp:cNvPr id="0" name=""/>
        <dsp:cNvSpPr/>
      </dsp:nvSpPr>
      <dsp:spPr>
        <a:xfrm rot="16200000">
          <a:off x="5083209" y="655088"/>
          <a:ext cx="4064000" cy="2753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kern="1200" dirty="0"/>
        </a:p>
      </dsp:txBody>
      <dsp:txXfrm rot="5400000">
        <a:off x="5738298" y="812799"/>
        <a:ext cx="2753822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2807432" y="656445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E</a:t>
          </a:r>
          <a:endParaRPr lang="pt-BR" sz="3600" b="1" kern="1200" dirty="0"/>
        </a:p>
      </dsp:txBody>
      <dsp:txXfrm>
        <a:off x="2850236" y="699249"/>
        <a:ext cx="1263368" cy="791226"/>
      </dsp:txXfrm>
    </dsp:sp>
    <dsp:sp modelId="{048BC6AC-A367-45C4-90AB-AF5F7BFB8DDD}">
      <dsp:nvSpPr>
        <dsp:cNvPr id="0" name=""/>
        <dsp:cNvSpPr/>
      </dsp:nvSpPr>
      <dsp:spPr>
        <a:xfrm>
          <a:off x="1845484" y="-1262961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887381" y="2832544"/>
              </a:moveTo>
              <a:arcTo wR="1450035" hR="1450035" stAng="4346739" swAng="774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2864218" y="1637074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DU</a:t>
          </a:r>
        </a:p>
      </dsp:txBody>
      <dsp:txXfrm>
        <a:off x="2907022" y="1679878"/>
        <a:ext cx="1263368" cy="791226"/>
      </dsp:txXfrm>
    </dsp:sp>
    <dsp:sp modelId="{A2EDF939-66CF-4AE9-B5CA-26DF60129706}">
      <dsp:nvSpPr>
        <dsp:cNvPr id="0" name=""/>
        <dsp:cNvSpPr/>
      </dsp:nvSpPr>
      <dsp:spPr>
        <a:xfrm>
          <a:off x="872221" y="1721259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2751729" y="811134"/>
              </a:moveTo>
              <a:arcTo wR="1450035" hR="1450035" stAng="20031429" swAng="1470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2901336" y="2607612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CA</a:t>
          </a:r>
        </a:p>
      </dsp:txBody>
      <dsp:txXfrm>
        <a:off x="2944140" y="2650416"/>
        <a:ext cx="1263368" cy="791226"/>
      </dsp:txXfrm>
    </dsp:sp>
    <dsp:sp modelId="{EEF8BFAD-1859-4EB2-B72F-60E939AE90B1}">
      <dsp:nvSpPr>
        <dsp:cNvPr id="0" name=""/>
        <dsp:cNvSpPr/>
      </dsp:nvSpPr>
      <dsp:spPr>
        <a:xfrm>
          <a:off x="1906633" y="3484342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550754" y="3502"/>
              </a:moveTo>
              <a:arcTo wR="1450035" hR="1450035" stAng="16438977" swAng="850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2901336" y="3597916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ÇÃO</a:t>
          </a:r>
        </a:p>
      </dsp:txBody>
      <dsp:txXfrm>
        <a:off x="2944140" y="3640720"/>
        <a:ext cx="1263368" cy="791226"/>
      </dsp:txXfrm>
    </dsp:sp>
    <dsp:sp modelId="{1B272795-5CE6-4074-BAA8-000F27185D56}">
      <dsp:nvSpPr>
        <dsp:cNvPr id="0" name=""/>
        <dsp:cNvSpPr/>
      </dsp:nvSpPr>
      <dsp:spPr>
        <a:xfrm>
          <a:off x="957619" y="679698"/>
          <a:ext cx="3795659" cy="3795659"/>
        </a:xfrm>
        <a:custGeom>
          <a:avLst/>
          <a:gdLst/>
          <a:ahLst/>
          <a:cxnLst/>
          <a:rect l="0" t="0" r="0" b="0"/>
          <a:pathLst>
            <a:path>
              <a:moveTo>
                <a:pt x="1203242" y="3663985"/>
              </a:moveTo>
              <a:arcTo wR="1897829" hR="1897829" stAng="6688111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mdf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confi.tesouro.gov.br/siconfi/pages/public/declaracao/declaracao_list.jsf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131.com.br/ords/portal/f?p=661:1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131.com.br/ords/portal/f?p=450:2:0::N0:2:P2_SUBA_ID:82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i131.com.br/ords/portal/f?p=450:2:0::N0:2:P2_SUBA_ID:2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– Desde o advento da Lei de Responsabilidade Fiscal - LRF (art. 8º, § 4º), o Executivo Municipal tem comparecido às </a:t>
            </a:r>
            <a:r>
              <a:rPr lang="pt-BR" b="1" dirty="0"/>
              <a:t>audiências públicas quadrimestrais</a:t>
            </a:r>
            <a:r>
              <a:rPr lang="pt-BR" dirty="0"/>
              <a:t> para demonstrar e avaliar o cumprimento das metas fiscais de cada quadrimestre, apresentando as informações constantes nos demonstrativos da Gestão Fiscal, a saber: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91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seguir, algumas apresentações a partir de 2007.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9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26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Durante as audiências quadrimestrais, os dados dos </a:t>
            </a:r>
            <a:r>
              <a:rPr lang="pt-BR" b="1" dirty="0" smtClean="0"/>
              <a:t>demonstrativos são apresentados</a:t>
            </a:r>
            <a:r>
              <a:rPr lang="pt-BR" dirty="0" smtClean="0"/>
              <a:t> pelo Executivo Municipal, utilizando recursos visuais elaborados de forma a tornar dinâmicas as informações. Na sequência, são esclarecidas as dúvidas conforme demandadas pelos vereadores presentes durante todo o tempo disponibilizado para a reunião.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92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Durante as audiências quadrimestrais, os dados dos </a:t>
            </a:r>
            <a:r>
              <a:rPr lang="pt-BR" b="1" dirty="0" smtClean="0"/>
              <a:t>demonstrativos são apresentados</a:t>
            </a:r>
            <a:r>
              <a:rPr lang="pt-BR" dirty="0" smtClean="0"/>
              <a:t> pelo Executivo Municipal, utilizando recursos visuais elaborados de forma a tornar dinâmicas as informações. Na sequência, são esclarecidas as dúvidas conforme demandadas pelos vereadores presentes durante todo o tempo disponibilizado para a reunião.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69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– Referidos </a:t>
            </a:r>
            <a:r>
              <a:rPr lang="pt-BR" b="1" dirty="0" smtClean="0"/>
              <a:t>relatórios</a:t>
            </a:r>
            <a:r>
              <a:rPr lang="pt-BR" dirty="0" smtClean="0"/>
              <a:t> também são encaminhados em 31 exemplares à Câmara Municipal para </a:t>
            </a:r>
            <a:r>
              <a:rPr lang="pt-BR" b="1" dirty="0" smtClean="0"/>
              <a:t>distribuição aos gabinetes de todos os vereadores</a:t>
            </a:r>
            <a:r>
              <a:rPr lang="pt-BR" dirty="0" smtClean="0"/>
              <a:t>, com antecedência à data da audiência, para que seja possibilitada a devida análise com vista a subsidiar os questionamentos porventura remanescentes.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50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Contadoria-Geral do Município elabora os </a:t>
            </a:r>
            <a:r>
              <a:rPr lang="pt-BR" b="1" dirty="0" smtClean="0"/>
              <a:t>demonstrativos do RREO e do RGF</a:t>
            </a:r>
            <a:r>
              <a:rPr lang="pt-BR" dirty="0" smtClean="0"/>
              <a:t>, conforme </a:t>
            </a:r>
            <a:r>
              <a:rPr lang="pt-BR" b="1" dirty="0" smtClean="0"/>
              <a:t>modelos</a:t>
            </a:r>
            <a:r>
              <a:rPr lang="pt-BR" dirty="0" smtClean="0"/>
              <a:t> definidos pela Secretaria do Tesouro Nacional (STN) no Manual de Demonstrações Fiscais (MDF), não podendo a Prefeitura alterá-los. </a:t>
            </a:r>
            <a:r>
              <a:rPr lang="pt-BR" b="1" dirty="0" smtClean="0"/>
              <a:t>Link</a:t>
            </a:r>
            <a:r>
              <a:rPr lang="pt-BR" dirty="0" smtClean="0"/>
              <a:t> MDF: </a:t>
            </a:r>
            <a:r>
              <a:rPr lang="pt-BR" u="sng" dirty="0" smtClean="0">
                <a:hlinkClick r:id="rId3"/>
              </a:rPr>
              <a:t>http://www.tesouro.fazenda.gov.br/mdf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4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Após a confecção dos </a:t>
            </a:r>
            <a:r>
              <a:rPr lang="pt-BR" b="1" dirty="0" smtClean="0"/>
              <a:t>demonstrativos</a:t>
            </a:r>
            <a:r>
              <a:rPr lang="pt-BR" dirty="0" smtClean="0"/>
              <a:t> dos relatórios, seus correspondentes arquivos magnéticos são </a:t>
            </a:r>
            <a:r>
              <a:rPr lang="pt-BR" b="1" dirty="0" smtClean="0"/>
              <a:t>repassados</a:t>
            </a:r>
            <a:r>
              <a:rPr lang="pt-BR" dirty="0" smtClean="0"/>
              <a:t>, bimestralmente, à </a:t>
            </a:r>
            <a:r>
              <a:rPr lang="pt-BR" b="1" dirty="0" smtClean="0"/>
              <a:t>STN e ao TCE-MA</a:t>
            </a:r>
            <a:r>
              <a:rPr lang="pt-BR" dirty="0" smtClean="0"/>
              <a:t>, via sistemáticas definidas por esses órgãos, ficando disponíveis para acesso público no link </a:t>
            </a:r>
            <a:r>
              <a:rPr lang="pt-BR" dirty="0" smtClean="0">
                <a:hlinkClick r:id="rId3"/>
              </a:rPr>
              <a:t>https://siconfi.tesouro.gov.br/siconfi/pages/public/declaracao/declaracao_list.jsf</a:t>
            </a:r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55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5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79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Em cumprimento à Lei a Transparência (LC nº 131/2009), a Contadoria-Geral do Município encaminha, bimestralmente, à Controladoria-Geral do Município (CGM), os arquivos magnéticos desses relatórios para serem disponibilizados no </a:t>
            </a:r>
            <a:r>
              <a:rPr lang="pt-BR" b="1" dirty="0" smtClean="0"/>
              <a:t>Portal da Transparência</a:t>
            </a:r>
            <a:r>
              <a:rPr lang="pt-BR" dirty="0" smtClean="0"/>
              <a:t> do Município. Link: </a:t>
            </a:r>
            <a:r>
              <a:rPr lang="pt-BR" u="sng" dirty="0" smtClean="0">
                <a:hlinkClick r:id="rId3"/>
              </a:rPr>
              <a:t>http://www.lei131.com.br/ords/portal/f?p=661:1#</a:t>
            </a:r>
            <a:r>
              <a:rPr lang="pt-BR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120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12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Soma-se ao cumprimento da LRF, para efeito de plena divulgação de informações pormenorizadas da </a:t>
            </a:r>
            <a:r>
              <a:rPr lang="pt-BR" b="1" dirty="0" smtClean="0"/>
              <a:t>execução orçamentária</a:t>
            </a:r>
            <a:r>
              <a:rPr lang="pt-BR" dirty="0" smtClean="0"/>
              <a:t>, a disponibilização de sua movimentação, em tempo real, em atendimento aos ditames da Lei Complementar nº 131/2009 a conhecida Lei da Transparência. A Prefeitura de São Luís dá cumprimento a essa LC via seu Portal da Transparência: </a:t>
            </a:r>
            <a:r>
              <a:rPr lang="pt-BR" b="1" dirty="0" smtClean="0"/>
              <a:t>Link</a:t>
            </a:r>
            <a:r>
              <a:rPr lang="pt-BR" dirty="0" smtClean="0"/>
              <a:t>: </a:t>
            </a:r>
            <a:r>
              <a:rPr lang="pt-BR" u="sng" dirty="0" smtClean="0">
                <a:hlinkClick r:id="rId3"/>
              </a:rPr>
              <a:t>http://www.lei131.com.br/ords/portal/f?p=450:2:0::N0:2:P2_SUBA_ID:82</a:t>
            </a:r>
            <a:r>
              <a:rPr lang="pt-BR" dirty="0" smtClean="0"/>
              <a:t>, para Receitas, e </a:t>
            </a:r>
            <a:r>
              <a:rPr lang="pt-BR" b="1" dirty="0" smtClean="0"/>
              <a:t>Link</a:t>
            </a:r>
            <a:r>
              <a:rPr lang="pt-BR" dirty="0" smtClean="0"/>
              <a:t>: </a:t>
            </a:r>
            <a:r>
              <a:rPr lang="pt-BR" u="sng" dirty="0" smtClean="0">
                <a:hlinkClick r:id="rId4"/>
              </a:rPr>
              <a:t>http://www.lei131.com.br/ords/portal/f?p=450:2:0::N0:2:P2_SUBA_ID:24</a:t>
            </a:r>
            <a:r>
              <a:rPr lang="pt-BR" dirty="0" smtClean="0"/>
              <a:t>, para Despesas. 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H – A Lei de Acesso à Informação Pública </a:t>
            </a:r>
            <a:r>
              <a:rPr lang="pt-BR" b="1" dirty="0" smtClean="0"/>
              <a:t>(LAI)</a:t>
            </a:r>
            <a:r>
              <a:rPr lang="pt-BR" dirty="0" smtClean="0"/>
              <a:t>, Lei nº 12.527/2011) encontra-se regulamentada, no âmbito do Município, no Decreto nº 47.272 (08.06.2015), o qual estabelece os procedimentos e outras providências correlatas a serem observados por seus órgãos e entidades, bem como pelas entidades privadas sem fins lucrativos que recebam recursos do Município para a realização de atividades de interesse público, visando garantir o direito de acesso à informação.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1" r:id="rId13"/>
    <p:sldLayoutId id="2147483712" r:id="rId14"/>
    <p:sldLayoutId id="214748371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ouro.fazenda.gov.br/mdf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confi.tesouro.gov.br/siconfi/pages/public/declaracao/declaracao_list.jsf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i131.com.br/ords/portal/f?p=450:2:0::N0:2:P2_SUBA_ID:24" TargetMode="External"/><Relationship Id="rId5" Type="http://schemas.openxmlformats.org/officeDocument/2006/relationships/hyperlink" Target="http://www.lei131.com.br/ords/portal/f?p=450:2:0::N0:2:P2_SUBA_ID:82" TargetMode="Externa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301552" y="1988840"/>
            <a:ext cx="7272808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/>
              <a:t>Audiência Pública</a:t>
            </a:r>
          </a:p>
          <a:p>
            <a:pPr algn="ctr"/>
            <a:r>
              <a:rPr lang="pt-BR" sz="4800" b="1" spc="420" dirty="0"/>
              <a:t>Gestão Fiscal</a:t>
            </a:r>
          </a:p>
          <a:p>
            <a:pPr algn="ctr"/>
            <a:r>
              <a:rPr lang="pt-BR" sz="4800" b="1" spc="420" dirty="0">
                <a:solidFill>
                  <a:srgbClr val="0000FF"/>
                </a:solidFill>
              </a:rPr>
              <a:t>1</a:t>
            </a:r>
            <a:r>
              <a:rPr lang="pt-BR" sz="4800" b="1" spc="420" dirty="0" smtClean="0">
                <a:solidFill>
                  <a:srgbClr val="0000FF"/>
                </a:solidFill>
              </a:rPr>
              <a:t>º Quadrimestre/2018</a:t>
            </a:r>
            <a:endParaRPr lang="pt-BR" sz="4800" b="1" spc="420" dirty="0">
              <a:solidFill>
                <a:srgbClr val="0000FF"/>
              </a:solidFill>
            </a:endParaRPr>
          </a:p>
          <a:p>
            <a:pPr algn="ctr"/>
            <a:r>
              <a:rPr lang="pt-BR" sz="4800" b="1" spc="420" dirty="0" smtClean="0">
                <a:solidFill>
                  <a:srgbClr val="0000FF"/>
                </a:solidFill>
              </a:rPr>
              <a:t>30/10/2018</a:t>
            </a:r>
            <a:endParaRPr lang="pt-BR" sz="4800" b="1" spc="42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00192" y="2210088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R$731,95 mil (-) 4%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80729"/>
            <a:ext cx="6269385" cy="54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19286" y="39382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3,12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08720"/>
            <a:ext cx="6361583" cy="53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pic>
        <p:nvPicPr>
          <p:cNvPr id="1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119675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181,58 mil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3745"/>
            <a:ext cx="6526613" cy="52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01404" y="-26988"/>
            <a:ext cx="551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269979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>
                <a:solidFill>
                  <a:srgbClr val="006600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3200" b="1" dirty="0">
                <a:solidFill>
                  <a:srgbClr val="0000FF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Lic. e </a:t>
            </a:r>
            <a:r>
              <a:rPr lang="pt-BR" sz="2800" b="1" dirty="0" err="1">
                <a:solidFill>
                  <a:srgbClr val="006600"/>
                </a:solidFill>
              </a:rPr>
              <a:t>Autoriz</a:t>
            </a:r>
            <a:r>
              <a:rPr lang="pt-BR" sz="2800" b="1" dirty="0">
                <a:solidFill>
                  <a:srgbClr val="006600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rgbClr val="006600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lilianlprs\Pictures\Logo Prefeitura\PREFEITURA_LOGO (1).jpg">
            <a:extLst>
              <a:ext uri="{FF2B5EF4-FFF2-40B4-BE49-F238E27FC236}">
                <a16:creationId xmlns="" xmlns:a16="http://schemas.microsoft.com/office/drawing/2014/main" id="{AABEE819-F62A-4873-8DAE-6053119B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9" y="2201349"/>
            <a:ext cx="3276861" cy="28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234608" y="400506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528,35 mil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6283559" cy="5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12160" y="3892233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1,25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4" y="1159655"/>
            <a:ext cx="6461088" cy="51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1 12"/>
          <p:cNvSpPr/>
          <p:nvPr/>
        </p:nvSpPr>
        <p:spPr>
          <a:xfrm>
            <a:off x="1115616" y="2452826"/>
            <a:ext cx="7056784" cy="4032448"/>
          </a:xfrm>
          <a:prstGeom prst="borderCallout1">
            <a:avLst>
              <a:gd name="adj1" fmla="val 18750"/>
              <a:gd name="adj2" fmla="val -8333"/>
              <a:gd name="adj3" fmla="val -17241"/>
              <a:gd name="adj4" fmla="val 539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</a:t>
            </a:r>
            <a:r>
              <a:rPr lang="pt-BR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Trânsito</a:t>
            </a:r>
            <a:endParaRPr lang="pt-BR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  <a:endParaRPr lang="pt-BR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91695"/>
            <a:ext cx="4176463" cy="32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8344" y="141277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3,45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37%</a:t>
            </a:r>
            <a:endParaRPr lang="pt-BR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980728"/>
            <a:ext cx="5964774" cy="51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49" y="4286597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1346338" y="270892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4684623" y="34290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1346338" y="4138448"/>
            <a:ext cx="2918687" cy="6587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1187624" y="5595101"/>
            <a:ext cx="3221417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4684623" y="4941168"/>
            <a:ext cx="3343761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355264"/>
              </p:ext>
            </p:extLst>
          </p:nvPr>
        </p:nvGraphicFramePr>
        <p:xfrm>
          <a:off x="467544" y="16692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kern="1700" dirty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   TRANSFERIDOS</a:t>
            </a: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197616" y="1959749"/>
            <a:ext cx="2714054" cy="20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UNIÃO:</a:t>
            </a:r>
          </a:p>
          <a:p>
            <a:pPr algn="r"/>
            <a:r>
              <a:rPr lang="pt-B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252.34mi </a:t>
            </a:r>
            <a:endParaRPr lang="pt-B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273,79mi </a:t>
            </a:r>
            <a:endParaRPr lang="pt-B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270,39mi </a:t>
            </a:r>
            <a:endParaRPr lang="pt-B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3,40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1%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258500"/>
            <a:ext cx="5900772" cy="54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187624" y="3717032"/>
            <a:ext cx="7632848" cy="23637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3600" spc="420" dirty="0" err="1" smtClean="0">
                <a:latin typeface="+mn-lt"/>
              </a:rPr>
              <a:t>Antonio</a:t>
            </a:r>
            <a:r>
              <a:rPr lang="pt-BR" altLang="pt-BR" sz="3600" spc="420" dirty="0" smtClean="0">
                <a:latin typeface="+mn-lt"/>
              </a:rPr>
              <a:t> José Veras</a:t>
            </a:r>
            <a:endParaRPr lang="pt-BR" altLang="pt-BR" sz="3600" spc="420" dirty="0">
              <a:latin typeface="+mn-lt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600" spc="420" dirty="0">
                <a:latin typeface="+mn-lt"/>
              </a:rPr>
              <a:t> </a:t>
            </a:r>
            <a:r>
              <a:rPr lang="pt-BR" altLang="pt-BR" sz="3600" spc="420" dirty="0" smtClean="0">
                <a:latin typeface="+mn-lt"/>
              </a:rPr>
              <a:t>Comissão Permanente de Prestação de Contas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600" spc="420" dirty="0" smtClean="0">
                <a:latin typeface="+mn-lt"/>
              </a:rPr>
              <a:t>- Presidente -</a:t>
            </a:r>
            <a:endParaRPr lang="pt-BR" altLang="pt-BR" sz="3600" spc="42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01552" y="1988840"/>
            <a:ext cx="7272808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/>
              <a:t>Audiência Pública</a:t>
            </a:r>
          </a:p>
          <a:p>
            <a:pPr algn="ctr"/>
            <a:r>
              <a:rPr lang="pt-BR" sz="4800" b="1" spc="420" dirty="0"/>
              <a:t>Gestão Fiscal</a:t>
            </a:r>
          </a:p>
        </p:txBody>
      </p:sp>
    </p:spTree>
    <p:extLst>
      <p:ext uri="{BB962C8B-B14F-4D97-AF65-F5344CB8AC3E}">
        <p14:creationId xmlns:p14="http://schemas.microsoft.com/office/powerpoint/2010/main" val="1814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142040" y="1700808"/>
            <a:ext cx="262976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   168,96 mi</a:t>
            </a:r>
            <a:endParaRPr lang="pt-BR" sz="2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   161,01 mi </a:t>
            </a:r>
            <a:endParaRPr lang="pt-BR" sz="2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   172,99 mi </a:t>
            </a:r>
            <a:endParaRPr lang="pt-BR" sz="2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11,99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62736"/>
            <a:ext cx="6086144" cy="5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23728" y="-26988"/>
            <a:ext cx="689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6372200" y="4113077"/>
            <a:ext cx="2592288" cy="21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endParaRPr 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128,30 mi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132,28 mi 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2018    123,85 </a:t>
            </a:r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FC35C3C-D584-408D-AE99-1D4706E93806}"/>
              </a:ext>
            </a:extLst>
          </p:cNvPr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57880" y="1484784"/>
            <a:ext cx="254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Total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8,43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4" y="1124744"/>
            <a:ext cx="611621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6516216" y="1505425"/>
            <a:ext cx="252028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endParaRPr lang="pt-BR" sz="2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2016   566,20 </a:t>
            </a:r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  <a:p>
            <a:pPr algn="r"/>
            <a:r>
              <a:rPr lang="pt-BR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571,73 mi </a:t>
            </a:r>
            <a:endParaRPr lang="pt-BR" sz="23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568,31 mi </a:t>
            </a:r>
            <a:endParaRPr lang="pt-BR" sz="2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DD8E14A-8DE2-450F-AEE1-477BF0DAAC2C}"/>
              </a:ext>
            </a:extLst>
          </p:cNvPr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72200" y="4149080"/>
            <a:ext cx="269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 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3,421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1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" y="1669396"/>
            <a:ext cx="6476206" cy="47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</a:t>
            </a:r>
            <a:r>
              <a:rPr lang="pt-BR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DEPENDÊNCIA FINANCEIRA</a:t>
            </a:r>
            <a:endParaRPr lang="pt-BR" b="1" dirty="0">
              <a:solidFill>
                <a:srgbClr val="9933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" y="710153"/>
            <a:ext cx="4577322" cy="371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52" y="3212976"/>
            <a:ext cx="4326286" cy="3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155575" y="-9667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3928" y="836712"/>
            <a:ext cx="4392488" cy="14573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5000" b="1" spc="50" dirty="0">
              <a:ln w="11430"/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-8143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-6619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duzir cus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despesas"/>
          <p:cNvSpPr>
            <a:spLocks noChangeAspect="1" noChangeArrowheads="1"/>
          </p:cNvSpPr>
          <p:nvPr/>
        </p:nvSpPr>
        <p:spPr bwMode="auto">
          <a:xfrm>
            <a:off x="612775" y="-5095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despesas"/>
          <p:cNvSpPr>
            <a:spLocks noChangeAspect="1" noChangeArrowheads="1"/>
          </p:cNvSpPr>
          <p:nvPr/>
        </p:nvSpPr>
        <p:spPr bwMode="auto">
          <a:xfrm>
            <a:off x="765175" y="-3571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82" name="Picture 14" descr="Resultado de imagem para desp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25"/>
            <a:ext cx="8639744" cy="35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Atualizada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106055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708.091,58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2.571.802,40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9933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4" name="Grupo 75"/>
          <p:cNvGrpSpPr>
            <a:grpSpLocks/>
          </p:cNvGrpSpPr>
          <p:nvPr/>
        </p:nvGrpSpPr>
        <p:grpSpPr bwMode="auto">
          <a:xfrm>
            <a:off x="297180" y="5752672"/>
            <a:ext cx="8736013" cy="489754"/>
            <a:chOff x="228600" y="6396038"/>
            <a:chExt cx="8736013" cy="489754"/>
          </a:xfrm>
        </p:grpSpPr>
        <p:grpSp>
          <p:nvGrpSpPr>
            <p:cNvPr id="105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3.092.676,24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747.860,40</a:t>
                </a:r>
              </a:p>
            </p:txBody>
          </p:sp>
        </p:grp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</a:t>
              </a: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77.669,32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28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0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16.640,80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248.434,95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6,70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5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8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23.128,02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194.769,57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3" grpId="0" autoUpdateAnimBg="0"/>
      <p:bldP spid="121" grpId="0"/>
      <p:bldP spid="1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18. 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3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140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558ED5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443.947,76</a:t>
              </a:r>
              <a:endParaRPr lang="pt-BR" altLang="pt-BR" sz="2500" dirty="0"/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5.695,95</a:t>
              </a:r>
              <a:endParaRPr lang="pt-BR" altLang="pt-BR" sz="2500" dirty="0"/>
            </a:p>
          </p:txBody>
        </p:sp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258.447,87</a:t>
              </a:r>
              <a:endParaRPr lang="pt-BR" altLang="pt-BR" sz="2500" dirty="0"/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1.515.470,56</a:t>
              </a:r>
              <a:endParaRPr lang="pt-BR" altLang="pt-BR" sz="2500" dirty="0"/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27.001,27</a:t>
              </a:r>
              <a:endParaRPr lang="pt-BR" altLang="pt-BR" sz="2500" dirty="0"/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1.029.330,57</a:t>
              </a:r>
              <a:endParaRPr lang="pt-BR" altLang="pt-BR" sz="2500" dirty="0"/>
            </a:p>
          </p:txBody>
        </p:sp>
        <p:grpSp>
          <p:nvGrpSpPr>
            <p:cNvPr id="151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883538"/>
              <a:chOff x="6166789" y="1712477"/>
              <a:chExt cx="2712099" cy="883833"/>
            </a:xfrm>
          </p:grpSpPr>
          <p:sp>
            <p:nvSpPr>
              <p:cNvPr id="152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29,3</a:t>
                </a:r>
                <a:endParaRPr lang="pt-BR" altLang="pt-BR" sz="2500" dirty="0"/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21,1</a:t>
                </a:r>
                <a:endParaRPr lang="pt-BR" altLang="pt-BR" sz="2500" dirty="0"/>
              </a:p>
            </p:txBody>
          </p:sp>
        </p:grpSp>
      </p:grpSp>
      <p:sp>
        <p:nvSpPr>
          <p:cNvPr id="15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708.091,58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2.571.802,40</a:t>
              </a: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6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2D05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23.128,02</a:t>
                </a: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194.769,57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7958551" y="5335771"/>
              <a:ext cx="1138906" cy="4766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7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9933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70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1,3</a:t>
                </a:r>
                <a:endParaRPr lang="pt-BR" altLang="pt-BR" sz="2500" dirty="0"/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11,9</a:t>
                </a:r>
                <a:endParaRPr lang="pt-BR" altLang="pt-BR" sz="2500" dirty="0"/>
              </a:p>
            </p:txBody>
          </p:sp>
          <p:sp>
            <p:nvSpPr>
              <p:cNvPr id="17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74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7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76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2.489,46</a:t>
                </a:r>
                <a:endParaRPr lang="pt-BR" altLang="pt-BR" sz="2500" dirty="0"/>
              </a:p>
            </p:txBody>
          </p:sp>
          <p:sp>
            <p:nvSpPr>
              <p:cNvPr id="177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78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14.151,34</a:t>
                </a:r>
                <a:endParaRPr lang="pt-BR" altLang="pt-BR" sz="2500" dirty="0"/>
              </a:p>
            </p:txBody>
          </p:sp>
          <p:sp>
            <p:nvSpPr>
              <p:cNvPr id="179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188.502,50</a:t>
                </a:r>
                <a:endParaRPr lang="pt-BR" altLang="pt-BR" sz="2500" dirty="0"/>
              </a:p>
            </p:txBody>
          </p:sp>
          <p:sp>
            <p:nvSpPr>
              <p:cNvPr id="180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59.932,45</a:t>
                </a:r>
                <a:endParaRPr lang="pt-BR" altLang="pt-BR" sz="2500" dirty="0"/>
              </a:p>
            </p:txBody>
          </p:sp>
        </p:grpSp>
      </p:grpSp>
      <p:grpSp>
        <p:nvGrpSpPr>
          <p:cNvPr id="182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83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85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86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16.640,80</a:t>
                </a:r>
              </a:p>
            </p:txBody>
          </p:sp>
          <p:sp>
            <p:nvSpPr>
              <p:cNvPr id="18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248.434,95</a:t>
                </a:r>
              </a:p>
            </p:txBody>
          </p:sp>
        </p:grpSp>
        <p:sp>
          <p:nvSpPr>
            <p:cNvPr id="184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8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176530" y="4752146"/>
            <a:ext cx="37433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</a:t>
            </a: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CONTING.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Retângulo 191"/>
          <p:cNvSpPr/>
          <p:nvPr/>
        </p:nvSpPr>
        <p:spPr>
          <a:xfrm>
            <a:off x="3613466" y="-26988"/>
            <a:ext cx="540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24,2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3.092.676,24</a:t>
              </a:r>
            </a:p>
          </p:txBody>
        </p:sp>
        <p:sp>
          <p:nvSpPr>
            <p:cNvPr id="196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747.860,40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7930088" y="2345402"/>
            <a:ext cx="10493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 smtClean="0"/>
              <a:t>25,1</a:t>
            </a:r>
            <a:endParaRPr lang="pt-BR" altLang="pt-BR" sz="2500" dirty="0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994795" y="4736738"/>
            <a:ext cx="1043003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-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5652026" y="4736738"/>
            <a:ext cx="2233644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-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3507120" y="4736738"/>
            <a:ext cx="22320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77.669,32</a:t>
            </a:r>
            <a:endParaRPr lang="pt-BR" altLang="pt-BR" sz="2500" dirty="0"/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8690718" cy="6634392"/>
          </a:xfrm>
          <a:prstGeom prst="rect">
            <a:avLst/>
          </a:prstGeom>
        </p:spPr>
      </p:pic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 bwMode="auto">
          <a:xfrm>
            <a:off x="539552" y="1196752"/>
            <a:ext cx="2016224" cy="144016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4132" y="58989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R$ milhões correntes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75856" y="-26988"/>
            <a:ext cx="5738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</a:t>
            </a: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–     Distribuição das </a:t>
            </a:r>
          </a:p>
          <a:p>
            <a:pPr algn="r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DESPESAS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/>
          </a:p>
        </p:txBody>
      </p:sp>
      <p:sp>
        <p:nvSpPr>
          <p:cNvPr id="12" name="Elipse 11"/>
          <p:cNvSpPr/>
          <p:nvPr/>
        </p:nvSpPr>
        <p:spPr bwMode="auto">
          <a:xfrm>
            <a:off x="7020272" y="4751758"/>
            <a:ext cx="1944216" cy="1557562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5058" name="Picture 2" descr="Resultado de imagem para balanço orçament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439"/>
            <a:ext cx="5472608" cy="49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2920" y="3645396"/>
            <a:ext cx="5107717" cy="28677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ctr">
              <a:defRPr/>
            </a:pPr>
            <a:r>
              <a:rPr lang="pt-BR" sz="4800" b="1" spc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195278" y="6309388"/>
            <a:ext cx="8700356" cy="431980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  <a:extLst/>
        </p:spPr>
        <p:txBody>
          <a:bodyPr/>
          <a:lstStyle/>
          <a:p>
            <a:endParaRPr lang="pt-BR"/>
          </a:p>
        </p:txBody>
      </p:sp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upo 60"/>
          <p:cNvGrpSpPr/>
          <p:nvPr/>
        </p:nvGrpSpPr>
        <p:grpSpPr>
          <a:xfrm>
            <a:off x="153990" y="5589240"/>
            <a:ext cx="8733354" cy="1152128"/>
            <a:chOff x="153990" y="5591714"/>
            <a:chExt cx="8733354" cy="1152128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947134" y="5591714"/>
              <a:ext cx="15853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500" b="1" i="0" u="none" strike="noStrike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114.494,15</a:t>
              </a:r>
              <a:endParaRPr lang="pt-BR" sz="25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6980452" y="6359121"/>
              <a:ext cx="160300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pt-B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862.354,55</a:t>
              </a:r>
              <a:endParaRPr lang="pt-BR" sz="25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7504" y="620688"/>
            <a:ext cx="8768840" cy="2477634"/>
            <a:chOff x="107504" y="620688"/>
            <a:chExt cx="8768840" cy="2477634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1" name="Imagem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cs typeface="Arial"/>
                </a:rPr>
                <a:t>Realizada </a:t>
              </a:r>
              <a:r>
                <a:rPr lang="pt-BR" sz="2300" b="1" dirty="0">
                  <a:latin typeface="Arial"/>
                  <a:cs typeface="Arial"/>
                </a:rPr>
                <a:t>até </a:t>
              </a:r>
              <a:r>
                <a:rPr lang="pt-BR" sz="2300" b="1" dirty="0" err="1" smtClean="0">
                  <a:latin typeface="Arial"/>
                  <a:cs typeface="Arial"/>
                </a:rPr>
                <a:t>abr</a:t>
              </a:r>
              <a:r>
                <a:rPr lang="pt-BR" sz="2300" b="1" dirty="0" smtClean="0">
                  <a:latin typeface="Arial"/>
                  <a:cs typeface="Arial"/>
                </a:rPr>
                <a:t>/2018</a:t>
              </a:r>
              <a:endParaRPr lang="pt-BR" sz="23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17.383,61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6990351" y="2677750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862.354,55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7062359" y="1486129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844.969,76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8004924" y="1856633"/>
              <a:ext cx="599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1,18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107504" y="620688"/>
              <a:ext cx="223779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89" name="Imagem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088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23.128,02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6990350" y="5091033"/>
              <a:ext cx="1542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747.860,40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148064" y="3238513"/>
              <a:ext cx="3316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Liquidada </a:t>
              </a:r>
              <a:r>
                <a:rPr lang="pt-BR" sz="2400" b="1" dirty="0" smtClean="0">
                  <a:latin typeface="Arial"/>
                  <a:cs typeface="Arial"/>
                </a:rPr>
                <a:t>até </a:t>
              </a:r>
              <a:r>
                <a:rPr lang="pt-BR" sz="2400" b="1" dirty="0" err="1" smtClean="0">
                  <a:latin typeface="Arial"/>
                  <a:cs typeface="Arial"/>
                </a:rPr>
                <a:t>abr</a:t>
              </a: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/2018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6990351" y="3717032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708.091,58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7191793" y="408967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16.640,80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</p:grpSp>
      <p:sp>
        <p:nvSpPr>
          <p:cNvPr id="104" name="Retângulo 10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07504" y="6199212"/>
            <a:ext cx="8744353" cy="0"/>
          </a:xfrm>
          <a:prstGeom prst="line">
            <a:avLst/>
          </a:prstGeom>
          <a:noFill/>
          <a:ln w="476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4" grpId="0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>
                <a:ln w="11430"/>
                <a:solidFill>
                  <a:schemeClr val="bg1"/>
                </a:solidFill>
                <a:latin typeface="Arial" charset="0"/>
              </a:rPr>
              <a:t>Delcio</a:t>
            </a: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1026" name="Picture 2" descr="Resultado de imagem para relatório resumido de execução orçamentá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1" y="1052737"/>
            <a:ext cx="4881439" cy="27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87824" y="3610759"/>
            <a:ext cx="3780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6082" name="Picture 2" descr="Resultado de imagem para limites da L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3386"/>
            <a:ext cx="48863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7450" y="4556109"/>
            <a:ext cx="4662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 rot="19455242">
            <a:off x="323754" y="1124112"/>
            <a:ext cx="4931513" cy="26237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/17 a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abr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/18)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11560" y="5013108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/>
              <a:t>RCL 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de cálculo para os limites da LRF.</a:t>
            </a:r>
            <a:endParaRPr lang="en-US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00910" y="2708920"/>
            <a:ext cx="3397250" cy="821314"/>
          </a:xfrm>
          <a:prstGeom prst="roundRect">
            <a:avLst/>
          </a:prstGeom>
          <a:solidFill>
            <a:srgbClr val="0000FF">
              <a:alpha val="50196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2.448.078,93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rgbClr val="0000FF"/>
                </a:solidFill>
              </a:rPr>
              <a:t>R.C.L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076056" y="3573016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46" y="6233467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051720" y="5156993"/>
            <a:ext cx="2420937" cy="56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189.097,99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759995" y="5171281"/>
            <a:ext cx="2422525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193.177,72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19" grpId="0" animBg="1"/>
      <p:bldP spid="20" grpId="0"/>
      <p:bldP spid="21" grpId="0"/>
      <p:bldP spid="15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0332640" y="2427625"/>
            <a:ext cx="7012633" cy="32644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</a:p>
        </p:txBody>
      </p:sp>
      <p:sp>
        <p:nvSpPr>
          <p:cNvPr id="2" name="AutoShape 2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307975" y="-533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0" name="Picture 6" descr="http://mpap.mp.br/images/stories/tecnologia/imagens/transparencia/imagens/bot%20gestao%20fi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844824"/>
            <a:ext cx="6805970" cy="4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87824" y="895350"/>
            <a:ext cx="3964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ctr"/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6156422" y="2423939"/>
            <a:ext cx="2880074" cy="2660823"/>
            <a:chOff x="79" y="-104"/>
            <a:chExt cx="1526" cy="1470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384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5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 LÍQUIDA</a:t>
              </a:r>
              <a:endParaRPr lang="pt-BR" altLang="pt-BR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231" y="720"/>
              <a:ext cx="1165" cy="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592.186,50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00B050"/>
                </a:solidFill>
              </a:endParaRP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24,19%</a:t>
              </a:r>
              <a:endParaRPr lang="pt-BR" alt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891657" y="5589240"/>
            <a:ext cx="3624559" cy="1163662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  <a:p>
            <a:pPr algn="ctr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2.448.078,93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riângulo isósceles 60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/>
          </a:p>
        </p:txBody>
      </p:sp>
      <p:grpSp>
        <p:nvGrpSpPr>
          <p:cNvPr id="63" name="Grupo 62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64" name="Grupo 63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6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924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2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1.328.927,95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54,28%</a:t>
              </a:r>
              <a:endPara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/>
      <p:bldP spid="3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17" y="2174217"/>
            <a:ext cx="4068526" cy="28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72008" y="2276872"/>
            <a:ext cx="6084168" cy="2952328"/>
            <a:chOff x="72008" y="1412776"/>
            <a:chExt cx="6084168" cy="2952328"/>
          </a:xfrm>
        </p:grpSpPr>
        <p:sp>
          <p:nvSpPr>
            <p:cNvPr id="3" name="Retângulo 2"/>
            <p:cNvSpPr/>
            <p:nvPr/>
          </p:nvSpPr>
          <p:spPr>
            <a:xfrm>
              <a:off x="72008" y="1412776"/>
              <a:ext cx="6084168" cy="2952328"/>
            </a:xfrm>
            <a:prstGeom prst="rect">
              <a:avLst/>
            </a:prstGeom>
            <a:solidFill>
              <a:srgbClr val="FFFF00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92" y="1556792"/>
              <a:ext cx="4929572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2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9497746"/>
              </p:ext>
            </p:extLst>
          </p:nvPr>
        </p:nvGraphicFramePr>
        <p:xfrm>
          <a:off x="4499992" y="810636"/>
          <a:ext cx="4250313" cy="509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Resultado de imagem para educaçã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53" y="1515606"/>
            <a:ext cx="57211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392.772,26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204.402.51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rgbClr val="008000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125.684,51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6600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liquidadas</a:t>
            </a:r>
            <a:endParaRPr lang="pt-BR" altLang="pt-BR" sz="23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124.293,79</a:t>
            </a:r>
            <a:endParaRPr lang="pt-BR" altLang="pt-BR" sz="2300" dirty="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92.533,47</a:t>
            </a:r>
            <a:endParaRPr lang="pt-BR" altLang="pt-BR" sz="2300" dirty="0"/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21,05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aplicação (100%)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74,45%</a:t>
            </a:r>
            <a:endParaRPr lang="pt-BR" altLang="pt-BR" sz="2300" dirty="0"/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00FF"/>
                </a:solidFill>
              </a:rPr>
              <a:t>liquidadas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Receita arrecadada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124.293,79</a:t>
            </a:r>
          </a:p>
          <a:p>
            <a:pPr algn="r">
              <a:spcBef>
                <a:spcPct val="50000"/>
              </a:spcBef>
            </a:pPr>
            <a:endParaRPr lang="pt-BR" altLang="pt-BR" sz="2300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92.533,47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% aplicado (60%)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74,45% 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7092950" y="235081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149.293,62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2988320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597.174,77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6600"/>
              </a:solidFill>
            </a:endParaRPr>
          </a:p>
        </p:txBody>
      </p:sp>
      <p:sp>
        <p:nvSpPr>
          <p:cNvPr id="86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00FF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2858986" y="6434286"/>
            <a:ext cx="300915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b="1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88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417687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89" name="Oval 63"/>
          <p:cNvSpPr>
            <a:spLocks noChangeArrowheads="1"/>
          </p:cNvSpPr>
          <p:nvPr/>
        </p:nvSpPr>
        <p:spPr bwMode="auto">
          <a:xfrm>
            <a:off x="7669212" y="4525690"/>
            <a:ext cx="1392237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1" name="Retângulo 90"/>
          <p:cNvSpPr/>
          <p:nvPr/>
        </p:nvSpPr>
        <p:spPr>
          <a:xfrm>
            <a:off x="3029352" y="-26988"/>
            <a:ext cx="5984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nimBg="1"/>
      <p:bldP spid="61" grpId="0" autoUpdateAnimBg="0"/>
      <p:bldP spid="62" grpId="0" autoUpdateAnimBg="0"/>
      <p:bldP spid="63" grpId="0" autoUpdateAnimBg="0"/>
      <p:bldP spid="64" grpId="0" animBg="1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nimBg="1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utoUpdateAnimBg="0"/>
      <p:bldP spid="85" grpId="0" animBg="1" autoUpdateAnimBg="0"/>
      <p:bldP spid="86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9154" name="Picture 2" descr="Resultado de imagem para 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6" y="1671276"/>
            <a:ext cx="8388424" cy="394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55776" y="2170290"/>
            <a:ext cx="3622302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72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4489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29" name="Rectangle 102"/>
          <p:cNvSpPr>
            <a:spLocks noChangeArrowheads="1"/>
          </p:cNvSpPr>
          <p:nvPr/>
        </p:nvSpPr>
        <p:spPr bwMode="auto">
          <a:xfrm>
            <a:off x="120650" y="1718290"/>
            <a:ext cx="8893175" cy="286323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liquidadaspara</a:t>
            </a:r>
            <a:r>
              <a:rPr lang="pt-BR" altLang="pt-BR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392.772,26</a:t>
            </a:r>
          </a:p>
          <a:p>
            <a:pPr algn="r">
              <a:spcBef>
                <a:spcPct val="50000"/>
              </a:spcBef>
            </a:pP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204.402.51</a:t>
            </a:r>
            <a:endParaRPr lang="pt-BR" altLang="pt-B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597.174,77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1º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2018</a:t>
            </a:r>
            <a:endParaRPr lang="pt-BR" altLang="pt-BR" sz="2600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145.050,88</a:t>
            </a:r>
            <a:endParaRPr lang="pt-BR" altLang="pt-BR" sz="2800" dirty="0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% aplicado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24,29</a:t>
            </a:r>
            <a:r>
              <a:rPr lang="pt-BR" altLang="pt-BR" sz="2600" dirty="0" smtClean="0"/>
              <a:t>%</a:t>
            </a:r>
            <a:endParaRPr lang="pt-BR" altLang="pt-BR" sz="26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89.576,22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065588" y="-26988"/>
            <a:ext cx="4948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858986" y="6434286"/>
            <a:ext cx="300915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b="1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Seta para baixo 1">
            <a:hlinkClick r:id="rId3" action="ppaction://hlinksldjump"/>
          </p:cNvPr>
          <p:cNvSpPr/>
          <p:nvPr/>
        </p:nvSpPr>
        <p:spPr>
          <a:xfrm>
            <a:off x="8460432" y="6165304"/>
            <a:ext cx="447031" cy="499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 animBg="1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 autoUpdateAnimBg="0"/>
      <p:bldP spid="44" grpId="0" animBg="1" autoUpdateAnimBg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18. </a:t>
              </a: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844.969,76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2.883.826,63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29,3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99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558ED5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888896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Impostos e Taxas 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17.383,61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101.817,78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73.773,32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3.059.417,73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862.354,55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95536" y="6309320"/>
            <a:ext cx="2449497" cy="4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38325"/>
            <a:ext cx="3781425" cy="2000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08" y="1628800"/>
            <a:ext cx="2761723" cy="20097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4067998"/>
            <a:ext cx="7697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Lei de Responsabilidade Fiscal</a:t>
            </a:r>
          </a:p>
          <a:p>
            <a:pPr algn="ctr"/>
            <a:r>
              <a:rPr lang="pt-BR" sz="3500" b="1" dirty="0" smtClean="0"/>
              <a:t>Lei Complementar nº 101, de 04.05.2000</a:t>
            </a:r>
          </a:p>
          <a:p>
            <a:pPr algn="ctr"/>
            <a:r>
              <a:rPr lang="pt-BR" sz="3500" b="1" dirty="0"/>
              <a:t>c</a:t>
            </a:r>
            <a:r>
              <a:rPr lang="pt-BR" sz="3500" b="1" dirty="0" smtClean="0"/>
              <a:t>ompletou sua maior idade.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31451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310" y="3350245"/>
            <a:ext cx="2980552" cy="245501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814" y="3353305"/>
            <a:ext cx="3220511" cy="245195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537" y="3326896"/>
            <a:ext cx="3211793" cy="24783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170" y="796563"/>
            <a:ext cx="3072704" cy="255674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095" y="836712"/>
            <a:ext cx="3185909" cy="25308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9814" y="795302"/>
            <a:ext cx="3186290" cy="25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974" y="3542831"/>
            <a:ext cx="3257457" cy="24469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386" y="1010588"/>
            <a:ext cx="3026239" cy="23323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574" y="3542831"/>
            <a:ext cx="3257457" cy="244694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186" y="1013778"/>
            <a:ext cx="3257014" cy="231311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4562" y="836711"/>
            <a:ext cx="3267067" cy="2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985" y="1484785"/>
            <a:ext cx="52204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3" y="1844824"/>
            <a:ext cx="4211248" cy="3096344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849" y="1844824"/>
            <a:ext cx="4241663" cy="30963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96" y="836712"/>
            <a:ext cx="2444432" cy="33595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096" y="989112"/>
            <a:ext cx="2444432" cy="33595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96" y="1141512"/>
            <a:ext cx="2444432" cy="33595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96" y="1293912"/>
            <a:ext cx="2444432" cy="33595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296" y="1446312"/>
            <a:ext cx="2444432" cy="33595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696" y="1598712"/>
            <a:ext cx="2444432" cy="33595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304" y="2196177"/>
            <a:ext cx="2444432" cy="33595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704" y="2348577"/>
            <a:ext cx="2444432" cy="335952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04" y="2500977"/>
            <a:ext cx="2444432" cy="335952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504" y="2653377"/>
            <a:ext cx="2444432" cy="335952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904" y="2805777"/>
            <a:ext cx="2444432" cy="33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885825"/>
            <a:ext cx="3790950" cy="50863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2798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pt-BR" b="1" dirty="0"/>
              <a:t>Link</a:t>
            </a:r>
            <a:r>
              <a:rPr lang="pt-BR" dirty="0"/>
              <a:t> MDF: </a:t>
            </a:r>
            <a:r>
              <a:rPr lang="pt-BR" u="sng" dirty="0">
                <a:hlinkClick r:id="rId6"/>
              </a:rPr>
              <a:t>http://www.tesouro.fazenda.gov.br/mdf</a:t>
            </a:r>
            <a:r>
              <a:rPr lang="pt-BR" dirty="0"/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44008" y="184482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000" b="1" dirty="0" smtClean="0"/>
              <a:t>Demonstrativos </a:t>
            </a:r>
          </a:p>
          <a:p>
            <a:pPr algn="ctr"/>
            <a:r>
              <a:rPr lang="pt-BR" sz="3000" b="1" dirty="0" smtClean="0"/>
              <a:t>do </a:t>
            </a:r>
            <a:r>
              <a:rPr lang="pt-BR" sz="3000" b="1" dirty="0"/>
              <a:t>RREO e do RGF</a:t>
            </a:r>
            <a:r>
              <a:rPr lang="pt-BR" sz="3000" dirty="0"/>
              <a:t>, </a:t>
            </a:r>
            <a:r>
              <a:rPr lang="pt-BR" sz="3000" b="1" dirty="0" smtClean="0"/>
              <a:t>modelos</a:t>
            </a:r>
            <a:r>
              <a:rPr lang="pt-BR" sz="3000" dirty="0" smtClean="0"/>
              <a:t> </a:t>
            </a:r>
            <a:r>
              <a:rPr lang="pt-BR" sz="3000" dirty="0"/>
              <a:t>definidos pela </a:t>
            </a:r>
            <a:endParaRPr lang="pt-BR" sz="3000" dirty="0" smtClean="0"/>
          </a:p>
          <a:p>
            <a:pPr algn="ctr"/>
            <a:r>
              <a:rPr lang="pt-BR" sz="3000" dirty="0" smtClean="0"/>
              <a:t>Secretaria </a:t>
            </a:r>
            <a:r>
              <a:rPr lang="pt-BR" sz="3000" dirty="0"/>
              <a:t>do Tesouro Nacional (STN)</a:t>
            </a:r>
          </a:p>
        </p:txBody>
      </p:sp>
    </p:spTree>
    <p:extLst>
      <p:ext uri="{BB962C8B-B14F-4D97-AF65-F5344CB8AC3E}">
        <p14:creationId xmlns:p14="http://schemas.microsoft.com/office/powerpoint/2010/main" val="2648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204600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28" y="980728"/>
            <a:ext cx="7020272" cy="47720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026762" y="4365104"/>
            <a:ext cx="514563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hlinkClick r:id="rId6"/>
              </a:rPr>
              <a:t>https://</a:t>
            </a:r>
            <a:r>
              <a:rPr lang="pt-BR" sz="2500" dirty="0" smtClean="0">
                <a:hlinkClick r:id="rId6"/>
              </a:rPr>
              <a:t>siconfi.tesouro.gov.br/siconfi/pages/public/declaracao/declaracao_list.jsf</a:t>
            </a: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4819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28" y="980728"/>
            <a:ext cx="7020272" cy="47720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212976"/>
            <a:ext cx="80708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778182"/>
            <a:ext cx="4900522" cy="53623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166" y="836712"/>
            <a:ext cx="2390236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857" y="2042477"/>
            <a:ext cx="3494441" cy="39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18. </a:t>
              </a: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844.969,76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2.883.826,63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29,3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99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558ED5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888896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Impostos e Taxas 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17.383,61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101.817,78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73.773,32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3.059.417,73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862.354,55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Texto Explicativo 1 65"/>
          <p:cNvSpPr/>
          <p:nvPr/>
        </p:nvSpPr>
        <p:spPr>
          <a:xfrm>
            <a:off x="2128107" y="1607001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o Explicativo 1 79"/>
          <p:cNvSpPr/>
          <p:nvPr/>
        </p:nvSpPr>
        <p:spPr>
          <a:xfrm>
            <a:off x="2798586" y="2487585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0510"/>
              <a:gd name="adj4" fmla="val -5318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84" name="Texto Explicativo 1 83"/>
          <p:cNvSpPr/>
          <p:nvPr/>
        </p:nvSpPr>
        <p:spPr>
          <a:xfrm>
            <a:off x="3940321" y="2991607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23254"/>
              <a:gd name="adj4" fmla="val -11438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o Explicativo 1 84"/>
          <p:cNvSpPr/>
          <p:nvPr/>
        </p:nvSpPr>
        <p:spPr>
          <a:xfrm>
            <a:off x="4010420" y="2764101"/>
            <a:ext cx="2334691" cy="778017"/>
          </a:xfrm>
          <a:prstGeom prst="borderCallout1">
            <a:avLst>
              <a:gd name="adj1" fmla="val 18750"/>
              <a:gd name="adj2" fmla="val -8333"/>
              <a:gd name="adj3" fmla="val 32303"/>
              <a:gd name="adj4" fmla="val -11688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93" name="Texto Explicativo 1 92"/>
          <p:cNvSpPr/>
          <p:nvPr/>
        </p:nvSpPr>
        <p:spPr>
          <a:xfrm>
            <a:off x="4565163" y="3135958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5939"/>
              <a:gd name="adj4" fmla="val -8504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95" name="Texto Explicativo 1 94"/>
          <p:cNvSpPr/>
          <p:nvPr/>
        </p:nvSpPr>
        <p:spPr>
          <a:xfrm>
            <a:off x="1650132" y="4066976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97" name="Texto Explicativo 1 96"/>
          <p:cNvSpPr/>
          <p:nvPr/>
        </p:nvSpPr>
        <p:spPr>
          <a:xfrm>
            <a:off x="3194557" y="4838840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o Explicativo 1 97"/>
          <p:cNvSpPr/>
          <p:nvPr/>
        </p:nvSpPr>
        <p:spPr>
          <a:xfrm>
            <a:off x="2225965" y="5287613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o Explicativo 1 98"/>
          <p:cNvSpPr/>
          <p:nvPr/>
        </p:nvSpPr>
        <p:spPr>
          <a:xfrm>
            <a:off x="3053100" y="5515227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105276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100" name="Texto Explicativo 1 99"/>
          <p:cNvSpPr/>
          <p:nvPr/>
        </p:nvSpPr>
        <p:spPr>
          <a:xfrm>
            <a:off x="4248732" y="5781076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1971"/>
              <a:gd name="adj4" fmla="val -194383"/>
            </a:avLst>
          </a:prstGeom>
          <a:solidFill>
            <a:srgbClr val="0080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395536" y="6309320"/>
            <a:ext cx="2449497" cy="4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6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  <p:bldP spid="66" grpId="0" animBg="1"/>
      <p:bldP spid="80" grpId="0" animBg="1"/>
      <p:bldP spid="84" grpId="0" animBg="1"/>
      <p:bldP spid="85" grpId="0" animBg="1"/>
      <p:bldP spid="93" grpId="0" animBg="1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47" y="690562"/>
            <a:ext cx="4848225" cy="5476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157" y="1196752"/>
            <a:ext cx="2185957" cy="10801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61" y="4149079"/>
            <a:ext cx="4621812" cy="17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2899"/>
            <a:ext cx="9144000" cy="49722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412005"/>
            <a:ext cx="3888432" cy="15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204600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518870" y="1875406"/>
            <a:ext cx="822959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 smtClean="0">
                <a:hlinkClick r:id="rId5"/>
              </a:rPr>
              <a:t>http</a:t>
            </a:r>
            <a:r>
              <a:rPr lang="pt-BR" sz="2500" b="1" u="sng" dirty="0">
                <a:hlinkClick r:id="rId5"/>
              </a:rPr>
              <a:t>://www.lei131.com.br/ords/portal/f?p=450:2:0::N0:2:P2_SUBA_ID:82</a:t>
            </a:r>
            <a:r>
              <a:rPr lang="pt-BR" sz="2500" b="1" dirty="0"/>
              <a:t>, para Receitas, e Link: </a:t>
            </a:r>
            <a:r>
              <a:rPr lang="pt-BR" sz="2500" b="1" u="sng" dirty="0">
                <a:hlinkClick r:id="rId6"/>
              </a:rPr>
              <a:t>http://www.lei131.com.br/ords/portal/f?p=450:2:0::N0:2:P2_SUBA_ID:24</a:t>
            </a:r>
            <a:r>
              <a:rPr lang="pt-BR" sz="2500" b="1" dirty="0"/>
              <a:t>, para Despesas. </a:t>
            </a:r>
          </a:p>
          <a:p>
            <a:r>
              <a:rPr lang="pt-BR" sz="2500" b="1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3540" y="908720"/>
            <a:ext cx="7968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/>
              <a:t>Lei Complementar </a:t>
            </a:r>
            <a:r>
              <a:rPr lang="pt-BR" sz="2500" b="1" dirty="0" smtClean="0"/>
              <a:t>nº 131/2009 = Lei </a:t>
            </a:r>
            <a:r>
              <a:rPr lang="pt-BR" sz="2500" b="1" dirty="0"/>
              <a:t>da Transparência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560" y="4010288"/>
            <a:ext cx="83835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Lei </a:t>
            </a:r>
            <a:r>
              <a:rPr lang="pt-BR" sz="2500" b="1" dirty="0"/>
              <a:t>de Acesso à Informação Pública (LAI</a:t>
            </a:r>
            <a:r>
              <a:rPr lang="pt-BR" sz="2500" b="1" dirty="0" smtClean="0"/>
              <a:t>) = </a:t>
            </a:r>
            <a:r>
              <a:rPr lang="pt-BR" sz="2500" b="1" dirty="0"/>
              <a:t>Lei nº 12.527/2011</a:t>
            </a:r>
            <a:r>
              <a:rPr lang="pt-BR" sz="2500" b="1" dirty="0" smtClean="0"/>
              <a:t>)</a:t>
            </a:r>
          </a:p>
          <a:p>
            <a:endParaRPr lang="pt-BR" sz="2500" b="1" dirty="0"/>
          </a:p>
          <a:p>
            <a:r>
              <a:rPr lang="pt-BR" sz="2500" b="1" dirty="0" smtClean="0"/>
              <a:t>Decreto </a:t>
            </a:r>
            <a:r>
              <a:rPr lang="pt-BR" sz="2500" b="1" dirty="0"/>
              <a:t>nº 47.272 (08.06.2015</a:t>
            </a:r>
            <a:r>
              <a:rPr lang="pt-BR" sz="2500" b="1" dirty="0" smtClean="0"/>
              <a:t>)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9090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24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577064" cy="7056784"/>
            <a:chOff x="0" y="44624"/>
            <a:chExt cx="9396536" cy="68133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22" y="1017240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577297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3578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"/>
          <p:cNvSpPr>
            <a:spLocks noChangeArrowheads="1"/>
          </p:cNvSpPr>
          <p:nvPr/>
        </p:nvSpPr>
        <p:spPr bwMode="auto">
          <a:xfrm>
            <a:off x="107504" y="4103326"/>
            <a:ext cx="8913812" cy="1454378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558ED5">
              <a:alpha val="49804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/>
          </a:p>
        </p:txBody>
      </p:sp>
      <p:grpSp>
        <p:nvGrpSpPr>
          <p:cNvPr id="84" name="Grupo 83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Grupo 252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8" name="Retângulo 25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sp>
        <p:nvSpPr>
          <p:cNvPr id="269" name="Text Box 13"/>
          <p:cNvSpPr txBox="1">
            <a:spLocks noChangeArrowheads="1"/>
          </p:cNvSpPr>
          <p:nvPr/>
        </p:nvSpPr>
        <p:spPr bwMode="auto">
          <a:xfrm>
            <a:off x="511346" y="4527806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Op. Crédito</a:t>
            </a:r>
          </a:p>
        </p:txBody>
      </p:sp>
      <p:sp>
        <p:nvSpPr>
          <p:cNvPr id="270" name="Text Box 13"/>
          <p:cNvSpPr txBox="1">
            <a:spLocks noChangeArrowheads="1"/>
          </p:cNvSpPr>
          <p:nvPr/>
        </p:nvSpPr>
        <p:spPr bwMode="auto">
          <a:xfrm>
            <a:off x="511346" y="4881221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</a:t>
            </a:r>
          </a:p>
        </p:txBody>
      </p:sp>
      <p:sp>
        <p:nvSpPr>
          <p:cNvPr id="273" name="Text Box 18"/>
          <p:cNvSpPr txBox="1">
            <a:spLocks noChangeArrowheads="1"/>
          </p:cNvSpPr>
          <p:nvPr/>
        </p:nvSpPr>
        <p:spPr bwMode="auto">
          <a:xfrm>
            <a:off x="5576327" y="5268839"/>
            <a:ext cx="2168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Text Box 13"/>
          <p:cNvSpPr txBox="1">
            <a:spLocks noChangeArrowheads="1"/>
          </p:cNvSpPr>
          <p:nvPr/>
        </p:nvSpPr>
        <p:spPr bwMode="auto">
          <a:xfrm>
            <a:off x="526760" y="5180143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Transf. Capital</a:t>
            </a:r>
          </a:p>
        </p:txBody>
      </p:sp>
      <p:sp>
        <p:nvSpPr>
          <p:cNvPr id="277" name="Text Box 12"/>
          <p:cNvSpPr txBox="1">
            <a:spLocks noChangeArrowheads="1"/>
          </p:cNvSpPr>
          <p:nvPr/>
        </p:nvSpPr>
        <p:spPr bwMode="auto">
          <a:xfrm>
            <a:off x="400366" y="1697804"/>
            <a:ext cx="295692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e Taxas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" name="Text Box 13"/>
          <p:cNvSpPr txBox="1">
            <a:spLocks noChangeArrowheads="1"/>
          </p:cNvSpPr>
          <p:nvPr/>
        </p:nvSpPr>
        <p:spPr bwMode="auto">
          <a:xfrm>
            <a:off x="400367" y="2068842"/>
            <a:ext cx="2574108" cy="4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</a:p>
        </p:txBody>
      </p:sp>
      <p:sp>
        <p:nvSpPr>
          <p:cNvPr id="279" name="Text Box 13"/>
          <p:cNvSpPr txBox="1">
            <a:spLocks noChangeArrowheads="1"/>
          </p:cNvSpPr>
          <p:nvPr/>
        </p:nvSpPr>
        <p:spPr bwMode="auto">
          <a:xfrm>
            <a:off x="386494" y="2414617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Patrimoniais</a:t>
            </a:r>
          </a:p>
        </p:txBody>
      </p:sp>
      <p:sp>
        <p:nvSpPr>
          <p:cNvPr id="280" name="Text Box 13"/>
          <p:cNvSpPr txBox="1">
            <a:spLocks noChangeArrowheads="1"/>
          </p:cNvSpPr>
          <p:nvPr/>
        </p:nvSpPr>
        <p:spPr bwMode="auto">
          <a:xfrm>
            <a:off x="386494" y="2758813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  <p:sp>
        <p:nvSpPr>
          <p:cNvPr id="281" name="Text Box 13"/>
          <p:cNvSpPr txBox="1">
            <a:spLocks noChangeArrowheads="1"/>
          </p:cNvSpPr>
          <p:nvPr/>
        </p:nvSpPr>
        <p:spPr bwMode="auto">
          <a:xfrm>
            <a:off x="386494" y="3140902"/>
            <a:ext cx="3159832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</a:t>
            </a: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Correntes</a:t>
            </a:r>
          </a:p>
        </p:txBody>
      </p:sp>
      <p:sp>
        <p:nvSpPr>
          <p:cNvPr id="282" name="Text Box 13"/>
          <p:cNvSpPr txBox="1">
            <a:spLocks noChangeArrowheads="1"/>
          </p:cNvSpPr>
          <p:nvPr/>
        </p:nvSpPr>
        <p:spPr bwMode="auto">
          <a:xfrm>
            <a:off x="386494" y="3529307"/>
            <a:ext cx="2530949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47677" y="1696225"/>
            <a:ext cx="5458200" cy="2358850"/>
            <a:chOff x="3447677" y="1696225"/>
            <a:chExt cx="5458200" cy="2358850"/>
          </a:xfrm>
        </p:grpSpPr>
        <p:sp>
          <p:nvSpPr>
            <p:cNvPr id="283" name="Text Box 18"/>
            <p:cNvSpPr txBox="1">
              <a:spLocks noChangeArrowheads="1"/>
            </p:cNvSpPr>
            <p:nvPr/>
          </p:nvSpPr>
          <p:spPr bwMode="auto">
            <a:xfrm>
              <a:off x="5631817" y="1696226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215.997,89</a:t>
              </a:r>
              <a:endParaRPr lang="pt-BR" altLang="pt-BR" sz="2500" dirty="0"/>
            </a:p>
          </p:txBody>
        </p:sp>
        <p:sp>
          <p:nvSpPr>
            <p:cNvPr id="284" name="Text Box 18"/>
            <p:cNvSpPr txBox="1">
              <a:spLocks noChangeArrowheads="1"/>
            </p:cNvSpPr>
            <p:nvPr/>
          </p:nvSpPr>
          <p:spPr bwMode="auto">
            <a:xfrm>
              <a:off x="5617944" y="2057789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49.367,87</a:t>
              </a:r>
              <a:endParaRPr lang="pt-BR" altLang="pt-BR" sz="2500" dirty="0"/>
            </a:p>
          </p:txBody>
        </p:sp>
        <p:sp>
          <p:nvSpPr>
            <p:cNvPr id="285" name="Text Box 18"/>
            <p:cNvSpPr txBox="1">
              <a:spLocks noChangeArrowheads="1"/>
            </p:cNvSpPr>
            <p:nvPr/>
          </p:nvSpPr>
          <p:spPr bwMode="auto">
            <a:xfrm>
              <a:off x="5617944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4.590,98</a:t>
              </a:r>
              <a:endParaRPr lang="pt-BR" altLang="pt-BR" sz="2500" dirty="0"/>
            </a:p>
          </p:txBody>
        </p:sp>
        <p:sp>
          <p:nvSpPr>
            <p:cNvPr id="286" name="Text Box 18"/>
            <p:cNvSpPr txBox="1">
              <a:spLocks noChangeArrowheads="1"/>
            </p:cNvSpPr>
            <p:nvPr/>
          </p:nvSpPr>
          <p:spPr bwMode="auto">
            <a:xfrm>
              <a:off x="5617944" y="282670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65,17</a:t>
              </a:r>
              <a:endParaRPr lang="pt-BR" altLang="pt-BR" sz="2500" dirty="0"/>
            </a:p>
          </p:txBody>
        </p:sp>
        <p:sp>
          <p:nvSpPr>
            <p:cNvPr id="287" name="Text Box 18"/>
            <p:cNvSpPr txBox="1">
              <a:spLocks noChangeArrowheads="1"/>
            </p:cNvSpPr>
            <p:nvPr/>
          </p:nvSpPr>
          <p:spPr bwMode="auto">
            <a:xfrm>
              <a:off x="5617944" y="3211952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568.982,11</a:t>
              </a:r>
              <a:endParaRPr lang="pt-BR" altLang="pt-BR" sz="2500" dirty="0"/>
            </a:p>
          </p:txBody>
        </p:sp>
        <p:sp>
          <p:nvSpPr>
            <p:cNvPr id="288" name="Text Box 18"/>
            <p:cNvSpPr txBox="1">
              <a:spLocks noChangeArrowheads="1"/>
            </p:cNvSpPr>
            <p:nvPr/>
          </p:nvSpPr>
          <p:spPr bwMode="auto">
            <a:xfrm>
              <a:off x="5617944" y="3579831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5.965,74</a:t>
              </a:r>
              <a:endParaRPr lang="pt-BR" altLang="pt-BR" sz="2500" dirty="0"/>
            </a:p>
          </p:txBody>
        </p:sp>
        <p:sp>
          <p:nvSpPr>
            <p:cNvPr id="289" name="Text Box 18"/>
            <p:cNvSpPr txBox="1">
              <a:spLocks noChangeArrowheads="1"/>
            </p:cNvSpPr>
            <p:nvPr/>
          </p:nvSpPr>
          <p:spPr bwMode="auto">
            <a:xfrm>
              <a:off x="3447678" y="169622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839.585,31</a:t>
              </a:r>
              <a:endParaRPr lang="pt-BR" altLang="pt-BR" sz="2500" dirty="0"/>
            </a:p>
          </p:txBody>
        </p:sp>
        <p:sp>
          <p:nvSpPr>
            <p:cNvPr id="290" name="Text Box 18"/>
            <p:cNvSpPr txBox="1">
              <a:spLocks noChangeArrowheads="1"/>
            </p:cNvSpPr>
            <p:nvPr/>
          </p:nvSpPr>
          <p:spPr bwMode="auto">
            <a:xfrm>
              <a:off x="3447678" y="2057788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162.047,73</a:t>
              </a:r>
              <a:endParaRPr lang="pt-BR" altLang="pt-BR" sz="2500" dirty="0"/>
            </a:p>
          </p:txBody>
        </p:sp>
        <p:sp>
          <p:nvSpPr>
            <p:cNvPr id="291" name="Text Box 18"/>
            <p:cNvSpPr txBox="1">
              <a:spLocks noChangeArrowheads="1"/>
            </p:cNvSpPr>
            <p:nvPr/>
          </p:nvSpPr>
          <p:spPr bwMode="auto">
            <a:xfrm>
              <a:off x="3447678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60.803,04</a:t>
              </a:r>
              <a:endParaRPr lang="pt-BR" altLang="pt-BR" sz="2500" dirty="0"/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3447678" y="2826704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397,07</a:t>
              </a:r>
              <a:endParaRPr lang="pt-BR" altLang="pt-BR" sz="2500" dirty="0"/>
            </a:p>
          </p:txBody>
        </p:sp>
        <p:sp>
          <p:nvSpPr>
            <p:cNvPr id="293" name="Text Box 18"/>
            <p:cNvSpPr txBox="1">
              <a:spLocks noChangeArrowheads="1"/>
            </p:cNvSpPr>
            <p:nvPr/>
          </p:nvSpPr>
          <p:spPr bwMode="auto">
            <a:xfrm>
              <a:off x="3447678" y="3211951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1.741.743,09</a:t>
              </a:r>
              <a:endParaRPr lang="pt-BR" altLang="pt-BR" sz="2500" dirty="0"/>
            </a:p>
          </p:txBody>
        </p:sp>
        <p:sp>
          <p:nvSpPr>
            <p:cNvPr id="294" name="Text Box 18"/>
            <p:cNvSpPr txBox="1">
              <a:spLocks noChangeArrowheads="1"/>
            </p:cNvSpPr>
            <p:nvPr/>
          </p:nvSpPr>
          <p:spPr bwMode="auto">
            <a:xfrm>
              <a:off x="3447677" y="3579830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79.250,39</a:t>
              </a:r>
              <a:endParaRPr lang="pt-BR" altLang="pt-BR" sz="2500" dirty="0"/>
            </a:p>
          </p:txBody>
        </p:sp>
        <p:grpSp>
          <p:nvGrpSpPr>
            <p:cNvPr id="295" name="Grupo 294"/>
            <p:cNvGrpSpPr>
              <a:grpSpLocks/>
            </p:cNvGrpSpPr>
            <p:nvPr/>
          </p:nvGrpSpPr>
          <p:grpSpPr bwMode="auto">
            <a:xfrm>
              <a:off x="7745048" y="1702006"/>
              <a:ext cx="1160829" cy="2347163"/>
              <a:chOff x="5945252" y="1762748"/>
              <a:chExt cx="3090000" cy="2360391"/>
            </a:xfrm>
          </p:grpSpPr>
          <p:sp>
            <p:nvSpPr>
              <p:cNvPr id="296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25,7</a:t>
                </a:r>
                <a:endParaRPr lang="pt-BR" altLang="pt-BR" sz="2500" dirty="0"/>
              </a:p>
            </p:txBody>
          </p:sp>
          <p:sp>
            <p:nvSpPr>
              <p:cNvPr id="297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30,5</a:t>
                </a:r>
                <a:endParaRPr lang="pt-BR" altLang="pt-BR" sz="2500" dirty="0"/>
              </a:p>
            </p:txBody>
          </p:sp>
          <p:sp>
            <p:nvSpPr>
              <p:cNvPr id="298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485681"/>
                <a:ext cx="263822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7,6</a:t>
                </a:r>
                <a:endParaRPr lang="pt-BR" altLang="pt-BR" sz="2500" dirty="0"/>
              </a:p>
            </p:txBody>
          </p:sp>
          <p:sp>
            <p:nvSpPr>
              <p:cNvPr id="299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16,4</a:t>
                </a:r>
                <a:endParaRPr lang="pt-BR" altLang="pt-BR" sz="2500" dirty="0"/>
              </a:p>
            </p:txBody>
          </p:sp>
          <p:sp>
            <p:nvSpPr>
              <p:cNvPr id="300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3273510"/>
                <a:ext cx="263821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32,7</a:t>
                </a:r>
                <a:endParaRPr lang="pt-BR" altLang="pt-BR" sz="2500" dirty="0"/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643396"/>
                <a:ext cx="285973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7,5</a:t>
                </a:r>
                <a:endParaRPr lang="pt-BR" altLang="pt-BR" sz="2500" dirty="0"/>
              </a:p>
            </p:txBody>
          </p:sp>
        </p:grpSp>
      </p:grpSp>
      <p:sp>
        <p:nvSpPr>
          <p:cNvPr id="302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304" name="Grupo 82"/>
          <p:cNvGrpSpPr>
            <a:grpSpLocks/>
          </p:cNvGrpSpPr>
          <p:nvPr/>
        </p:nvGrpSpPr>
        <p:grpSpPr bwMode="auto">
          <a:xfrm>
            <a:off x="3202599" y="6318786"/>
            <a:ext cx="5644540" cy="485697"/>
            <a:chOff x="3151139" y="6477813"/>
            <a:chExt cx="5813349" cy="488706"/>
          </a:xfrm>
        </p:grpSpPr>
        <p:sp>
          <p:nvSpPr>
            <p:cNvPr id="305" name="Text Box 20"/>
            <p:cNvSpPr txBox="1">
              <a:spLocks noChangeArrowheads="1"/>
            </p:cNvSpPr>
            <p:nvPr/>
          </p:nvSpPr>
          <p:spPr bwMode="auto">
            <a:xfrm>
              <a:off x="3151139" y="6484904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3.059.417,73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862.354,55</a:t>
              </a:r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8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/>
              <a:t>LOA </a:t>
            </a:r>
            <a:r>
              <a:rPr lang="pt-BR" b="1" dirty="0" smtClean="0"/>
              <a:t>18. </a:t>
            </a:r>
            <a:r>
              <a:rPr lang="pt-BR" b="1" dirty="0"/>
              <a:t>Atualizada</a:t>
            </a:r>
            <a:endParaRPr lang="en-US" b="1" dirty="0"/>
          </a:p>
        </p:txBody>
      </p:sp>
      <p:grpSp>
        <p:nvGrpSpPr>
          <p:cNvPr id="320" name="Grupo 3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3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322" name="Text Box 18"/>
            <p:cNvSpPr txBox="1">
              <a:spLocks noChangeArrowheads="1"/>
            </p:cNvSpPr>
            <p:nvPr/>
          </p:nvSpPr>
          <p:spPr bwMode="auto">
            <a:xfrm>
              <a:off x="5818236" y="5725783"/>
              <a:ext cx="1994123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17.383,61</a:t>
              </a: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101.817,78</a:t>
              </a:r>
            </a:p>
          </p:txBody>
        </p:sp>
        <p:sp>
          <p:nvSpPr>
            <p:cNvPr id="3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844.969,76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2.883.826,63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19872" y="4475532"/>
            <a:ext cx="5458095" cy="1193166"/>
            <a:chOff x="3419872" y="4475532"/>
            <a:chExt cx="5458095" cy="1193166"/>
          </a:xfrm>
        </p:grpSpPr>
        <p:sp>
          <p:nvSpPr>
            <p:cNvPr id="268" name="Text Box 18"/>
            <p:cNvSpPr txBox="1">
              <a:spLocks noChangeArrowheads="1"/>
            </p:cNvSpPr>
            <p:nvPr/>
          </p:nvSpPr>
          <p:spPr bwMode="auto">
            <a:xfrm>
              <a:off x="7797626" y="4475532"/>
              <a:ext cx="10664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71" name="Text Box 18"/>
            <p:cNvSpPr txBox="1">
              <a:spLocks noChangeArrowheads="1"/>
            </p:cNvSpPr>
            <p:nvPr/>
          </p:nvSpPr>
          <p:spPr bwMode="auto">
            <a:xfrm>
              <a:off x="5630275" y="4514033"/>
              <a:ext cx="21687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72" name="Text Box 18"/>
            <p:cNvSpPr txBox="1">
              <a:spLocks noChangeArrowheads="1"/>
            </p:cNvSpPr>
            <p:nvPr/>
          </p:nvSpPr>
          <p:spPr bwMode="auto">
            <a:xfrm>
              <a:off x="5604094" y="4836977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1,18</a:t>
              </a:r>
              <a:endParaRPr lang="pt-BR" altLang="pt-BR" sz="2500" dirty="0"/>
            </a:p>
          </p:txBody>
        </p:sp>
        <p:sp>
          <p:nvSpPr>
            <p:cNvPr id="274" name="Text Box 18"/>
            <p:cNvSpPr txBox="1">
              <a:spLocks noChangeArrowheads="1"/>
            </p:cNvSpPr>
            <p:nvPr/>
          </p:nvSpPr>
          <p:spPr bwMode="auto">
            <a:xfrm>
              <a:off x="3461551" y="4506824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50.743,78</a:t>
              </a:r>
              <a:endParaRPr lang="pt-BR" altLang="pt-BR" sz="2500" dirty="0"/>
            </a:p>
          </p:txBody>
        </p:sp>
        <p:sp>
          <p:nvSpPr>
            <p:cNvPr id="275" name="Text Box 18"/>
            <p:cNvSpPr txBox="1">
              <a:spLocks noChangeArrowheads="1"/>
            </p:cNvSpPr>
            <p:nvPr/>
          </p:nvSpPr>
          <p:spPr bwMode="auto">
            <a:xfrm>
              <a:off x="3419872" y="4886732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-</a:t>
              </a:r>
            </a:p>
          </p:txBody>
        </p:sp>
        <p:sp>
          <p:nvSpPr>
            <p:cNvPr id="263" name="Text Box 18"/>
            <p:cNvSpPr txBox="1">
              <a:spLocks noChangeArrowheads="1"/>
            </p:cNvSpPr>
            <p:nvPr/>
          </p:nvSpPr>
          <p:spPr bwMode="auto">
            <a:xfrm>
              <a:off x="7661816" y="5191644"/>
              <a:ext cx="12161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65" name="Text Box 18"/>
            <p:cNvSpPr txBox="1">
              <a:spLocks noChangeArrowheads="1"/>
            </p:cNvSpPr>
            <p:nvPr/>
          </p:nvSpPr>
          <p:spPr bwMode="auto">
            <a:xfrm>
              <a:off x="5619486" y="5164278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66" name="Text Box 18"/>
            <p:cNvSpPr txBox="1">
              <a:spLocks noChangeArrowheads="1"/>
            </p:cNvSpPr>
            <p:nvPr/>
          </p:nvSpPr>
          <p:spPr bwMode="auto">
            <a:xfrm>
              <a:off x="3487754" y="5179873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23.029,54</a:t>
              </a:r>
              <a:endParaRPr lang="pt-BR" altLang="pt-BR" sz="2500" dirty="0"/>
            </a:p>
          </p:txBody>
        </p:sp>
        <p:sp>
          <p:nvSpPr>
            <p:cNvPr id="261" name="Text Box 18"/>
            <p:cNvSpPr txBox="1">
              <a:spLocks noChangeArrowheads="1"/>
            </p:cNvSpPr>
            <p:nvPr/>
          </p:nvSpPr>
          <p:spPr bwMode="auto">
            <a:xfrm>
              <a:off x="7500467" y="4859166"/>
              <a:ext cx="13200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0,00</a:t>
              </a:r>
              <a:endParaRPr lang="pt-BR" altLang="pt-BR" sz="2500" dirty="0"/>
            </a:p>
          </p:txBody>
        </p:sp>
      </p:grpSp>
      <p:grpSp>
        <p:nvGrpSpPr>
          <p:cNvPr id="315" name="Grupo 3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3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3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1,18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73.773,32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395536" y="6309320"/>
            <a:ext cx="2449497" cy="4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323528" y="692696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DAS RECEITAS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INTRAORÇAMENTÁRIAS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691680" y="886361"/>
            <a:ext cx="5472608" cy="143116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9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  <a:endParaRPr lang="pt-BR" sz="2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928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mensais/16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mensais/17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</a:t>
            </a:r>
            <a:r>
              <a:rPr lang="pt-B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/18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(mesma base para comparação)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VALORES CONSTANTES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4392" y="270514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</a:t>
            </a:r>
            <a:r>
              <a:rPr lang="pt-BR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/18</a:t>
            </a:r>
            <a:endParaRPr lang="pt-BR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4788024" y="2492896"/>
            <a:ext cx="108012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4907759"/>
              </p:ext>
            </p:extLst>
          </p:nvPr>
        </p:nvGraphicFramePr>
        <p:xfrm>
          <a:off x="251520" y="605716"/>
          <a:ext cx="9055208" cy="58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10719</TotalTime>
  <Words>1799</Words>
  <Application>Microsoft Office PowerPoint</Application>
  <PresentationFormat>Apresentação na tela (4:3)</PresentationFormat>
  <Paragraphs>608</Paragraphs>
  <Slides>54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Maria Cristina Jorge Andrade</cp:lastModifiedBy>
  <cp:revision>1634</cp:revision>
  <cp:lastPrinted>2018-10-30T13:06:22Z</cp:lastPrinted>
  <dcterms:created xsi:type="dcterms:W3CDTF">2016-02-15T18:31:26Z</dcterms:created>
  <dcterms:modified xsi:type="dcterms:W3CDTF">2018-10-30T13:25:59Z</dcterms:modified>
</cp:coreProperties>
</file>