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handoutMasterIdLst>
    <p:handoutMasterId r:id="rId56"/>
  </p:handoutMasterIdLst>
  <p:sldIdLst>
    <p:sldId id="402" r:id="rId2"/>
    <p:sldId id="404" r:id="rId3"/>
    <p:sldId id="257" r:id="rId4"/>
    <p:sldId id="330" r:id="rId5"/>
    <p:sldId id="294" r:id="rId6"/>
    <p:sldId id="369" r:id="rId7"/>
    <p:sldId id="368" r:id="rId8"/>
    <p:sldId id="259" r:id="rId9"/>
    <p:sldId id="260" r:id="rId10"/>
    <p:sldId id="261" r:id="rId11"/>
    <p:sldId id="262" r:id="rId12"/>
    <p:sldId id="296" r:id="rId13"/>
    <p:sldId id="316" r:id="rId14"/>
    <p:sldId id="299" r:id="rId15"/>
    <p:sldId id="317" r:id="rId16"/>
    <p:sldId id="304" r:id="rId17"/>
    <p:sldId id="264" r:id="rId18"/>
    <p:sldId id="265" r:id="rId19"/>
    <p:sldId id="266" r:id="rId20"/>
    <p:sldId id="357" r:id="rId21"/>
    <p:sldId id="307" r:id="rId22"/>
    <p:sldId id="410" r:id="rId23"/>
    <p:sldId id="341" r:id="rId24"/>
    <p:sldId id="359" r:id="rId25"/>
    <p:sldId id="319" r:id="rId26"/>
    <p:sldId id="360" r:id="rId27"/>
    <p:sldId id="342" r:id="rId28"/>
    <p:sldId id="275" r:id="rId29"/>
    <p:sldId id="343" r:id="rId30"/>
    <p:sldId id="277" r:id="rId31"/>
    <p:sldId id="280" r:id="rId32"/>
    <p:sldId id="344" r:id="rId33"/>
    <p:sldId id="278" r:id="rId34"/>
    <p:sldId id="411" r:id="rId35"/>
    <p:sldId id="281" r:id="rId36"/>
    <p:sldId id="282" r:id="rId37"/>
    <p:sldId id="405" r:id="rId38"/>
    <p:sldId id="284" r:id="rId39"/>
    <p:sldId id="412" r:id="rId40"/>
    <p:sldId id="413" r:id="rId41"/>
    <p:sldId id="414" r:id="rId42"/>
    <p:sldId id="415" r:id="rId43"/>
    <p:sldId id="416" r:id="rId44"/>
    <p:sldId id="417" r:id="rId45"/>
    <p:sldId id="418" r:id="rId46"/>
    <p:sldId id="419" r:id="rId47"/>
    <p:sldId id="420" r:id="rId48"/>
    <p:sldId id="421" r:id="rId49"/>
    <p:sldId id="422" r:id="rId50"/>
    <p:sldId id="423" r:id="rId51"/>
    <p:sldId id="424" r:id="rId52"/>
    <p:sldId id="395" r:id="rId53"/>
    <p:sldId id="396" r:id="rId54"/>
  </p:sldIdLst>
  <p:sldSz cx="9144000" cy="6858000" type="screen4x3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  <a:srgbClr val="00CCFF"/>
    <a:srgbClr val="00CC00"/>
    <a:srgbClr val="CCFFFF"/>
    <a:srgbClr val="008000"/>
    <a:srgbClr val="FF6600"/>
    <a:srgbClr val="00FF00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7" autoAdjust="0"/>
    <p:restoredTop sz="99496" autoAdjust="0"/>
  </p:normalViewPr>
  <p:slideViewPr>
    <p:cSldViewPr>
      <p:cViewPr>
        <p:scale>
          <a:sx n="60" d="100"/>
          <a:sy n="60" d="100"/>
        </p:scale>
        <p:origin x="-136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41A27-D1C2-49F2-8339-0FBABD4C8718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6F2D74E-47AD-45C4-B0A0-71EAE483DA3B}">
      <dgm:prSet phldrT="[Texto]" custT="1"/>
      <dgm:spPr/>
      <dgm:t>
        <a:bodyPr/>
        <a:lstStyle/>
        <a:p>
          <a:r>
            <a:rPr lang="pt-BR" sz="2000" b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r>
            <a:rPr lang="pt-BR" sz="2000" b="1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gm:t>
    </dgm:pt>
    <dgm:pt modelId="{CCDBAAE7-99AE-4098-BEDE-33655A7BCD2D}" type="parTrans" cxnId="{EF0981AB-BB29-4B04-B407-69FDDAE1DCFA}">
      <dgm:prSet/>
      <dgm:spPr/>
      <dgm:t>
        <a:bodyPr/>
        <a:lstStyle/>
        <a:p>
          <a:endParaRPr lang="pt-BR"/>
        </a:p>
      </dgm:t>
    </dgm:pt>
    <dgm:pt modelId="{BFDB9A41-1AE8-41B4-B6C6-292E1627200E}" type="sibTrans" cxnId="{EF0981AB-BB29-4B04-B407-69FDDAE1DCFA}">
      <dgm:prSet/>
      <dgm:spPr/>
      <dgm:t>
        <a:bodyPr/>
        <a:lstStyle/>
        <a:p>
          <a:endParaRPr lang="pt-BR"/>
        </a:p>
      </dgm:t>
    </dgm:pt>
    <dgm:pt modelId="{9C783151-47D2-4DCA-B444-54514ECFBD1D}">
      <dgm:prSet phldrT="[Texto]" custT="1"/>
      <dgm:spPr>
        <a:gradFill rotWithShape="0">
          <a:gsLst>
            <a:gs pos="61000">
              <a:srgbClr val="FFFF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2000" b="1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4B5E21D5-422D-4D5E-836E-875E1816B527}" type="parTrans" cxnId="{005873D6-21D6-44CF-98AB-1755C4C7C0BE}">
      <dgm:prSet custT="1"/>
      <dgm:spPr>
        <a:noFill/>
      </dgm:spPr>
      <dgm:t>
        <a:bodyPr/>
        <a:lstStyle/>
        <a:p>
          <a:endParaRPr lang="pt-BR" sz="2000"/>
        </a:p>
      </dgm:t>
    </dgm:pt>
    <dgm:pt modelId="{FDBBE563-9C51-418D-A22E-3D1F8165642C}" type="sibTrans" cxnId="{005873D6-21D6-44CF-98AB-1755C4C7C0BE}">
      <dgm:prSet/>
      <dgm:spPr/>
      <dgm:t>
        <a:bodyPr/>
        <a:lstStyle/>
        <a:p>
          <a:endParaRPr lang="pt-BR"/>
        </a:p>
      </dgm:t>
    </dgm:pt>
    <dgm:pt modelId="{24E7DA09-53DD-45A2-B972-4C2C15034BC3}">
      <dgm:prSet phldrT="[Texto]" custT="1"/>
      <dgm:spPr>
        <a:gradFill rotWithShape="0">
          <a:gsLst>
            <a:gs pos="54000">
              <a:srgbClr val="FF99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2000" b="1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262402C6-30E2-41F5-B255-C658E32EEDE4}" type="parTrans" cxnId="{9FB4726E-8DA6-46CF-B429-D5A18627A467}">
      <dgm:prSet custT="1"/>
      <dgm:spPr>
        <a:noFill/>
      </dgm:spPr>
      <dgm:t>
        <a:bodyPr/>
        <a:lstStyle/>
        <a:p>
          <a:endParaRPr lang="pt-BR" sz="2000" dirty="0"/>
        </a:p>
      </dgm:t>
    </dgm:pt>
    <dgm:pt modelId="{548E6B0A-383C-4BF2-B817-C220AB5669CA}" type="sibTrans" cxnId="{9FB4726E-8DA6-46CF-B429-D5A18627A467}">
      <dgm:prSet/>
      <dgm:spPr/>
      <dgm:t>
        <a:bodyPr/>
        <a:lstStyle/>
        <a:p>
          <a:endParaRPr lang="pt-BR"/>
        </a:p>
      </dgm:t>
    </dgm:pt>
    <dgm:pt modelId="{38603693-DF2D-4B95-8220-C69F7A0E4578}">
      <dgm:prSet phldrT="[Texto]" custT="1"/>
      <dgm:spPr>
        <a:gradFill rotWithShape="0">
          <a:gsLst>
            <a:gs pos="54000">
              <a:schemeClr val="accent2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2000" b="1" cap="none" spc="50" dirty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gm:t>
    </dgm:pt>
    <dgm:pt modelId="{4274AB2F-71E0-4791-88D6-6F8FE2931571}" type="parTrans" cxnId="{13ED1613-0515-4121-87C6-A96FE51A5387}">
      <dgm:prSet custT="1"/>
      <dgm:spPr>
        <a:noFill/>
      </dgm:spPr>
      <dgm:t>
        <a:bodyPr/>
        <a:lstStyle/>
        <a:p>
          <a:endParaRPr lang="pt-BR" sz="2000"/>
        </a:p>
      </dgm:t>
    </dgm:pt>
    <dgm:pt modelId="{2CFE8D9F-6A4D-4C0C-B7DE-D9EAAA084ECA}" type="sibTrans" cxnId="{13ED1613-0515-4121-87C6-A96FE51A5387}">
      <dgm:prSet/>
      <dgm:spPr/>
      <dgm:t>
        <a:bodyPr/>
        <a:lstStyle/>
        <a:p>
          <a:endParaRPr lang="pt-BR"/>
        </a:p>
      </dgm:t>
    </dgm:pt>
    <dgm:pt modelId="{F034EFA7-79D4-4E5E-A679-DA649383FD89}">
      <dgm:prSet custT="1"/>
      <dgm:spPr>
        <a:gradFill flip="none" rotWithShape="1">
          <a:gsLst>
            <a:gs pos="61000">
              <a:srgbClr val="000066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r>
            <a:rPr lang="pt-BR" sz="2000" b="1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e </a:t>
          </a:r>
          <a:r>
            <a:rPr lang="pt-BR" sz="2000" b="1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93262EE3-92D3-4926-A221-45387A123B49}" type="parTrans" cxnId="{C1F8C075-4CEA-4B98-9A3A-818D74D38276}">
      <dgm:prSet custT="1"/>
      <dgm:spPr>
        <a:noFill/>
      </dgm:spPr>
      <dgm:t>
        <a:bodyPr/>
        <a:lstStyle/>
        <a:p>
          <a:endParaRPr lang="pt-BR" sz="2000"/>
        </a:p>
      </dgm:t>
    </dgm:pt>
    <dgm:pt modelId="{5D8E5DEE-4F17-4ED2-BF1D-36775B606A4F}" type="sibTrans" cxnId="{C1F8C075-4CEA-4B98-9A3A-818D74D38276}">
      <dgm:prSet/>
      <dgm:spPr/>
      <dgm:t>
        <a:bodyPr/>
        <a:lstStyle/>
        <a:p>
          <a:endParaRPr lang="pt-BR"/>
        </a:p>
      </dgm:t>
    </dgm:pt>
    <dgm:pt modelId="{38A109BD-0123-40B7-89BB-C1EDDBF6E30A}">
      <dgm:prSet custT="1"/>
      <dgm:spPr>
        <a:gradFill rotWithShape="0">
          <a:gsLst>
            <a:gs pos="54000">
              <a:srgbClr val="7030A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2000" b="1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354CA158-976F-47A0-AB70-7A352394CAE6}" type="parTrans" cxnId="{737BDD37-0992-4E4F-B5DE-3BA1B29894CC}">
      <dgm:prSet custT="1"/>
      <dgm:spPr>
        <a:noFill/>
      </dgm:spPr>
      <dgm:t>
        <a:bodyPr/>
        <a:lstStyle/>
        <a:p>
          <a:endParaRPr lang="pt-BR" sz="2000"/>
        </a:p>
      </dgm:t>
    </dgm:pt>
    <dgm:pt modelId="{B1C2935B-42DF-482F-A90B-CF86AEB6935B}" type="sibTrans" cxnId="{737BDD37-0992-4E4F-B5DE-3BA1B29894CC}">
      <dgm:prSet/>
      <dgm:spPr/>
      <dgm:t>
        <a:bodyPr/>
        <a:lstStyle/>
        <a:p>
          <a:endParaRPr lang="pt-BR"/>
        </a:p>
      </dgm:t>
    </dgm:pt>
    <dgm:pt modelId="{48C8A5DF-9E1E-4AF9-9AB3-ABC6DE4ADE7B}">
      <dgm:prSet custT="1"/>
      <dgm:spPr>
        <a:gradFill rotWithShape="0">
          <a:gsLst>
            <a:gs pos="54000">
              <a:srgbClr val="00B05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2000" b="1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>
              <a:ln w="12700"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gm:t>
    </dgm:pt>
    <dgm:pt modelId="{BDDBCE9B-3407-44FD-96CF-DE436706DD62}" type="sibTrans" cxnId="{B03DB0DA-F9C9-4656-9EBB-23CFCD6981B4}">
      <dgm:prSet/>
      <dgm:spPr/>
      <dgm:t>
        <a:bodyPr/>
        <a:lstStyle/>
        <a:p>
          <a:endParaRPr lang="pt-BR"/>
        </a:p>
      </dgm:t>
    </dgm:pt>
    <dgm:pt modelId="{00CF3117-AB22-4EDB-B02C-2B72E7A0A313}" type="parTrans" cxnId="{B03DB0DA-F9C9-4656-9EBB-23CFCD6981B4}">
      <dgm:prSet custT="1"/>
      <dgm:spPr>
        <a:noFill/>
      </dgm:spPr>
      <dgm:t>
        <a:bodyPr/>
        <a:lstStyle/>
        <a:p>
          <a:endParaRPr lang="pt-BR" sz="2000"/>
        </a:p>
      </dgm:t>
    </dgm:pt>
    <dgm:pt modelId="{7BA1513C-C08F-436A-8785-601F6D4642CA}" type="pres">
      <dgm:prSet presAssocID="{4B641A27-D1C2-49F2-8339-0FBABD4C87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9F9632-034D-473D-9F98-833851AECE12}" type="pres">
      <dgm:prSet presAssocID="{D6F2D74E-47AD-45C4-B0A0-71EAE483DA3B}" presName="centerShape" presStyleLbl="node0" presStyleIdx="0" presStyleCnt="1" custScaleX="158611" custScaleY="140297" custLinFactNeighborX="3568" custLinFactNeighborY="-1950"/>
      <dgm:spPr/>
      <dgm:t>
        <a:bodyPr/>
        <a:lstStyle/>
        <a:p>
          <a:endParaRPr lang="pt-BR"/>
        </a:p>
      </dgm:t>
    </dgm:pt>
    <dgm:pt modelId="{3117A83B-6685-4CD3-9894-F9B9687313CB}" type="pres">
      <dgm:prSet presAssocID="{354CA158-976F-47A0-AB70-7A352394CAE6}" presName="parTrans" presStyleLbl="sibTrans2D1" presStyleIdx="0" presStyleCnt="6" custScaleX="331316" custScaleY="164160" custLinFactNeighborX="-5336" custLinFactNeighborY="50620"/>
      <dgm:spPr/>
      <dgm:t>
        <a:bodyPr/>
        <a:lstStyle/>
        <a:p>
          <a:endParaRPr lang="pt-BR"/>
        </a:p>
      </dgm:t>
    </dgm:pt>
    <dgm:pt modelId="{3F9A09E0-D87E-4D90-9442-00511F221777}" type="pres">
      <dgm:prSet presAssocID="{354CA158-976F-47A0-AB70-7A352394CAE6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54C5D70C-3D41-4610-827C-812D56D44CD8}" type="pres">
      <dgm:prSet presAssocID="{38A109BD-0123-40B7-89BB-C1EDDBF6E30A}" presName="node" presStyleLbl="node1" presStyleIdx="0" presStyleCnt="6" custScaleX="101971" custScaleY="82167" custRadScaleRad="104540" custRadScaleInc="1305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2651B8-D6E2-498F-855E-6A216A949905}" type="pres">
      <dgm:prSet presAssocID="{93262EE3-92D3-4926-A221-45387A123B49}" presName="parTrans" presStyleLbl="sibTrans2D1" presStyleIdx="1" presStyleCnt="6" custScaleX="177633" custScaleY="187962"/>
      <dgm:spPr/>
      <dgm:t>
        <a:bodyPr/>
        <a:lstStyle/>
        <a:p>
          <a:endParaRPr lang="pt-BR"/>
        </a:p>
      </dgm:t>
    </dgm:pt>
    <dgm:pt modelId="{137EE640-CAEF-4E65-AAD5-87C6438D029D}" type="pres">
      <dgm:prSet presAssocID="{93262EE3-92D3-4926-A221-45387A123B49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A8F11E0-1AAD-4DA5-B956-2D117F3F639B}" type="pres">
      <dgm:prSet presAssocID="{F034EFA7-79D4-4E5E-A679-DA649383FD89}" presName="node" presStyleLbl="node1" presStyleIdx="1" presStyleCnt="6" custScaleX="107924" custScaleY="91193" custRadScaleRad="126336" custRadScaleInc="205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BA4B81-3479-4080-80FB-ACF4B08D59CF}" type="pres">
      <dgm:prSet presAssocID="{4B5E21D5-422D-4D5E-836E-875E1816B527}" presName="parTrans" presStyleLbl="sibTrans2D1" presStyleIdx="2" presStyleCnt="6" custScaleX="276645" custScaleY="168012" custLinFactNeighborX="-55658" custLinFactNeighborY="-8463"/>
      <dgm:spPr/>
      <dgm:t>
        <a:bodyPr/>
        <a:lstStyle/>
        <a:p>
          <a:endParaRPr lang="pt-BR"/>
        </a:p>
      </dgm:t>
    </dgm:pt>
    <dgm:pt modelId="{D9985E59-ADA2-4C4A-AA2C-8290A8A41162}" type="pres">
      <dgm:prSet presAssocID="{4B5E21D5-422D-4D5E-836E-875E1816B527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58A22DA9-CAE3-4348-9630-A1F73841D46C}" type="pres">
      <dgm:prSet presAssocID="{9C783151-47D2-4DCA-B444-54514ECFBD1D}" presName="node" presStyleLbl="node1" presStyleIdx="2" presStyleCnt="6" custScaleX="107924" custScaleY="91193" custRadScaleRad="123158" custRadScaleInc="-17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B84D21-7F39-4B34-A4A8-4F498FD37FDA}" type="pres">
      <dgm:prSet presAssocID="{00CF3117-AB22-4EDB-B02C-2B72E7A0A313}" presName="parTrans" presStyleLbl="sibTrans2D1" presStyleIdx="3" presStyleCnt="6" custScaleX="485775" custScaleY="178955" custLinFactNeighborX="-3543" custLinFactNeighborY="-20598"/>
      <dgm:spPr/>
      <dgm:t>
        <a:bodyPr/>
        <a:lstStyle/>
        <a:p>
          <a:endParaRPr lang="pt-BR"/>
        </a:p>
      </dgm:t>
    </dgm:pt>
    <dgm:pt modelId="{A1369A96-CEC0-4EE9-9768-62EAB127B31C}" type="pres">
      <dgm:prSet presAssocID="{00CF3117-AB22-4EDB-B02C-2B72E7A0A313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CB5E4D96-1008-41FC-BFF5-A6097D714CC6}" type="pres">
      <dgm:prSet presAssocID="{48C8A5DF-9E1E-4AF9-9AB3-ABC6DE4ADE7B}" presName="node" presStyleLbl="node1" presStyleIdx="3" presStyleCnt="6" custScaleX="107924" custScaleY="91193" custRadScaleRad="96269" custRadScaleInc="-116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A3CDA1-426D-4984-90D7-542DF0B42AEF}" type="pres">
      <dgm:prSet presAssocID="{262402C6-30E2-41F5-B255-C658E32EEDE4}" presName="parTrans" presStyleLbl="sibTrans2D1" presStyleIdx="4" presStyleCnt="6" custScaleX="266039" custScaleY="164160"/>
      <dgm:spPr/>
      <dgm:t>
        <a:bodyPr/>
        <a:lstStyle/>
        <a:p>
          <a:endParaRPr lang="pt-BR"/>
        </a:p>
      </dgm:t>
    </dgm:pt>
    <dgm:pt modelId="{740A0F11-7E01-4A5B-AFE7-FC6F9D7A0B2E}" type="pres">
      <dgm:prSet presAssocID="{262402C6-30E2-41F5-B255-C658E32EEDE4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3343BD6E-E17B-48BC-AC24-8009F9B73FE6}" type="pres">
      <dgm:prSet presAssocID="{24E7DA09-53DD-45A2-B972-4C2C15034BC3}" presName="node" presStyleLbl="node1" presStyleIdx="4" presStyleCnt="6" custScaleX="107924" custScaleY="91193" custRadScaleRad="121840" custRadScaleInc="128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AFD7C8-CD7B-4EC1-8DA2-F3E9CCDEC992}" type="pres">
      <dgm:prSet presAssocID="{4274AB2F-71E0-4791-88D6-6F8FE2931571}" presName="parTrans" presStyleLbl="sibTrans2D1" presStyleIdx="5" presStyleCnt="6" custScaleX="331313" custScaleY="164160" custLinFactNeighborX="61613" custLinFactNeighborY="18802"/>
      <dgm:spPr/>
      <dgm:t>
        <a:bodyPr/>
        <a:lstStyle/>
        <a:p>
          <a:endParaRPr lang="pt-BR"/>
        </a:p>
      </dgm:t>
    </dgm:pt>
    <dgm:pt modelId="{976F14D1-D548-4A53-863F-977DEC6C420C}" type="pres">
      <dgm:prSet presAssocID="{4274AB2F-71E0-4791-88D6-6F8FE2931571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239A13FC-AD0A-469E-BE9F-D083D06FB292}" type="pres">
      <dgm:prSet presAssocID="{38603693-DF2D-4B95-8220-C69F7A0E4578}" presName="node" presStyleLbl="node1" presStyleIdx="5" presStyleCnt="6" custScaleX="107924" custScaleY="91193" custRadScaleRad="116077" custRadScaleInc="-32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EDC928A-9D97-4D60-BF77-3C87744D18C8}" type="presOf" srcId="{24E7DA09-53DD-45A2-B972-4C2C15034BC3}" destId="{3343BD6E-E17B-48BC-AC24-8009F9B73FE6}" srcOrd="0" destOrd="0" presId="urn:microsoft.com/office/officeart/2005/8/layout/radial5"/>
    <dgm:cxn modelId="{B03DB0DA-F9C9-4656-9EBB-23CFCD6981B4}" srcId="{D6F2D74E-47AD-45C4-B0A0-71EAE483DA3B}" destId="{48C8A5DF-9E1E-4AF9-9AB3-ABC6DE4ADE7B}" srcOrd="3" destOrd="0" parTransId="{00CF3117-AB22-4EDB-B02C-2B72E7A0A313}" sibTransId="{BDDBCE9B-3407-44FD-96CF-DE436706DD62}"/>
    <dgm:cxn modelId="{A3E1F8E2-4570-4406-BC4B-C03554EAB653}" type="presOf" srcId="{262402C6-30E2-41F5-B255-C658E32EEDE4}" destId="{740A0F11-7E01-4A5B-AFE7-FC6F9D7A0B2E}" srcOrd="1" destOrd="0" presId="urn:microsoft.com/office/officeart/2005/8/layout/radial5"/>
    <dgm:cxn modelId="{C1F8C075-4CEA-4B98-9A3A-818D74D38276}" srcId="{D6F2D74E-47AD-45C4-B0A0-71EAE483DA3B}" destId="{F034EFA7-79D4-4E5E-A679-DA649383FD89}" srcOrd="1" destOrd="0" parTransId="{93262EE3-92D3-4926-A221-45387A123B49}" sibTransId="{5D8E5DEE-4F17-4ED2-BF1D-36775B606A4F}"/>
    <dgm:cxn modelId="{9FB4726E-8DA6-46CF-B429-D5A18627A467}" srcId="{D6F2D74E-47AD-45C4-B0A0-71EAE483DA3B}" destId="{24E7DA09-53DD-45A2-B972-4C2C15034BC3}" srcOrd="4" destOrd="0" parTransId="{262402C6-30E2-41F5-B255-C658E32EEDE4}" sibTransId="{548E6B0A-383C-4BF2-B817-C220AB5669CA}"/>
    <dgm:cxn modelId="{13ED1613-0515-4121-87C6-A96FE51A5387}" srcId="{D6F2D74E-47AD-45C4-B0A0-71EAE483DA3B}" destId="{38603693-DF2D-4B95-8220-C69F7A0E4578}" srcOrd="5" destOrd="0" parTransId="{4274AB2F-71E0-4791-88D6-6F8FE2931571}" sibTransId="{2CFE8D9F-6A4D-4C0C-B7DE-D9EAAA084ECA}"/>
    <dgm:cxn modelId="{EF0981AB-BB29-4B04-B407-69FDDAE1DCFA}" srcId="{4B641A27-D1C2-49F2-8339-0FBABD4C8718}" destId="{D6F2D74E-47AD-45C4-B0A0-71EAE483DA3B}" srcOrd="0" destOrd="0" parTransId="{CCDBAAE7-99AE-4098-BEDE-33655A7BCD2D}" sibTransId="{BFDB9A41-1AE8-41B4-B6C6-292E1627200E}"/>
    <dgm:cxn modelId="{DF5C7515-A68D-4E4A-AF91-CC32DDC00ED9}" type="presOf" srcId="{38A109BD-0123-40B7-89BB-C1EDDBF6E30A}" destId="{54C5D70C-3D41-4610-827C-812D56D44CD8}" srcOrd="0" destOrd="0" presId="urn:microsoft.com/office/officeart/2005/8/layout/radial5"/>
    <dgm:cxn modelId="{E85A2E52-9D77-4302-8701-E68EEF161397}" type="presOf" srcId="{F034EFA7-79D4-4E5E-A679-DA649383FD89}" destId="{2A8F11E0-1AAD-4DA5-B956-2D117F3F639B}" srcOrd="0" destOrd="0" presId="urn:microsoft.com/office/officeart/2005/8/layout/radial5"/>
    <dgm:cxn modelId="{005873D6-21D6-44CF-98AB-1755C4C7C0BE}" srcId="{D6F2D74E-47AD-45C4-B0A0-71EAE483DA3B}" destId="{9C783151-47D2-4DCA-B444-54514ECFBD1D}" srcOrd="2" destOrd="0" parTransId="{4B5E21D5-422D-4D5E-836E-875E1816B527}" sibTransId="{FDBBE563-9C51-418D-A22E-3D1F8165642C}"/>
    <dgm:cxn modelId="{AB240DED-D022-4BC3-8F7C-77651FEB76B9}" type="presOf" srcId="{4B641A27-D1C2-49F2-8339-0FBABD4C8718}" destId="{7BA1513C-C08F-436A-8785-601F6D4642CA}" srcOrd="0" destOrd="0" presId="urn:microsoft.com/office/officeart/2005/8/layout/radial5"/>
    <dgm:cxn modelId="{24E0C24E-4898-42A4-83EB-205B722F8782}" type="presOf" srcId="{4B5E21D5-422D-4D5E-836E-875E1816B527}" destId="{D9985E59-ADA2-4C4A-AA2C-8290A8A41162}" srcOrd="1" destOrd="0" presId="urn:microsoft.com/office/officeart/2005/8/layout/radial5"/>
    <dgm:cxn modelId="{E976D2D4-4C4E-4520-B9A2-40B50FD151A9}" type="presOf" srcId="{48C8A5DF-9E1E-4AF9-9AB3-ABC6DE4ADE7B}" destId="{CB5E4D96-1008-41FC-BFF5-A6097D714CC6}" srcOrd="0" destOrd="0" presId="urn:microsoft.com/office/officeart/2005/8/layout/radial5"/>
    <dgm:cxn modelId="{EDCD16D1-09A2-4C1F-B59E-2B8F051E92A8}" type="presOf" srcId="{D6F2D74E-47AD-45C4-B0A0-71EAE483DA3B}" destId="{8A9F9632-034D-473D-9F98-833851AECE12}" srcOrd="0" destOrd="0" presId="urn:microsoft.com/office/officeart/2005/8/layout/radial5"/>
    <dgm:cxn modelId="{1CCBF5C1-AB8C-4FED-83DD-CB24655355F4}" type="presOf" srcId="{4B5E21D5-422D-4D5E-836E-875E1816B527}" destId="{EABA4B81-3479-4080-80FB-ACF4B08D59CF}" srcOrd="0" destOrd="0" presId="urn:microsoft.com/office/officeart/2005/8/layout/radial5"/>
    <dgm:cxn modelId="{AC7212EF-5C13-4EE9-8F26-331126B826D4}" type="presOf" srcId="{38603693-DF2D-4B95-8220-C69F7A0E4578}" destId="{239A13FC-AD0A-469E-BE9F-D083D06FB292}" srcOrd="0" destOrd="0" presId="urn:microsoft.com/office/officeart/2005/8/layout/radial5"/>
    <dgm:cxn modelId="{AABECAB0-DD98-4688-A312-B5668F68B351}" type="presOf" srcId="{4274AB2F-71E0-4791-88D6-6F8FE2931571}" destId="{96AFD7C8-CD7B-4EC1-8DA2-F3E9CCDEC992}" srcOrd="0" destOrd="0" presId="urn:microsoft.com/office/officeart/2005/8/layout/radial5"/>
    <dgm:cxn modelId="{B36CCB8E-0C9C-4DD8-B50E-EA79197880D4}" type="presOf" srcId="{93262EE3-92D3-4926-A221-45387A123B49}" destId="{E32651B8-D6E2-498F-855E-6A216A949905}" srcOrd="0" destOrd="0" presId="urn:microsoft.com/office/officeart/2005/8/layout/radial5"/>
    <dgm:cxn modelId="{737BDD37-0992-4E4F-B5DE-3BA1B29894CC}" srcId="{D6F2D74E-47AD-45C4-B0A0-71EAE483DA3B}" destId="{38A109BD-0123-40B7-89BB-C1EDDBF6E30A}" srcOrd="0" destOrd="0" parTransId="{354CA158-976F-47A0-AB70-7A352394CAE6}" sibTransId="{B1C2935B-42DF-482F-A90B-CF86AEB6935B}"/>
    <dgm:cxn modelId="{39C9D889-A9AA-4314-B4E8-E1DACC8AE552}" type="presOf" srcId="{262402C6-30E2-41F5-B255-C658E32EEDE4}" destId="{53A3CDA1-426D-4984-90D7-542DF0B42AEF}" srcOrd="0" destOrd="0" presId="urn:microsoft.com/office/officeart/2005/8/layout/radial5"/>
    <dgm:cxn modelId="{8F57A638-A62A-4604-95FA-D0A7696AF285}" type="presOf" srcId="{00CF3117-AB22-4EDB-B02C-2B72E7A0A313}" destId="{24B84D21-7F39-4B34-A4A8-4F498FD37FDA}" srcOrd="0" destOrd="0" presId="urn:microsoft.com/office/officeart/2005/8/layout/radial5"/>
    <dgm:cxn modelId="{D80129F8-124B-45E9-B3D1-27C267615465}" type="presOf" srcId="{354CA158-976F-47A0-AB70-7A352394CAE6}" destId="{3F9A09E0-D87E-4D90-9442-00511F221777}" srcOrd="1" destOrd="0" presId="urn:microsoft.com/office/officeart/2005/8/layout/radial5"/>
    <dgm:cxn modelId="{A36F6A7F-9D67-46E1-8A02-30517A4ED6B9}" type="presOf" srcId="{00CF3117-AB22-4EDB-B02C-2B72E7A0A313}" destId="{A1369A96-CEC0-4EE9-9768-62EAB127B31C}" srcOrd="1" destOrd="0" presId="urn:microsoft.com/office/officeart/2005/8/layout/radial5"/>
    <dgm:cxn modelId="{73FD6E29-7628-4F0B-A4B9-0B9CE01CB13F}" type="presOf" srcId="{9C783151-47D2-4DCA-B444-54514ECFBD1D}" destId="{58A22DA9-CAE3-4348-9630-A1F73841D46C}" srcOrd="0" destOrd="0" presId="urn:microsoft.com/office/officeart/2005/8/layout/radial5"/>
    <dgm:cxn modelId="{034BB455-BA4B-433D-8D92-E9A3B895EAA9}" type="presOf" srcId="{4274AB2F-71E0-4791-88D6-6F8FE2931571}" destId="{976F14D1-D548-4A53-863F-977DEC6C420C}" srcOrd="1" destOrd="0" presId="urn:microsoft.com/office/officeart/2005/8/layout/radial5"/>
    <dgm:cxn modelId="{6EB1D526-BFE0-474E-8CFE-DBD6379E284C}" type="presOf" srcId="{354CA158-976F-47A0-AB70-7A352394CAE6}" destId="{3117A83B-6685-4CD3-9894-F9B9687313CB}" srcOrd="0" destOrd="0" presId="urn:microsoft.com/office/officeart/2005/8/layout/radial5"/>
    <dgm:cxn modelId="{86DC5387-2581-4896-9E82-A77AC5A71B7C}" type="presOf" srcId="{93262EE3-92D3-4926-A221-45387A123B49}" destId="{137EE640-CAEF-4E65-AAD5-87C6438D029D}" srcOrd="1" destOrd="0" presId="urn:microsoft.com/office/officeart/2005/8/layout/radial5"/>
    <dgm:cxn modelId="{7A2FB97A-EA5F-49BC-ACAC-A6AE43BC57EC}" type="presParOf" srcId="{7BA1513C-C08F-436A-8785-601F6D4642CA}" destId="{8A9F9632-034D-473D-9F98-833851AECE12}" srcOrd="0" destOrd="0" presId="urn:microsoft.com/office/officeart/2005/8/layout/radial5"/>
    <dgm:cxn modelId="{2E2B942D-7C54-4969-A9B4-E52749CD1CBE}" type="presParOf" srcId="{7BA1513C-C08F-436A-8785-601F6D4642CA}" destId="{3117A83B-6685-4CD3-9894-F9B9687313CB}" srcOrd="1" destOrd="0" presId="urn:microsoft.com/office/officeart/2005/8/layout/radial5"/>
    <dgm:cxn modelId="{BA4D46A7-83F1-45A8-9B3D-B39D620291CB}" type="presParOf" srcId="{3117A83B-6685-4CD3-9894-F9B9687313CB}" destId="{3F9A09E0-D87E-4D90-9442-00511F221777}" srcOrd="0" destOrd="0" presId="urn:microsoft.com/office/officeart/2005/8/layout/radial5"/>
    <dgm:cxn modelId="{3FF7D191-C2C7-4E60-9AE5-11D9AC3DDE7C}" type="presParOf" srcId="{7BA1513C-C08F-436A-8785-601F6D4642CA}" destId="{54C5D70C-3D41-4610-827C-812D56D44CD8}" srcOrd="2" destOrd="0" presId="urn:microsoft.com/office/officeart/2005/8/layout/radial5"/>
    <dgm:cxn modelId="{6C9EF8D8-F12B-4A43-811F-F71E04F9734B}" type="presParOf" srcId="{7BA1513C-C08F-436A-8785-601F6D4642CA}" destId="{E32651B8-D6E2-498F-855E-6A216A949905}" srcOrd="3" destOrd="0" presId="urn:microsoft.com/office/officeart/2005/8/layout/radial5"/>
    <dgm:cxn modelId="{56DA0E1D-35FB-49AA-887C-62A303722EC1}" type="presParOf" srcId="{E32651B8-D6E2-498F-855E-6A216A949905}" destId="{137EE640-CAEF-4E65-AAD5-87C6438D029D}" srcOrd="0" destOrd="0" presId="urn:microsoft.com/office/officeart/2005/8/layout/radial5"/>
    <dgm:cxn modelId="{1379978B-CCBD-4F7E-909E-CADA8C7E383C}" type="presParOf" srcId="{7BA1513C-C08F-436A-8785-601F6D4642CA}" destId="{2A8F11E0-1AAD-4DA5-B956-2D117F3F639B}" srcOrd="4" destOrd="0" presId="urn:microsoft.com/office/officeart/2005/8/layout/radial5"/>
    <dgm:cxn modelId="{AA884BC6-CF6F-4AD4-9343-82999E0C148B}" type="presParOf" srcId="{7BA1513C-C08F-436A-8785-601F6D4642CA}" destId="{EABA4B81-3479-4080-80FB-ACF4B08D59CF}" srcOrd="5" destOrd="0" presId="urn:microsoft.com/office/officeart/2005/8/layout/radial5"/>
    <dgm:cxn modelId="{0799A304-4644-44E9-B314-288F8ED10113}" type="presParOf" srcId="{EABA4B81-3479-4080-80FB-ACF4B08D59CF}" destId="{D9985E59-ADA2-4C4A-AA2C-8290A8A41162}" srcOrd="0" destOrd="0" presId="urn:microsoft.com/office/officeart/2005/8/layout/radial5"/>
    <dgm:cxn modelId="{07B230B5-2EC3-4221-84B4-1D52304CA4ED}" type="presParOf" srcId="{7BA1513C-C08F-436A-8785-601F6D4642CA}" destId="{58A22DA9-CAE3-4348-9630-A1F73841D46C}" srcOrd="6" destOrd="0" presId="urn:microsoft.com/office/officeart/2005/8/layout/radial5"/>
    <dgm:cxn modelId="{4996A287-479F-4561-BB5F-93368AB0337D}" type="presParOf" srcId="{7BA1513C-C08F-436A-8785-601F6D4642CA}" destId="{24B84D21-7F39-4B34-A4A8-4F498FD37FDA}" srcOrd="7" destOrd="0" presId="urn:microsoft.com/office/officeart/2005/8/layout/radial5"/>
    <dgm:cxn modelId="{C9ADE7CE-1468-4A80-AD0C-768B0AB49FF3}" type="presParOf" srcId="{24B84D21-7F39-4B34-A4A8-4F498FD37FDA}" destId="{A1369A96-CEC0-4EE9-9768-62EAB127B31C}" srcOrd="0" destOrd="0" presId="urn:microsoft.com/office/officeart/2005/8/layout/radial5"/>
    <dgm:cxn modelId="{A0F6A32C-5C85-4931-9E8B-311B50C8D0DF}" type="presParOf" srcId="{7BA1513C-C08F-436A-8785-601F6D4642CA}" destId="{CB5E4D96-1008-41FC-BFF5-A6097D714CC6}" srcOrd="8" destOrd="0" presId="urn:microsoft.com/office/officeart/2005/8/layout/radial5"/>
    <dgm:cxn modelId="{D5E79510-167A-441E-BEBA-13F5F2B64968}" type="presParOf" srcId="{7BA1513C-C08F-436A-8785-601F6D4642CA}" destId="{53A3CDA1-426D-4984-90D7-542DF0B42AEF}" srcOrd="9" destOrd="0" presId="urn:microsoft.com/office/officeart/2005/8/layout/radial5"/>
    <dgm:cxn modelId="{5F923C89-6EB1-4F61-BD0E-BA5A2FF0D6A8}" type="presParOf" srcId="{53A3CDA1-426D-4984-90D7-542DF0B42AEF}" destId="{740A0F11-7E01-4A5B-AFE7-FC6F9D7A0B2E}" srcOrd="0" destOrd="0" presId="urn:microsoft.com/office/officeart/2005/8/layout/radial5"/>
    <dgm:cxn modelId="{A2BBD144-0EF2-4304-A74A-D3C3B6FC46FB}" type="presParOf" srcId="{7BA1513C-C08F-436A-8785-601F6D4642CA}" destId="{3343BD6E-E17B-48BC-AC24-8009F9B73FE6}" srcOrd="10" destOrd="0" presId="urn:microsoft.com/office/officeart/2005/8/layout/radial5"/>
    <dgm:cxn modelId="{D36601B8-BC35-4C05-B601-E23A71B92CA8}" type="presParOf" srcId="{7BA1513C-C08F-436A-8785-601F6D4642CA}" destId="{96AFD7C8-CD7B-4EC1-8DA2-F3E9CCDEC992}" srcOrd="11" destOrd="0" presId="urn:microsoft.com/office/officeart/2005/8/layout/radial5"/>
    <dgm:cxn modelId="{227E1B04-8C1B-4DEE-A429-B5D5F54BB166}" type="presParOf" srcId="{96AFD7C8-CD7B-4EC1-8DA2-F3E9CCDEC992}" destId="{976F14D1-D548-4A53-863F-977DEC6C420C}" srcOrd="0" destOrd="0" presId="urn:microsoft.com/office/officeart/2005/8/layout/radial5"/>
    <dgm:cxn modelId="{BC778B95-0BCC-4F07-8C62-F2858C108F29}" type="presParOf" srcId="{7BA1513C-C08F-436A-8785-601F6D4642CA}" destId="{239A13FC-AD0A-469E-BE9F-D083D06FB29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BD62CD-F526-45DC-87CF-088AD4D1CB5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975B2F-71FF-46FF-9F46-BB35E6823127}">
      <dgm:prSet phldrT="[Texto]" custT="1"/>
      <dgm:spPr>
        <a:gradFill flip="none" rotWithShape="1">
          <a:gsLst>
            <a:gs pos="62000">
              <a:srgbClr val="FF66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</dgm:spPr>
      <dgm:t>
        <a:bodyPr anchor="ctr"/>
        <a:lstStyle/>
        <a:p>
          <a:pPr algn="ctr"/>
          <a:r>
            <a:rPr lang="pt-BR" sz="3800" dirty="0" err="1">
              <a:ln w="12700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3800" dirty="0">
            <a:solidFill>
              <a:schemeClr val="tx1"/>
            </a:solidFill>
          </a:endParaRPr>
        </a:p>
      </dgm:t>
    </dgm:pt>
    <dgm:pt modelId="{D6A523CC-CEB6-488B-8A85-D650455DD56B}" type="parTrans" cxnId="{4FBE8CCF-DBF7-4199-9459-A0218F2339B3}">
      <dgm:prSet/>
      <dgm:spPr/>
      <dgm:t>
        <a:bodyPr/>
        <a:lstStyle/>
        <a:p>
          <a:endParaRPr lang="pt-BR"/>
        </a:p>
      </dgm:t>
    </dgm:pt>
    <dgm:pt modelId="{B080F59C-D1E0-4890-B250-44BA31EFB8F4}" type="sibTrans" cxnId="{4FBE8CCF-DBF7-4199-9459-A0218F2339B3}">
      <dgm:prSet/>
      <dgm:spPr/>
      <dgm:t>
        <a:bodyPr/>
        <a:lstStyle/>
        <a:p>
          <a:endParaRPr lang="pt-BR"/>
        </a:p>
      </dgm:t>
    </dgm:pt>
    <dgm:pt modelId="{ECA0F187-BF28-4B74-9DA8-7896D3302C2B}">
      <dgm:prSet phldrT="[Texto]" custT="1"/>
      <dgm:spPr>
        <a:solidFill>
          <a:schemeClr val="bg2">
            <a:lumMod val="25000"/>
          </a:schemeClr>
        </a:solidFill>
      </dgm:spPr>
      <dgm:t>
        <a:bodyPr anchor="ctr"/>
        <a:lstStyle/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algn="ctr"/>
          <a:endParaRPr lang="pt-BR" sz="28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algn="ctr"/>
          <a:r>
            <a:rPr lang="pt-BR" sz="28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dirty="0"/>
        </a:p>
      </dgm:t>
    </dgm:pt>
    <dgm:pt modelId="{3E8A5436-9130-43F1-8C15-1664382D20E9}" type="parTrans" cxnId="{6139D443-C915-4F09-8BDA-9545F1CCE554}">
      <dgm:prSet/>
      <dgm:spPr/>
      <dgm:t>
        <a:bodyPr/>
        <a:lstStyle/>
        <a:p>
          <a:endParaRPr lang="pt-BR"/>
        </a:p>
      </dgm:t>
    </dgm:pt>
    <dgm:pt modelId="{7AD61608-72B4-4121-801D-FD3C3AE7C6C9}" type="sibTrans" cxnId="{6139D443-C915-4F09-8BDA-9545F1CCE554}">
      <dgm:prSet/>
      <dgm:spPr/>
      <dgm:t>
        <a:bodyPr/>
        <a:lstStyle/>
        <a:p>
          <a:endParaRPr lang="pt-BR"/>
        </a:p>
      </dgm:t>
    </dgm:pt>
    <dgm:pt modelId="{C5B1BD70-4ADB-4AF9-BAA1-DC9A3D5D2722}">
      <dgm:prSet custT="1"/>
      <dgm:spPr>
        <a:gradFill rotWithShape="0">
          <a:gsLst>
            <a:gs pos="72000">
              <a:srgbClr val="0033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pt-BR" sz="3000" dirty="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rPr>
            <a:t>União  </a:t>
          </a:r>
          <a:endParaRPr lang="pt-BR" sz="3000" dirty="0">
            <a:solidFill>
              <a:schemeClr val="bg1"/>
            </a:solidFill>
            <a:effectLst/>
          </a:endParaRPr>
        </a:p>
      </dgm:t>
    </dgm:pt>
    <dgm:pt modelId="{1D2E92FF-892A-4903-925F-C8738B993E1E}" type="parTrans" cxnId="{96796719-2E86-47A0-B906-5FAF405CC8A3}">
      <dgm:prSet/>
      <dgm:spPr/>
      <dgm:t>
        <a:bodyPr/>
        <a:lstStyle/>
        <a:p>
          <a:endParaRPr lang="pt-BR"/>
        </a:p>
      </dgm:t>
    </dgm:pt>
    <dgm:pt modelId="{EDABB4BC-96C3-4DB5-B6D6-D6DF9D5D11E0}" type="sibTrans" cxnId="{96796719-2E86-47A0-B906-5FAF405CC8A3}">
      <dgm:prSet/>
      <dgm:spPr/>
      <dgm:t>
        <a:bodyPr/>
        <a:lstStyle/>
        <a:p>
          <a:endParaRPr lang="pt-BR"/>
        </a:p>
      </dgm:t>
    </dgm:pt>
    <dgm:pt modelId="{12137607-A4AD-460F-972B-90FA79D95624}" type="pres">
      <dgm:prSet presAssocID="{5BBD62CD-F526-45DC-87CF-088AD4D1CB5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6577A-E509-4B90-A27E-6E9975AB9590}" type="pres">
      <dgm:prSet presAssocID="{8E975B2F-71FF-46FF-9F46-BB35E6823127}" presName="node" presStyleLbl="node1" presStyleIdx="0" presStyleCnt="3" custScaleX="93671" custScaleY="433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C6A07E-5E45-4043-9799-5479C8CB363B}" type="pres">
      <dgm:prSet presAssocID="{B080F59C-D1E0-4890-B250-44BA31EFB8F4}" presName="sibTrans" presStyleCnt="0"/>
      <dgm:spPr/>
    </dgm:pt>
    <dgm:pt modelId="{F45C29BF-698F-49D9-BA89-E8F7D4D5B0E4}" type="pres">
      <dgm:prSet presAssocID="{C5B1BD70-4ADB-4AF9-BAA1-DC9A3D5D2722}" presName="node" presStyleLbl="node1" presStyleIdx="1" presStyleCnt="3" custScaleY="42944" custLinFactNeighborX="-8910" custLinFactNeighborY="-1813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158B92A-BC54-4BD4-996F-C61F988C4F55}" type="pres">
      <dgm:prSet presAssocID="{EDABB4BC-96C3-4DB5-B6D6-D6DF9D5D11E0}" presName="sibTrans" presStyleCnt="0"/>
      <dgm:spPr/>
    </dgm:pt>
    <dgm:pt modelId="{1875D77B-FC46-49C2-999A-C9A4836502D5}" type="pres">
      <dgm:prSet presAssocID="{ECA0F187-BF28-4B74-9DA8-7896D3302C2B}" presName="node" presStyleLbl="node1" presStyleIdx="2" presStyleCnt="3" custScaleX="116857" custLinFactNeighborX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09A7072-8DD0-462C-B2ED-23BE082ABD85}" type="presOf" srcId="{C5B1BD70-4ADB-4AF9-BAA1-DC9A3D5D2722}" destId="{F45C29BF-698F-49D9-BA89-E8F7D4D5B0E4}" srcOrd="0" destOrd="0" presId="urn:microsoft.com/office/officeart/2005/8/layout/hList6"/>
    <dgm:cxn modelId="{631F34D9-FF5A-41B2-B00A-BC88229C1732}" type="presOf" srcId="{8E975B2F-71FF-46FF-9F46-BB35E6823127}" destId="{9486577A-E509-4B90-A27E-6E9975AB9590}" srcOrd="0" destOrd="0" presId="urn:microsoft.com/office/officeart/2005/8/layout/hList6"/>
    <dgm:cxn modelId="{96796719-2E86-47A0-B906-5FAF405CC8A3}" srcId="{5BBD62CD-F526-45DC-87CF-088AD4D1CB54}" destId="{C5B1BD70-4ADB-4AF9-BAA1-DC9A3D5D2722}" srcOrd="1" destOrd="0" parTransId="{1D2E92FF-892A-4903-925F-C8738B993E1E}" sibTransId="{EDABB4BC-96C3-4DB5-B6D6-D6DF9D5D11E0}"/>
    <dgm:cxn modelId="{4FBE8CCF-DBF7-4199-9459-A0218F2339B3}" srcId="{5BBD62CD-F526-45DC-87CF-088AD4D1CB54}" destId="{8E975B2F-71FF-46FF-9F46-BB35E6823127}" srcOrd="0" destOrd="0" parTransId="{D6A523CC-CEB6-488B-8A85-D650455DD56B}" sibTransId="{B080F59C-D1E0-4890-B250-44BA31EFB8F4}"/>
    <dgm:cxn modelId="{7BFB09BC-9E83-4B37-8D0A-758B32B8ADEC}" type="presOf" srcId="{5BBD62CD-F526-45DC-87CF-088AD4D1CB54}" destId="{12137607-A4AD-460F-972B-90FA79D95624}" srcOrd="0" destOrd="0" presId="urn:microsoft.com/office/officeart/2005/8/layout/hList6"/>
    <dgm:cxn modelId="{6D47BCB3-7018-4A21-9D6F-53ACB4DDE04A}" type="presOf" srcId="{ECA0F187-BF28-4B74-9DA8-7896D3302C2B}" destId="{1875D77B-FC46-49C2-999A-C9A4836502D5}" srcOrd="0" destOrd="0" presId="urn:microsoft.com/office/officeart/2005/8/layout/hList6"/>
    <dgm:cxn modelId="{6139D443-C915-4F09-8BDA-9545F1CCE554}" srcId="{5BBD62CD-F526-45DC-87CF-088AD4D1CB54}" destId="{ECA0F187-BF28-4B74-9DA8-7896D3302C2B}" srcOrd="2" destOrd="0" parTransId="{3E8A5436-9130-43F1-8C15-1664382D20E9}" sibTransId="{7AD61608-72B4-4121-801D-FD3C3AE7C6C9}"/>
    <dgm:cxn modelId="{AB1D923A-C90E-463D-9CC1-EF0AEA4FB2A6}" type="presParOf" srcId="{12137607-A4AD-460F-972B-90FA79D95624}" destId="{9486577A-E509-4B90-A27E-6E9975AB9590}" srcOrd="0" destOrd="0" presId="urn:microsoft.com/office/officeart/2005/8/layout/hList6"/>
    <dgm:cxn modelId="{E9B5ACBE-9EF0-4003-B0B3-57402E840185}" type="presParOf" srcId="{12137607-A4AD-460F-972B-90FA79D95624}" destId="{8DC6A07E-5E45-4043-9799-5479C8CB363B}" srcOrd="1" destOrd="0" presId="urn:microsoft.com/office/officeart/2005/8/layout/hList6"/>
    <dgm:cxn modelId="{56B82C17-B4CA-498A-850B-DAD06822D004}" type="presParOf" srcId="{12137607-A4AD-460F-972B-90FA79D95624}" destId="{F45C29BF-698F-49D9-BA89-E8F7D4D5B0E4}" srcOrd="2" destOrd="0" presId="urn:microsoft.com/office/officeart/2005/8/layout/hList6"/>
    <dgm:cxn modelId="{D4A12095-335D-4F5D-8C4D-B927E51A9DCF}" type="presParOf" srcId="{12137607-A4AD-460F-972B-90FA79D95624}" destId="{9158B92A-BC54-4BD4-996F-C61F988C4F55}" srcOrd="3" destOrd="0" presId="urn:microsoft.com/office/officeart/2005/8/layout/hList6"/>
    <dgm:cxn modelId="{B74D513D-C735-47A8-8BD7-28477A7B04AA}" type="presParOf" srcId="{12137607-A4AD-460F-972B-90FA79D95624}" destId="{1875D77B-FC46-49C2-999A-C9A4836502D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B0303F-5DE1-42A2-9D60-A76E94746416}" type="doc">
      <dgm:prSet loTypeId="urn:microsoft.com/office/officeart/2005/8/layout/cycle5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D5058E-00BA-4681-A2B9-76C006F4AAB1}">
      <dgm:prSet phldrT="[Texto]"/>
      <dgm:spPr>
        <a:solidFill>
          <a:srgbClr val="FF3300"/>
        </a:solidFill>
      </dgm:spPr>
      <dgm:t>
        <a:bodyPr/>
        <a:lstStyle/>
        <a:p>
          <a:pPr algn="ctr"/>
          <a:r>
            <a:rPr lang="pt-BR" b="1" dirty="0"/>
            <a:t>E</a:t>
          </a:r>
        </a:p>
      </dgm:t>
    </dgm:pt>
    <dgm:pt modelId="{96649DD9-CD16-4BCB-BC36-25F2E3435FC3}" type="par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E96B3038-9AE1-4BEA-8057-4F1A5F6C8AF4}" type="sibTrans" cxnId="{D449F552-F3CC-4757-A9ED-820BC889492B}">
      <dgm:prSet/>
      <dgm:spPr/>
      <dgm:t>
        <a:bodyPr/>
        <a:lstStyle/>
        <a:p>
          <a:pPr algn="ctr"/>
          <a:endParaRPr lang="pt-BR"/>
        </a:p>
      </dgm:t>
    </dgm:pt>
    <dgm:pt modelId="{B26CD9B4-3EEA-4F6C-96C3-647C67FCCFFC}">
      <dgm:prSet phldrT="[Texto]"/>
      <dgm:spPr>
        <a:solidFill>
          <a:srgbClr val="FF3300"/>
        </a:solidFill>
      </dgm:spPr>
      <dgm:t>
        <a:bodyPr/>
        <a:lstStyle/>
        <a:p>
          <a:pPr algn="ctr"/>
          <a:r>
            <a:rPr lang="pt-BR" b="1" dirty="0"/>
            <a:t>DU</a:t>
          </a:r>
        </a:p>
      </dgm:t>
    </dgm:pt>
    <dgm:pt modelId="{C0072E2E-D80A-4499-969F-2B6247E4C62C}" type="par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4B32AFF6-A93A-4C49-A27F-4256AA3701C2}" type="sibTrans" cxnId="{E20C2892-76AE-4CDE-8E3A-7742F8789AE4}">
      <dgm:prSet/>
      <dgm:spPr/>
      <dgm:t>
        <a:bodyPr/>
        <a:lstStyle/>
        <a:p>
          <a:pPr algn="ctr"/>
          <a:endParaRPr lang="pt-BR"/>
        </a:p>
      </dgm:t>
    </dgm:pt>
    <dgm:pt modelId="{3FCF0BD2-F30F-4E6B-8583-B70FBEA023FC}">
      <dgm:prSet phldrT="[Texto]"/>
      <dgm:spPr>
        <a:solidFill>
          <a:srgbClr val="FF3300"/>
        </a:solidFill>
      </dgm:spPr>
      <dgm:t>
        <a:bodyPr/>
        <a:lstStyle/>
        <a:p>
          <a:pPr algn="ctr"/>
          <a:r>
            <a:rPr lang="pt-BR" b="1" dirty="0"/>
            <a:t>CA</a:t>
          </a:r>
        </a:p>
      </dgm:t>
    </dgm:pt>
    <dgm:pt modelId="{48EC4783-33F6-4939-A2C9-2167B5FC77ED}" type="par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D9C2786E-DCAF-4351-860D-C040A91B3F03}" type="sibTrans" cxnId="{7822F8A3-56A7-49F0-9DF9-EAC8AC5048D8}">
      <dgm:prSet/>
      <dgm:spPr/>
      <dgm:t>
        <a:bodyPr/>
        <a:lstStyle/>
        <a:p>
          <a:pPr algn="ctr"/>
          <a:endParaRPr lang="pt-BR"/>
        </a:p>
      </dgm:t>
    </dgm:pt>
    <dgm:pt modelId="{61E7ED3F-CFF9-46FA-BA23-07AC972AE47E}">
      <dgm:prSet phldrT="[Texto]"/>
      <dgm:spPr>
        <a:solidFill>
          <a:srgbClr val="FF3300"/>
        </a:solidFill>
      </dgm:spPr>
      <dgm:t>
        <a:bodyPr/>
        <a:lstStyle/>
        <a:p>
          <a:pPr algn="ctr"/>
          <a:r>
            <a:rPr lang="pt-BR" b="1" dirty="0"/>
            <a:t>ÇÃO</a:t>
          </a:r>
        </a:p>
      </dgm:t>
    </dgm:pt>
    <dgm:pt modelId="{029BA862-BDE9-4024-A901-49BB0707EA23}" type="par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C808C157-9C89-446A-A518-6744439299A8}" type="sibTrans" cxnId="{DC2C91BC-1C16-476F-AE4A-69631D922422}">
      <dgm:prSet/>
      <dgm:spPr/>
      <dgm:t>
        <a:bodyPr/>
        <a:lstStyle/>
        <a:p>
          <a:pPr algn="ctr"/>
          <a:endParaRPr lang="pt-BR"/>
        </a:p>
      </dgm:t>
    </dgm:pt>
    <dgm:pt modelId="{BB33A032-2B40-4B59-B1B2-702637B42033}" type="pres">
      <dgm:prSet presAssocID="{36B0303F-5DE1-42A2-9D60-A76E9474641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8D0F438-E97B-4F59-8CBB-91DAE5C0094E}" type="pres">
      <dgm:prSet presAssocID="{04D5058E-00BA-4681-A2B9-76C006F4AAB1}" presName="node" presStyleLbl="node1" presStyleIdx="0" presStyleCnt="4" custRadScaleRad="157440" custRadScaleInc="1315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5EE339-E8A6-4E52-80F8-60EF02AC30B0}" type="pres">
      <dgm:prSet presAssocID="{04D5058E-00BA-4681-A2B9-76C006F4AAB1}" presName="spNode" presStyleCnt="0"/>
      <dgm:spPr/>
      <dgm:t>
        <a:bodyPr/>
        <a:lstStyle/>
        <a:p>
          <a:endParaRPr lang="pt-BR"/>
        </a:p>
      </dgm:t>
    </dgm:pt>
    <dgm:pt modelId="{048BC6AC-A367-45C4-90AB-AF5F7BFB8DDD}" type="pres">
      <dgm:prSet presAssocID="{E96B3038-9AE1-4BEA-8057-4F1A5F6C8AF4}" presName="sibTrans" presStyleLbl="sibTrans1D1" presStyleIdx="0" presStyleCnt="4"/>
      <dgm:spPr/>
      <dgm:t>
        <a:bodyPr/>
        <a:lstStyle/>
        <a:p>
          <a:endParaRPr lang="pt-BR"/>
        </a:p>
      </dgm:t>
    </dgm:pt>
    <dgm:pt modelId="{492A92F9-A131-493D-A8C7-36E221296051}" type="pres">
      <dgm:prSet presAssocID="{B26CD9B4-3EEA-4F6C-96C3-647C67FCCFFC}" presName="node" presStyleLbl="node1" presStyleIdx="1" presStyleCnt="4" custRadScaleRad="106997" custRadScaleInc="-8114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2C3A6B-E4AF-4221-A6D9-BE7DD6D423B6}" type="pres">
      <dgm:prSet presAssocID="{B26CD9B4-3EEA-4F6C-96C3-647C67FCCFFC}" presName="spNode" presStyleCnt="0"/>
      <dgm:spPr/>
      <dgm:t>
        <a:bodyPr/>
        <a:lstStyle/>
        <a:p>
          <a:endParaRPr lang="pt-BR"/>
        </a:p>
      </dgm:t>
    </dgm:pt>
    <dgm:pt modelId="{A2EDF939-66CF-4AE9-B5CA-26DF60129706}" type="pres">
      <dgm:prSet presAssocID="{4B32AFF6-A93A-4C49-A27F-4256AA3701C2}" presName="sibTrans" presStyleLbl="sibTrans1D1" presStyleIdx="1" presStyleCnt="4"/>
      <dgm:spPr/>
      <dgm:t>
        <a:bodyPr/>
        <a:lstStyle/>
        <a:p>
          <a:endParaRPr lang="pt-BR"/>
        </a:p>
      </dgm:t>
    </dgm:pt>
    <dgm:pt modelId="{FD69D964-BF5C-4375-B0B8-7A3120129FF6}" type="pres">
      <dgm:prSet presAssocID="{3FCF0BD2-F30F-4E6B-8583-B70FBEA023FC}" presName="node" presStyleLbl="node1" presStyleIdx="2" presStyleCnt="4" custRadScaleRad="105147" custRadScaleInc="-240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942B8F-9EB7-47B6-9C28-BDEF67889052}" type="pres">
      <dgm:prSet presAssocID="{3FCF0BD2-F30F-4E6B-8583-B70FBEA023FC}" presName="spNode" presStyleCnt="0"/>
      <dgm:spPr/>
      <dgm:t>
        <a:bodyPr/>
        <a:lstStyle/>
        <a:p>
          <a:endParaRPr lang="pt-BR"/>
        </a:p>
      </dgm:t>
    </dgm:pt>
    <dgm:pt modelId="{EEF8BFAD-1859-4EB2-B72F-60E939AE90B1}" type="pres">
      <dgm:prSet presAssocID="{D9C2786E-DCAF-4351-860D-C040A91B3F03}" presName="sibTrans" presStyleLbl="sibTrans1D1" presStyleIdx="2" presStyleCnt="4"/>
      <dgm:spPr/>
      <dgm:t>
        <a:bodyPr/>
        <a:lstStyle/>
        <a:p>
          <a:endParaRPr lang="pt-BR"/>
        </a:p>
      </dgm:t>
    </dgm:pt>
    <dgm:pt modelId="{68402BE6-0F1F-44E0-A0E2-CD1355B3E89B}" type="pres">
      <dgm:prSet presAssocID="{61E7ED3F-CFF9-46FA-BA23-07AC972AE47E}" presName="node" presStyleLbl="node1" presStyleIdx="3" presStyleCnt="4" custRadScaleRad="147822" custRadScaleInc="-44197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95051-525E-47BF-B06E-A639ECBC2A60}" type="pres">
      <dgm:prSet presAssocID="{61E7ED3F-CFF9-46FA-BA23-07AC972AE47E}" presName="spNode" presStyleCnt="0"/>
      <dgm:spPr/>
      <dgm:t>
        <a:bodyPr/>
        <a:lstStyle/>
        <a:p>
          <a:endParaRPr lang="pt-BR"/>
        </a:p>
      </dgm:t>
    </dgm:pt>
    <dgm:pt modelId="{1B272795-5CE6-4074-BAA8-000F27185D56}" type="pres">
      <dgm:prSet presAssocID="{C808C157-9C89-446A-A518-6744439299A8}" presName="sibTrans" presStyleLbl="sibTrans1D1" presStyleIdx="3" presStyleCnt="4"/>
      <dgm:spPr/>
      <dgm:t>
        <a:bodyPr/>
        <a:lstStyle/>
        <a:p>
          <a:endParaRPr lang="pt-BR"/>
        </a:p>
      </dgm:t>
    </dgm:pt>
  </dgm:ptLst>
  <dgm:cxnLst>
    <dgm:cxn modelId="{F142724B-B984-4F00-911D-2A6AAE434A35}" type="presOf" srcId="{B26CD9B4-3EEA-4F6C-96C3-647C67FCCFFC}" destId="{492A92F9-A131-493D-A8C7-36E221296051}" srcOrd="0" destOrd="0" presId="urn:microsoft.com/office/officeart/2005/8/layout/cycle5"/>
    <dgm:cxn modelId="{DC2C91BC-1C16-476F-AE4A-69631D922422}" srcId="{36B0303F-5DE1-42A2-9D60-A76E94746416}" destId="{61E7ED3F-CFF9-46FA-BA23-07AC972AE47E}" srcOrd="3" destOrd="0" parTransId="{029BA862-BDE9-4024-A901-49BB0707EA23}" sibTransId="{C808C157-9C89-446A-A518-6744439299A8}"/>
    <dgm:cxn modelId="{A0E2AAF1-034F-4A12-83C7-6DC148E8CE6A}" type="presOf" srcId="{4B32AFF6-A93A-4C49-A27F-4256AA3701C2}" destId="{A2EDF939-66CF-4AE9-B5CA-26DF60129706}" srcOrd="0" destOrd="0" presId="urn:microsoft.com/office/officeart/2005/8/layout/cycle5"/>
    <dgm:cxn modelId="{7822F8A3-56A7-49F0-9DF9-EAC8AC5048D8}" srcId="{36B0303F-5DE1-42A2-9D60-A76E94746416}" destId="{3FCF0BD2-F30F-4E6B-8583-B70FBEA023FC}" srcOrd="2" destOrd="0" parTransId="{48EC4783-33F6-4939-A2C9-2167B5FC77ED}" sibTransId="{D9C2786E-DCAF-4351-860D-C040A91B3F03}"/>
    <dgm:cxn modelId="{D449F552-F3CC-4757-A9ED-820BC889492B}" srcId="{36B0303F-5DE1-42A2-9D60-A76E94746416}" destId="{04D5058E-00BA-4681-A2B9-76C006F4AAB1}" srcOrd="0" destOrd="0" parTransId="{96649DD9-CD16-4BCB-BC36-25F2E3435FC3}" sibTransId="{E96B3038-9AE1-4BEA-8057-4F1A5F6C8AF4}"/>
    <dgm:cxn modelId="{3E5324C0-70C5-4A09-A6B1-CA2670E17F5B}" type="presOf" srcId="{04D5058E-00BA-4681-A2B9-76C006F4AAB1}" destId="{98D0F438-E97B-4F59-8CBB-91DAE5C0094E}" srcOrd="0" destOrd="0" presId="urn:microsoft.com/office/officeart/2005/8/layout/cycle5"/>
    <dgm:cxn modelId="{B4BC0219-0631-475B-B86A-6FE0CF8C0A01}" type="presOf" srcId="{3FCF0BD2-F30F-4E6B-8583-B70FBEA023FC}" destId="{FD69D964-BF5C-4375-B0B8-7A3120129FF6}" srcOrd="0" destOrd="0" presId="urn:microsoft.com/office/officeart/2005/8/layout/cycle5"/>
    <dgm:cxn modelId="{A9259F21-E473-4AE4-B4A0-69A682B83096}" type="presOf" srcId="{61E7ED3F-CFF9-46FA-BA23-07AC972AE47E}" destId="{68402BE6-0F1F-44E0-A0E2-CD1355B3E89B}" srcOrd="0" destOrd="0" presId="urn:microsoft.com/office/officeart/2005/8/layout/cycle5"/>
    <dgm:cxn modelId="{25FFBAED-CE2C-41D7-9EC8-E7696F6EC9A9}" type="presOf" srcId="{E96B3038-9AE1-4BEA-8057-4F1A5F6C8AF4}" destId="{048BC6AC-A367-45C4-90AB-AF5F7BFB8DDD}" srcOrd="0" destOrd="0" presId="urn:microsoft.com/office/officeart/2005/8/layout/cycle5"/>
    <dgm:cxn modelId="{3A171427-3B09-4474-A0D9-486DAF3FC686}" type="presOf" srcId="{D9C2786E-DCAF-4351-860D-C040A91B3F03}" destId="{EEF8BFAD-1859-4EB2-B72F-60E939AE90B1}" srcOrd="0" destOrd="0" presId="urn:microsoft.com/office/officeart/2005/8/layout/cycle5"/>
    <dgm:cxn modelId="{E20C2892-76AE-4CDE-8E3A-7742F8789AE4}" srcId="{36B0303F-5DE1-42A2-9D60-A76E94746416}" destId="{B26CD9B4-3EEA-4F6C-96C3-647C67FCCFFC}" srcOrd="1" destOrd="0" parTransId="{C0072E2E-D80A-4499-969F-2B6247E4C62C}" sibTransId="{4B32AFF6-A93A-4C49-A27F-4256AA3701C2}"/>
    <dgm:cxn modelId="{0A17F955-8E90-4E8A-A0F4-2C5B2CBDC2D9}" type="presOf" srcId="{C808C157-9C89-446A-A518-6744439299A8}" destId="{1B272795-5CE6-4074-BAA8-000F27185D56}" srcOrd="0" destOrd="0" presId="urn:microsoft.com/office/officeart/2005/8/layout/cycle5"/>
    <dgm:cxn modelId="{5D548263-A229-461F-92EE-87014EBC6C01}" type="presOf" srcId="{36B0303F-5DE1-42A2-9D60-A76E94746416}" destId="{BB33A032-2B40-4B59-B1B2-702637B42033}" srcOrd="0" destOrd="0" presId="urn:microsoft.com/office/officeart/2005/8/layout/cycle5"/>
    <dgm:cxn modelId="{75C48A65-DD1A-42DC-A5FA-8D723A8DCD80}" type="presParOf" srcId="{BB33A032-2B40-4B59-B1B2-702637B42033}" destId="{98D0F438-E97B-4F59-8CBB-91DAE5C0094E}" srcOrd="0" destOrd="0" presId="urn:microsoft.com/office/officeart/2005/8/layout/cycle5"/>
    <dgm:cxn modelId="{129F769B-BD44-4305-975F-05CDF9C4EB06}" type="presParOf" srcId="{BB33A032-2B40-4B59-B1B2-702637B42033}" destId="{6F5EE339-E8A6-4E52-80F8-60EF02AC30B0}" srcOrd="1" destOrd="0" presId="urn:microsoft.com/office/officeart/2005/8/layout/cycle5"/>
    <dgm:cxn modelId="{CD9F75D9-7443-4D26-A09F-2AE685754428}" type="presParOf" srcId="{BB33A032-2B40-4B59-B1B2-702637B42033}" destId="{048BC6AC-A367-45C4-90AB-AF5F7BFB8DDD}" srcOrd="2" destOrd="0" presId="urn:microsoft.com/office/officeart/2005/8/layout/cycle5"/>
    <dgm:cxn modelId="{25EECF3F-C9C6-4230-8E16-5EFEA8F10C65}" type="presParOf" srcId="{BB33A032-2B40-4B59-B1B2-702637B42033}" destId="{492A92F9-A131-493D-A8C7-36E221296051}" srcOrd="3" destOrd="0" presId="urn:microsoft.com/office/officeart/2005/8/layout/cycle5"/>
    <dgm:cxn modelId="{C4A8BB92-BD1A-4996-9DA1-406982118893}" type="presParOf" srcId="{BB33A032-2B40-4B59-B1B2-702637B42033}" destId="{302C3A6B-E4AF-4221-A6D9-BE7DD6D423B6}" srcOrd="4" destOrd="0" presId="urn:microsoft.com/office/officeart/2005/8/layout/cycle5"/>
    <dgm:cxn modelId="{F1384201-040F-4FEE-AE27-20AD9AC0C7EA}" type="presParOf" srcId="{BB33A032-2B40-4B59-B1B2-702637B42033}" destId="{A2EDF939-66CF-4AE9-B5CA-26DF60129706}" srcOrd="5" destOrd="0" presId="urn:microsoft.com/office/officeart/2005/8/layout/cycle5"/>
    <dgm:cxn modelId="{66D26ACE-EE76-4C89-A1DF-B5A8F4F835D4}" type="presParOf" srcId="{BB33A032-2B40-4B59-B1B2-702637B42033}" destId="{FD69D964-BF5C-4375-B0B8-7A3120129FF6}" srcOrd="6" destOrd="0" presId="urn:microsoft.com/office/officeart/2005/8/layout/cycle5"/>
    <dgm:cxn modelId="{D54D48A5-F9E4-450B-A5E8-5B296ABBDAA2}" type="presParOf" srcId="{BB33A032-2B40-4B59-B1B2-702637B42033}" destId="{EF942B8F-9EB7-47B6-9C28-BDEF67889052}" srcOrd="7" destOrd="0" presId="urn:microsoft.com/office/officeart/2005/8/layout/cycle5"/>
    <dgm:cxn modelId="{FF156E64-258D-4126-B61C-786342C68F91}" type="presParOf" srcId="{BB33A032-2B40-4B59-B1B2-702637B42033}" destId="{EEF8BFAD-1859-4EB2-B72F-60E939AE90B1}" srcOrd="8" destOrd="0" presId="urn:microsoft.com/office/officeart/2005/8/layout/cycle5"/>
    <dgm:cxn modelId="{AD50F900-3D82-4BB3-BDD9-AECF3B745376}" type="presParOf" srcId="{BB33A032-2B40-4B59-B1B2-702637B42033}" destId="{68402BE6-0F1F-44E0-A0E2-CD1355B3E89B}" srcOrd="9" destOrd="0" presId="urn:microsoft.com/office/officeart/2005/8/layout/cycle5"/>
    <dgm:cxn modelId="{1820831B-1BD6-4274-9370-3C8741CC3E15}" type="presParOf" srcId="{BB33A032-2B40-4B59-B1B2-702637B42033}" destId="{2CE95051-525E-47BF-B06E-A639ECBC2A60}" srcOrd="10" destOrd="0" presId="urn:microsoft.com/office/officeart/2005/8/layout/cycle5"/>
    <dgm:cxn modelId="{A7EDF08F-B061-4810-A72D-C08FF3220687}" type="presParOf" srcId="{BB33A032-2B40-4B59-B1B2-702637B42033}" destId="{1B272795-5CE6-4074-BAA8-000F27185D56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9632-034D-473D-9F98-833851AECE12}">
      <dsp:nvSpPr>
        <dsp:cNvPr id="0" name=""/>
        <dsp:cNvSpPr/>
      </dsp:nvSpPr>
      <dsp:spPr>
        <a:xfrm>
          <a:off x="3456394" y="1735396"/>
          <a:ext cx="2451031" cy="2168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RECEITAS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/>
            </a:rPr>
            <a:t>PRÓPRIAS</a:t>
          </a:r>
          <a:endParaRPr lang="pt-BR" sz="2000" b="1" kern="1200" cap="none" spc="0" dirty="0">
            <a:ln w="1905"/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Arial Black"/>
          </a:endParaRPr>
        </a:p>
      </dsp:txBody>
      <dsp:txXfrm>
        <a:off x="3815339" y="2052896"/>
        <a:ext cx="1733141" cy="1533023"/>
      </dsp:txXfrm>
    </dsp:sp>
    <dsp:sp modelId="{3117A83B-6685-4CD3-9894-F9B9687313CB}">
      <dsp:nvSpPr>
        <dsp:cNvPr id="0" name=""/>
        <dsp:cNvSpPr/>
      </dsp:nvSpPr>
      <dsp:spPr>
        <a:xfrm rot="16200056">
          <a:off x="4272248" y="1350857"/>
          <a:ext cx="793797" cy="86250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4391316" y="1642427"/>
        <a:ext cx="555658" cy="517503"/>
      </dsp:txXfrm>
    </dsp:sp>
    <dsp:sp modelId="{54C5D70C-3D41-4610-827C-812D56D44CD8}">
      <dsp:nvSpPr>
        <dsp:cNvPr id="0" name=""/>
        <dsp:cNvSpPr/>
      </dsp:nvSpPr>
      <dsp:spPr>
        <a:xfrm>
          <a:off x="3894061" y="13606"/>
          <a:ext cx="1575768" cy="1269734"/>
        </a:xfrm>
        <a:prstGeom prst="ellipse">
          <a:avLst/>
        </a:prstGeom>
        <a:gradFill rotWithShape="0">
          <a:gsLst>
            <a:gs pos="54000">
              <a:srgbClr val="7030A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ISSQN</a:t>
          </a:r>
          <a:endParaRPr lang="pt-BR" sz="2000" b="1" kern="1200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124827" y="199554"/>
        <a:ext cx="1114236" cy="897838"/>
      </dsp:txXfrm>
    </dsp:sp>
    <dsp:sp modelId="{E32651B8-D6E2-498F-855E-6A216A949905}">
      <dsp:nvSpPr>
        <dsp:cNvPr id="0" name=""/>
        <dsp:cNvSpPr/>
      </dsp:nvSpPr>
      <dsp:spPr>
        <a:xfrm rot="20190125">
          <a:off x="5767509" y="1741316"/>
          <a:ext cx="516716" cy="98756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773936" y="1969731"/>
        <a:ext cx="361701" cy="592538"/>
      </dsp:txXfrm>
    </dsp:sp>
    <dsp:sp modelId="{2A8F11E0-1AAD-4DA5-B956-2D117F3F639B}">
      <dsp:nvSpPr>
        <dsp:cNvPr id="0" name=""/>
        <dsp:cNvSpPr/>
      </dsp:nvSpPr>
      <dsp:spPr>
        <a:xfrm>
          <a:off x="6192688" y="1095416"/>
          <a:ext cx="1667760" cy="1409214"/>
        </a:xfrm>
        <a:prstGeom prst="ellipse">
          <a:avLst/>
        </a:prstGeom>
        <a:gradFill flip="none" rotWithShape="1">
          <a:gsLst>
            <a:gs pos="61000">
              <a:srgbClr val="000066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Juros</a:t>
          </a:r>
          <a:r>
            <a:rPr lang="pt-BR" sz="2000" kern="1200">
              <a:ln w="12700"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e </a:t>
          </a:r>
          <a:r>
            <a:rPr lang="pt-BR" sz="2000" b="1" kern="1200" cap="none" spc="5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multas</a:t>
          </a:r>
          <a:endParaRPr lang="pt-BR" sz="2000" b="1" kern="1200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436926" y="1301791"/>
        <a:ext cx="1179284" cy="996464"/>
      </dsp:txXfrm>
    </dsp:sp>
    <dsp:sp modelId="{EABA4B81-3479-4080-80FB-ACF4B08D59CF}">
      <dsp:nvSpPr>
        <dsp:cNvPr id="0" name=""/>
        <dsp:cNvSpPr/>
      </dsp:nvSpPr>
      <dsp:spPr>
        <a:xfrm rot="1674867">
          <a:off x="5389797" y="3020654"/>
          <a:ext cx="839998" cy="88274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5404457" y="3138216"/>
        <a:ext cx="587999" cy="529646"/>
      </dsp:txXfrm>
    </dsp:sp>
    <dsp:sp modelId="{58A22DA9-CAE3-4348-9630-A1F73841D46C}">
      <dsp:nvSpPr>
        <dsp:cNvPr id="0" name=""/>
        <dsp:cNvSpPr/>
      </dsp:nvSpPr>
      <dsp:spPr>
        <a:xfrm>
          <a:off x="6112123" y="3314307"/>
          <a:ext cx="1667760" cy="1409214"/>
        </a:xfrm>
        <a:prstGeom prst="ellipse">
          <a:avLst/>
        </a:prstGeom>
        <a:gradFill rotWithShape="0">
          <a:gsLst>
            <a:gs pos="61000">
              <a:srgbClr val="FFFF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Taxas</a:t>
          </a:r>
          <a:endParaRPr lang="pt-BR" sz="2000" b="1" kern="1200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6356361" y="3520682"/>
        <a:ext cx="1179284" cy="996464"/>
      </dsp:txXfrm>
    </dsp:sp>
    <dsp:sp modelId="{24B84D21-7F39-4B34-A4A8-4F498FD37FDA}">
      <dsp:nvSpPr>
        <dsp:cNvPr id="0" name=""/>
        <dsp:cNvSpPr/>
      </dsp:nvSpPr>
      <dsp:spPr>
        <a:xfrm rot="5444433">
          <a:off x="4177460" y="3506241"/>
          <a:ext cx="962159" cy="94023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4320319" y="3553265"/>
        <a:ext cx="680087" cy="564143"/>
      </dsp:txXfrm>
    </dsp:sp>
    <dsp:sp modelId="{CB5E4D96-1008-41FC-BFF5-A6097D714CC6}">
      <dsp:nvSpPr>
        <dsp:cNvPr id="0" name=""/>
        <dsp:cNvSpPr/>
      </dsp:nvSpPr>
      <dsp:spPr>
        <a:xfrm>
          <a:off x="3820082" y="4276987"/>
          <a:ext cx="1667760" cy="1409214"/>
        </a:xfrm>
        <a:prstGeom prst="ellipse">
          <a:avLst/>
        </a:prstGeom>
        <a:gradFill rotWithShape="0">
          <a:gsLst>
            <a:gs pos="54000">
              <a:srgbClr val="00B05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Dívida</a:t>
          </a:r>
          <a:r>
            <a:rPr lang="pt-BR" sz="2000" kern="1200">
              <a:ln w="12700"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 </a:t>
          </a:r>
          <a:r>
            <a:rPr lang="pt-BR" sz="2000" b="1" kern="1200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Ativa</a:t>
          </a:r>
          <a:endParaRPr lang="pt-BR" sz="2000" b="1" kern="1200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4064320" y="4483362"/>
        <a:ext cx="1179284" cy="996464"/>
      </dsp:txXfrm>
    </dsp:sp>
    <dsp:sp modelId="{53A3CDA1-426D-4984-90D7-542DF0B42AEF}">
      <dsp:nvSpPr>
        <dsp:cNvPr id="0" name=""/>
        <dsp:cNvSpPr/>
      </dsp:nvSpPr>
      <dsp:spPr>
        <a:xfrm rot="9222005">
          <a:off x="2684222" y="3091831"/>
          <a:ext cx="1147806" cy="86250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 dirty="0"/>
        </a:p>
      </dsp:txBody>
      <dsp:txXfrm rot="10800000">
        <a:off x="2929581" y="3207010"/>
        <a:ext cx="889055" cy="517503"/>
      </dsp:txXfrm>
    </dsp:sp>
    <dsp:sp modelId="{3343BD6E-E17B-48BC-AC24-8009F9B73FE6}">
      <dsp:nvSpPr>
        <dsp:cNvPr id="0" name=""/>
        <dsp:cNvSpPr/>
      </dsp:nvSpPr>
      <dsp:spPr>
        <a:xfrm>
          <a:off x="1328613" y="3359970"/>
          <a:ext cx="1667760" cy="1409214"/>
        </a:xfrm>
        <a:prstGeom prst="ellipse">
          <a:avLst/>
        </a:prstGeom>
        <a:gradFill rotWithShape="0">
          <a:gsLst>
            <a:gs pos="54000">
              <a:srgbClr val="FF99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>
              <a:ln w="12700" cmpd="sng"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ITBI</a:t>
          </a:r>
          <a:endParaRPr lang="pt-BR" sz="2000" b="1" kern="1200" cap="none" spc="50" dirty="0">
            <a:ln w="12700" cmpd="sng">
              <a:prstDash val="solid"/>
            </a:ln>
            <a:solidFill>
              <a:schemeClr val="tx1"/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 Black"/>
          </a:endParaRPr>
        </a:p>
      </dsp:txBody>
      <dsp:txXfrm>
        <a:off x="1572851" y="3566345"/>
        <a:ext cx="1179284" cy="996464"/>
      </dsp:txXfrm>
    </dsp:sp>
    <dsp:sp modelId="{96AFD7C8-CD7B-4EC1-8DA2-F3E9CCDEC992}">
      <dsp:nvSpPr>
        <dsp:cNvPr id="0" name=""/>
        <dsp:cNvSpPr/>
      </dsp:nvSpPr>
      <dsp:spPr>
        <a:xfrm rot="12345195">
          <a:off x="3003476" y="1839431"/>
          <a:ext cx="1070586" cy="862505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 rot="10800000">
        <a:off x="3249377" y="2068145"/>
        <a:ext cx="811835" cy="517503"/>
      </dsp:txXfrm>
    </dsp:sp>
    <dsp:sp modelId="{239A13FC-AD0A-469E-BE9F-D083D06FB292}">
      <dsp:nvSpPr>
        <dsp:cNvPr id="0" name=""/>
        <dsp:cNvSpPr/>
      </dsp:nvSpPr>
      <dsp:spPr>
        <a:xfrm>
          <a:off x="1498825" y="981515"/>
          <a:ext cx="1667760" cy="1409214"/>
        </a:xfrm>
        <a:prstGeom prst="ellipse">
          <a:avLst/>
        </a:prstGeom>
        <a:gradFill rotWithShape="0">
          <a:gsLst>
            <a:gs pos="54000">
              <a:schemeClr val="accent2">
                <a:lumMod val="7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cap="none" spc="50" dirty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/>
            </a:rPr>
            <a:t>IPTU</a:t>
          </a:r>
          <a:endParaRPr lang="pt-BR" sz="2000" b="1" kern="1200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dsp:txBody>
      <dsp:txXfrm>
        <a:off x="1743063" y="1187890"/>
        <a:ext cx="1179284" cy="996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6577A-E509-4B90-A27E-6E9975AB9590}">
      <dsp:nvSpPr>
        <dsp:cNvPr id="0" name=""/>
        <dsp:cNvSpPr/>
      </dsp:nvSpPr>
      <dsp:spPr>
        <a:xfrm rot="16200000">
          <a:off x="343259" y="809754"/>
          <a:ext cx="1759752" cy="2444491"/>
        </a:xfrm>
        <a:prstGeom prst="flowChartManualOperation">
          <a:avLst/>
        </a:prstGeom>
        <a:gradFill flip="none" rotWithShape="1">
          <a:gsLst>
            <a:gs pos="62000">
              <a:srgbClr val="FF66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0" tIns="0" rIns="24130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 err="1">
              <a:ln w="12700">
                <a:noFill/>
                <a:round/>
                <a:headEnd/>
                <a:tailEnd/>
              </a:ln>
              <a:solidFill>
                <a:schemeClr val="tx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Fundeb</a:t>
          </a:r>
          <a:endParaRPr lang="pt-BR" sz="3800" kern="1200" dirty="0">
            <a:solidFill>
              <a:schemeClr val="tx1"/>
            </a:solidFill>
          </a:endParaRPr>
        </a:p>
      </dsp:txBody>
      <dsp:txXfrm rot="5400000">
        <a:off x="890" y="1504073"/>
        <a:ext cx="2444491" cy="1055852"/>
      </dsp:txXfrm>
    </dsp:sp>
    <dsp:sp modelId="{F45C29BF-698F-49D9-BA89-E8F7D4D5B0E4}">
      <dsp:nvSpPr>
        <dsp:cNvPr id="0" name=""/>
        <dsp:cNvSpPr/>
      </dsp:nvSpPr>
      <dsp:spPr>
        <a:xfrm rot="16200000">
          <a:off x="3055873" y="-9794"/>
          <a:ext cx="1745244" cy="2609657"/>
        </a:xfrm>
        <a:prstGeom prst="flowChartManualOperation">
          <a:avLst/>
        </a:prstGeom>
        <a:gradFill rotWithShape="0">
          <a:gsLst>
            <a:gs pos="72000">
              <a:srgbClr val="003300"/>
            </a:gs>
            <a:gs pos="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50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>
              <a:ln w="12700">
                <a:noFill/>
                <a:round/>
                <a:headEnd/>
                <a:tailEnd/>
              </a:ln>
              <a:solidFill>
                <a:schemeClr val="bg1"/>
              </a:solidFill>
              <a:effectLst/>
              <a:latin typeface="Arial Black"/>
            </a:rPr>
            <a:t>União  </a:t>
          </a:r>
          <a:endParaRPr lang="pt-BR" sz="3000" kern="1200" dirty="0">
            <a:solidFill>
              <a:schemeClr val="bg1"/>
            </a:solidFill>
            <a:effectLst/>
          </a:endParaRPr>
        </a:p>
      </dsp:txBody>
      <dsp:txXfrm rot="5400000">
        <a:off x="2623667" y="771461"/>
        <a:ext cx="2609657" cy="1047146"/>
      </dsp:txXfrm>
    </dsp:sp>
    <dsp:sp modelId="{1875D77B-FC46-49C2-999A-C9A4836502D5}">
      <dsp:nvSpPr>
        <dsp:cNvPr id="0" name=""/>
        <dsp:cNvSpPr/>
      </dsp:nvSpPr>
      <dsp:spPr>
        <a:xfrm rot="16200000">
          <a:off x="4939272" y="507216"/>
          <a:ext cx="4064000" cy="3049567"/>
        </a:xfrm>
        <a:prstGeom prst="flowChartManualOperation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Op. Crédito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800" kern="1200" dirty="0">
            <a:ln w="12700">
              <a:noFill/>
              <a:round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latin typeface="Arial Black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ln w="12700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rPr>
            <a:t>Convênios</a:t>
          </a:r>
          <a:endParaRPr lang="pt-BR" sz="2800" kern="1200" dirty="0"/>
        </a:p>
      </dsp:txBody>
      <dsp:txXfrm rot="5400000">
        <a:off x="5446489" y="812799"/>
        <a:ext cx="3049567" cy="243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0F438-E97B-4F59-8CBB-91DAE5C0094E}">
      <dsp:nvSpPr>
        <dsp:cNvPr id="0" name=""/>
        <dsp:cNvSpPr/>
      </dsp:nvSpPr>
      <dsp:spPr>
        <a:xfrm>
          <a:off x="3391600" y="271146"/>
          <a:ext cx="1576933" cy="1025006"/>
        </a:xfrm>
        <a:prstGeom prst="roundRect">
          <a:avLst/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/>
            <a:t>E</a:t>
          </a:r>
        </a:p>
      </dsp:txBody>
      <dsp:txXfrm>
        <a:off x="3441637" y="321183"/>
        <a:ext cx="1476859" cy="924932"/>
      </dsp:txXfrm>
    </dsp:sp>
    <dsp:sp modelId="{048BC6AC-A367-45C4-90AB-AF5F7BFB8DDD}">
      <dsp:nvSpPr>
        <dsp:cNvPr id="0" name=""/>
        <dsp:cNvSpPr/>
      </dsp:nvSpPr>
      <dsp:spPr>
        <a:xfrm>
          <a:off x="2015014" y="-1804136"/>
          <a:ext cx="3390138" cy="3390138"/>
        </a:xfrm>
        <a:custGeom>
          <a:avLst/>
          <a:gdLst/>
          <a:ahLst/>
          <a:cxnLst/>
          <a:rect l="0" t="0" r="0" b="0"/>
          <a:pathLst>
            <a:path>
              <a:moveTo>
                <a:pt x="2485944" y="3194328"/>
              </a:moveTo>
              <a:arcTo wR="1695069" hR="1695069" stAng="3731272" swAng="11377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A92F9-A131-493D-A8C7-36E221296051}">
      <dsp:nvSpPr>
        <dsp:cNvPr id="0" name=""/>
        <dsp:cNvSpPr/>
      </dsp:nvSpPr>
      <dsp:spPr>
        <a:xfrm>
          <a:off x="3348218" y="1584179"/>
          <a:ext cx="1576933" cy="1025006"/>
        </a:xfrm>
        <a:prstGeom prst="roundRect">
          <a:avLst/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/>
            <a:t>DU</a:t>
          </a:r>
        </a:p>
      </dsp:txBody>
      <dsp:txXfrm>
        <a:off x="3398255" y="1634216"/>
        <a:ext cx="1476859" cy="924932"/>
      </dsp:txXfrm>
    </dsp:sp>
    <dsp:sp modelId="{A2EDF939-66CF-4AE9-B5CA-26DF60129706}">
      <dsp:nvSpPr>
        <dsp:cNvPr id="0" name=""/>
        <dsp:cNvSpPr/>
      </dsp:nvSpPr>
      <dsp:spPr>
        <a:xfrm>
          <a:off x="892834" y="947551"/>
          <a:ext cx="3390138" cy="3390138"/>
        </a:xfrm>
        <a:custGeom>
          <a:avLst/>
          <a:gdLst/>
          <a:ahLst/>
          <a:cxnLst/>
          <a:rect l="0" t="0" r="0" b="0"/>
          <a:pathLst>
            <a:path>
              <a:moveTo>
                <a:pt x="3390010" y="1715958"/>
              </a:moveTo>
              <a:arcTo wR="1695069" hR="1695069" stAng="21642367" swAng="3311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9D964-BF5C-4375-B0B8-7A3120129FF6}">
      <dsp:nvSpPr>
        <dsp:cNvPr id="0" name=""/>
        <dsp:cNvSpPr/>
      </dsp:nvSpPr>
      <dsp:spPr>
        <a:xfrm>
          <a:off x="3391618" y="2880323"/>
          <a:ext cx="1576933" cy="1025006"/>
        </a:xfrm>
        <a:prstGeom prst="roundRect">
          <a:avLst/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/>
            <a:t>CA</a:t>
          </a:r>
        </a:p>
      </dsp:txBody>
      <dsp:txXfrm>
        <a:off x="3441655" y="2930360"/>
        <a:ext cx="1476859" cy="924932"/>
      </dsp:txXfrm>
    </dsp:sp>
    <dsp:sp modelId="{EEF8BFAD-1859-4EB2-B72F-60E939AE90B1}">
      <dsp:nvSpPr>
        <dsp:cNvPr id="0" name=""/>
        <dsp:cNvSpPr/>
      </dsp:nvSpPr>
      <dsp:spPr>
        <a:xfrm>
          <a:off x="1961550" y="3885310"/>
          <a:ext cx="3390138" cy="3390138"/>
        </a:xfrm>
        <a:custGeom>
          <a:avLst/>
          <a:gdLst/>
          <a:ahLst/>
          <a:cxnLst/>
          <a:rect l="0" t="0" r="0" b="0"/>
          <a:pathLst>
            <a:path>
              <a:moveTo>
                <a:pt x="2100181" y="49121"/>
              </a:moveTo>
              <a:arcTo wR="1695069" hR="1695069" stAng="17029631" swAng="9145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02BE6-0F1F-44E0-A0E2-CD1355B3E89B}">
      <dsp:nvSpPr>
        <dsp:cNvPr id="0" name=""/>
        <dsp:cNvSpPr/>
      </dsp:nvSpPr>
      <dsp:spPr>
        <a:xfrm>
          <a:off x="3391606" y="4176462"/>
          <a:ext cx="1576933" cy="1025006"/>
        </a:xfrm>
        <a:prstGeom prst="roundRect">
          <a:avLst/>
        </a:prstGeom>
        <a:solidFill>
          <a:srgbClr val="FF33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200" b="1" kern="1200" dirty="0"/>
            <a:t>ÇÃO</a:t>
          </a:r>
        </a:p>
      </dsp:txBody>
      <dsp:txXfrm>
        <a:off x="3441643" y="4226499"/>
        <a:ext cx="1476859" cy="924932"/>
      </dsp:txXfrm>
    </dsp:sp>
    <dsp:sp modelId="{1B272795-5CE6-4074-BAA8-000F27185D56}">
      <dsp:nvSpPr>
        <dsp:cNvPr id="0" name=""/>
        <dsp:cNvSpPr/>
      </dsp:nvSpPr>
      <dsp:spPr>
        <a:xfrm>
          <a:off x="968911" y="334572"/>
          <a:ext cx="4845383" cy="4845383"/>
        </a:xfrm>
        <a:custGeom>
          <a:avLst/>
          <a:gdLst/>
          <a:ahLst/>
          <a:cxnLst/>
          <a:rect l="0" t="0" r="0" b="0"/>
          <a:pathLst>
            <a:path>
              <a:moveTo>
                <a:pt x="1479253" y="4654139"/>
              </a:moveTo>
              <a:arcTo wR="2422691" hR="2422691" stAng="6775094" swAng="804980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7BC69-EFE4-46BC-A94A-C0C85E809F25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15CF0-DB02-4ABB-8A8A-74C6DDDFFBB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99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6583F-FC49-45F4-B090-B1326D701E2D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CCBE-8515-47F9-BD79-7D47A4AF84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3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mdf" TargetMode="External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confi.tesouro.gov.br/siconfi/pages/public/declaracao/declaracao_list.jsf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131.com.br/ords/portal/f?p=661:1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131.com.br/ords/portal/f?p=450:2:0::N0:2:P2_SUBA_ID:82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lei131.com.br/ords/portal/f?p=450:2:0::N0:2:P2_SUBA_ID:24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9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767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– Desde o advento da Lei de Responsabilidade Fiscal - LRF (art. 8º, § 4º), o Executivo Municipal tem comparecido às </a:t>
            </a:r>
            <a:r>
              <a:rPr lang="pt-BR" b="1" dirty="0"/>
              <a:t>audiências públicas quadrimestrais</a:t>
            </a:r>
            <a:r>
              <a:rPr lang="pt-BR" dirty="0"/>
              <a:t> para demonstrar e avaliar o cumprimento das metas fiscais de cada quadrimestre, apresentando as informações constantes nos demonstrativos da Gestão Fiscal, a saber: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9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seguir, algumas apresentações a partir de 2007.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298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2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Durante as audiências quadrimestrais, os dados dos </a:t>
            </a:r>
            <a:r>
              <a:rPr lang="pt-BR" b="1" dirty="0"/>
              <a:t>demonstrativos são apresentados</a:t>
            </a:r>
            <a:r>
              <a:rPr lang="pt-BR" dirty="0"/>
              <a:t> pelo Executivo Municipal, utilizando recursos visuais elaborados de forma a tornar dinâmicas as informações. Na sequência, são esclarecidas as dúvidas conforme demandadas pelos vereadores presentes durante todo o tempo disponibilizado para a reunião.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92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Durante as audiências quadrimestrais, os dados dos </a:t>
            </a:r>
            <a:r>
              <a:rPr lang="pt-BR" b="1" dirty="0"/>
              <a:t>demonstrativos são apresentados</a:t>
            </a:r>
            <a:r>
              <a:rPr lang="pt-BR" dirty="0"/>
              <a:t> pelo Executivo Municipal, utilizando recursos visuais elaborados de forma a tornar dinâmicas as informações. Na sequência, são esclarecidas as dúvidas conforme demandadas pelos vereadores presentes durante todo o tempo disponibilizado para a reunião.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694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– Referidos </a:t>
            </a:r>
            <a:r>
              <a:rPr lang="pt-BR" b="1" dirty="0"/>
              <a:t>relatórios</a:t>
            </a:r>
            <a:r>
              <a:rPr lang="pt-BR" dirty="0"/>
              <a:t> também são encaminhados em 31 exemplares à Câmara Municipal para </a:t>
            </a:r>
            <a:r>
              <a:rPr lang="pt-BR" b="1" dirty="0"/>
              <a:t>distribuição aos gabinetes de todos os vereadores</a:t>
            </a:r>
            <a:r>
              <a:rPr lang="pt-BR" dirty="0"/>
              <a:t>, com antecedência à data da audiência, para que seja possibilitada a devida análise com vista a subsidiar os questionamentos porventura remanescentes.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35017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Contadoria-Geral do Município elabora os </a:t>
            </a:r>
            <a:r>
              <a:rPr lang="pt-BR" b="1" dirty="0"/>
              <a:t>demonstrativos do RREO e do RGF</a:t>
            </a:r>
            <a:r>
              <a:rPr lang="pt-BR" dirty="0"/>
              <a:t>, conforme </a:t>
            </a:r>
            <a:r>
              <a:rPr lang="pt-BR" b="1" dirty="0"/>
              <a:t>modelos</a:t>
            </a:r>
            <a:r>
              <a:rPr lang="pt-BR" dirty="0"/>
              <a:t> definidos pela Secretaria do Tesouro Nacional (STN) no Manual de Demonstrações Fiscais (MDF), não podendo a Prefeitura alterá-los. </a:t>
            </a:r>
            <a:r>
              <a:rPr lang="pt-BR" b="1" dirty="0"/>
              <a:t>Link</a:t>
            </a:r>
            <a:r>
              <a:rPr lang="pt-BR" dirty="0"/>
              <a:t> MDF: </a:t>
            </a:r>
            <a:r>
              <a:rPr lang="pt-BR" u="sng" dirty="0">
                <a:hlinkClick r:id="rId3"/>
              </a:rPr>
              <a:t>http://www.tesouro.fazenda.gov.br/mdf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48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Após a confecção dos </a:t>
            </a:r>
            <a:r>
              <a:rPr lang="pt-BR" b="1" dirty="0"/>
              <a:t>demonstrativos</a:t>
            </a:r>
            <a:r>
              <a:rPr lang="pt-BR" dirty="0"/>
              <a:t> dos relatórios, seus correspondentes arquivos magnéticos são </a:t>
            </a:r>
            <a:r>
              <a:rPr lang="pt-BR" b="1" dirty="0"/>
              <a:t>repassados</a:t>
            </a:r>
            <a:r>
              <a:rPr lang="pt-BR" dirty="0"/>
              <a:t>, bimestralmente, à </a:t>
            </a:r>
            <a:r>
              <a:rPr lang="pt-BR" b="1" dirty="0"/>
              <a:t>STN e ao TCE-MA</a:t>
            </a:r>
            <a:r>
              <a:rPr lang="pt-BR" dirty="0"/>
              <a:t>, via sistemáticas definidas por esses órgãos, ficando disponíveis para acesso público no link </a:t>
            </a:r>
            <a:r>
              <a:rPr lang="pt-BR" dirty="0">
                <a:hlinkClick r:id="rId3"/>
              </a:rPr>
              <a:t>https://siconfi.tesouro.gov.br/siconfi/pages/public/declaracao/declaracao_list.jsf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555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17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455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Em cumprimento à Lei a Transparência (LC nº 131/2009), a Contadoria-Geral do Município encaminha, bimestralmente, à Controladoria-Geral do Município (CGM), os arquivos magnéticos desses relatórios para serem disponibilizados no </a:t>
            </a:r>
            <a:r>
              <a:rPr lang="pt-BR" b="1" dirty="0"/>
              <a:t>Portal da Transparência</a:t>
            </a:r>
            <a:r>
              <a:rPr lang="pt-BR" dirty="0"/>
              <a:t> do Município. Link: </a:t>
            </a:r>
            <a:r>
              <a:rPr lang="pt-BR" u="sng" dirty="0">
                <a:hlinkClick r:id="rId3"/>
              </a:rPr>
              <a:t>http://www.lei131.com.br/ords/portal/f?p=661:1#</a:t>
            </a:r>
            <a:r>
              <a:rPr lang="pt-B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7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8120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12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Soma-se ao cumprimento da LRF, para efeito de plena divulgação de informações pormenorizadas da </a:t>
            </a:r>
            <a:r>
              <a:rPr lang="pt-BR" b="1" dirty="0"/>
              <a:t>execução orçamentária</a:t>
            </a:r>
            <a:r>
              <a:rPr lang="pt-BR" dirty="0"/>
              <a:t>, a disponibilização de sua movimentação, em tempo real, em atendimento aos ditames da Lei Complementar nº 131/2009 a conhecida Lei da Transparência. A Prefeitura de São Luís dá cumprimento a essa LC via seu Portal da Transparência: </a:t>
            </a:r>
            <a:r>
              <a:rPr lang="pt-BR" b="1" dirty="0"/>
              <a:t>Link</a:t>
            </a:r>
            <a:r>
              <a:rPr lang="pt-BR" dirty="0"/>
              <a:t>: </a:t>
            </a:r>
            <a:r>
              <a:rPr lang="pt-BR" u="sng" dirty="0">
                <a:hlinkClick r:id="rId3"/>
              </a:rPr>
              <a:t>http://www.lei131.com.br/ords/portal/f?p=450:2:0::N0:2:P2_SUBA_ID:82</a:t>
            </a:r>
            <a:r>
              <a:rPr lang="pt-BR" dirty="0"/>
              <a:t>, para Receitas, e </a:t>
            </a:r>
            <a:r>
              <a:rPr lang="pt-BR" b="1" dirty="0"/>
              <a:t>Link</a:t>
            </a:r>
            <a:r>
              <a:rPr lang="pt-BR" dirty="0"/>
              <a:t>: </a:t>
            </a:r>
            <a:r>
              <a:rPr lang="pt-BR" u="sng" dirty="0">
                <a:hlinkClick r:id="rId4"/>
              </a:rPr>
              <a:t>http://www.lei131.com.br/ords/portal/f?p=450:2:0::N0:2:P2_SUBA_ID:24</a:t>
            </a:r>
            <a:r>
              <a:rPr lang="pt-BR" dirty="0"/>
              <a:t>, para Despesas. 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H – A Lei de Acesso à Informação Pública </a:t>
            </a:r>
            <a:r>
              <a:rPr lang="pt-BR" b="1" dirty="0"/>
              <a:t>(LAI)</a:t>
            </a:r>
            <a:r>
              <a:rPr lang="pt-BR" dirty="0"/>
              <a:t>, Lei nº 12.527/2011) encontra-se regulamentada, no âmbito do Município, no Decreto nº 47.272 (08.06.2015), o qual estabelece os procedimentos e outras providências correlatas a serem observados por seus órgãos e entidades, bem como pelas entidades privadas sem fins lucrativos que recebam recursos do Município para a realização de atividades de interesse público, visando garantir o direito de acesso à informação.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00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22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840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492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6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43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6CCBE-8515-47F9-BD79-7D47A4AF8474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723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4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48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68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33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60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23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5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96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000066"/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E5758-0AA5-4604-A43D-0619F6456766}" type="datetimeFigureOut">
              <a:rPr lang="pt-BR" smtClean="0"/>
              <a:t>05/11/2018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F5E6-95DD-4C85-B484-0B40BAEBA4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97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1" r:id="rId13"/>
    <p:sldLayoutId id="2147483712" r:id="rId14"/>
    <p:sldLayoutId id="2147483714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souro.fazenda.gov.br/mdf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confi.tesouro.gov.br/siconfi/pages/public/declaracao/declaracao_list.jsf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131.com.br/ords/portal/f?p=450:2:0::N0:2:P2_SUBA_ID:8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i131.com.br/ords/portal/f?p=450:2:0::N0:2:P2_SUBA_ID:24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87" y="504209"/>
            <a:ext cx="446342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CaixaDeTexto 3"/>
          <p:cNvSpPr txBox="1"/>
          <p:nvPr/>
        </p:nvSpPr>
        <p:spPr>
          <a:xfrm>
            <a:off x="935596" y="2200566"/>
            <a:ext cx="7272808" cy="34778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4800" b="1" spc="420" dirty="0">
              <a:solidFill>
                <a:schemeClr val="bg1"/>
              </a:solidFill>
            </a:endParaRPr>
          </a:p>
          <a:p>
            <a:pPr algn="ctr"/>
            <a:r>
              <a:rPr lang="pt-BR" sz="4800" b="1" spc="420" dirty="0">
                <a:solidFill>
                  <a:schemeClr val="bg1"/>
                </a:solidFill>
              </a:rPr>
              <a:t>Audiência Pública</a:t>
            </a:r>
          </a:p>
          <a:p>
            <a:pPr algn="ctr"/>
            <a:r>
              <a:rPr lang="pt-BR" sz="4800" b="1" spc="420" dirty="0">
                <a:solidFill>
                  <a:schemeClr val="bg1"/>
                </a:solidFill>
              </a:rPr>
              <a:t>Gestão Fiscal</a:t>
            </a:r>
          </a:p>
          <a:p>
            <a:pPr algn="ctr"/>
            <a:r>
              <a:rPr lang="pt-BR" sz="3800" b="1" spc="420" dirty="0">
                <a:solidFill>
                  <a:srgbClr val="FFFF00"/>
                </a:solidFill>
              </a:rPr>
              <a:t>2º Quadrimestre/2018</a:t>
            </a:r>
          </a:p>
          <a:p>
            <a:pPr algn="ctr"/>
            <a:r>
              <a:rPr lang="pt-BR" sz="3800" b="1" spc="420" dirty="0">
                <a:solidFill>
                  <a:srgbClr val="FFFF00"/>
                </a:solidFill>
              </a:rPr>
              <a:t>07/11/2018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="" xmlns:a16="http://schemas.microsoft.com/office/drawing/2014/main" id="{D946F2C3-3F74-49CA-9996-26A281AD934D}"/>
              </a:ext>
            </a:extLst>
          </p:cNvPr>
          <p:cNvSpPr/>
          <p:nvPr/>
        </p:nvSpPr>
        <p:spPr>
          <a:xfrm>
            <a:off x="2286000" y="6444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spc="420" dirty="0">
                <a:solidFill>
                  <a:schemeClr val="bg1"/>
                </a:solidFill>
              </a:rPr>
              <a:t>São Luís</a:t>
            </a:r>
          </a:p>
        </p:txBody>
      </p:sp>
    </p:spTree>
    <p:extLst>
      <p:ext uri="{BB962C8B-B14F-4D97-AF65-F5344CB8AC3E}">
        <p14:creationId xmlns:p14="http://schemas.microsoft.com/office/powerpoint/2010/main" val="224997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319286" y="3938280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14,73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1" y="908719"/>
            <a:ext cx="6173055" cy="557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1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pic>
        <p:nvPicPr>
          <p:cNvPr id="1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156176" y="264213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2,13 mi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AA98A28-705D-434F-B1DD-C7D603125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2" y="959440"/>
            <a:ext cx="6233498" cy="544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5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501404" y="-26988"/>
            <a:ext cx="551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2" name="Texto Explicativo 1 11"/>
          <p:cNvSpPr/>
          <p:nvPr/>
        </p:nvSpPr>
        <p:spPr>
          <a:xfrm>
            <a:off x="2699792" y="980728"/>
            <a:ext cx="6264696" cy="5760640"/>
          </a:xfrm>
          <a:prstGeom prst="borderCallout1">
            <a:avLst>
              <a:gd name="adj1" fmla="val 19324"/>
              <a:gd name="adj2" fmla="val -680"/>
              <a:gd name="adj3" fmla="val -5366"/>
              <a:gd name="adj4" fmla="val 1116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2800" b="1" dirty="0">
                <a:solidFill>
                  <a:schemeClr val="bg1"/>
                </a:solidFill>
              </a:rPr>
              <a:t>Taxas:</a:t>
            </a:r>
          </a:p>
          <a:p>
            <a:pPr marL="285750" indent="-285750" algn="r">
              <a:buFontTx/>
              <a:buChar char="-"/>
            </a:pPr>
            <a:r>
              <a:rPr lang="pt-BR" sz="3200" b="1" dirty="0">
                <a:solidFill>
                  <a:srgbClr val="00CCFF"/>
                </a:solidFill>
              </a:rPr>
              <a:t>Alvará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Lic. e </a:t>
            </a:r>
            <a:r>
              <a:rPr lang="pt-BR" sz="2800" b="1" dirty="0" err="1">
                <a:solidFill>
                  <a:schemeClr val="bg1"/>
                </a:solidFill>
              </a:rPr>
              <a:t>Autoriz</a:t>
            </a:r>
            <a:r>
              <a:rPr lang="pt-BR" sz="2800" b="1" dirty="0">
                <a:solidFill>
                  <a:schemeClr val="bg1"/>
                </a:solidFill>
              </a:rPr>
              <a:t>. Ambiental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Publicidade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Horário Especial de Funcionamento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Aprovação Projetos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Execução Obras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Habite-se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Funcionamento de Transportes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Interdição de Vias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Emolumentos</a:t>
            </a:r>
          </a:p>
          <a:p>
            <a:pPr marL="285750" indent="-285750" algn="r">
              <a:buFontTx/>
              <a:buChar char="-"/>
            </a:pPr>
            <a:r>
              <a:rPr lang="pt-BR" sz="2800" b="1" dirty="0">
                <a:solidFill>
                  <a:schemeClr val="bg1"/>
                </a:solidFill>
              </a:rPr>
              <a:t>Outras</a:t>
            </a: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chemeClr val="bg1"/>
              </a:solidFill>
            </a:endParaRPr>
          </a:p>
          <a:p>
            <a:pPr marL="285750" indent="-285750" algn="r">
              <a:buFontTx/>
              <a:buChar char="-"/>
            </a:pPr>
            <a:endParaRPr lang="pt-BR" sz="2800" b="1" dirty="0">
              <a:solidFill>
                <a:srgbClr val="0066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pic>
        <p:nvPicPr>
          <p:cNvPr id="6" name="Picture 3" descr="C:\Users\lilianlprs\Pictures\Logo Prefeitura\PREFEITURA_LOGO (1).jpg">
            <a:extLst>
              <a:ext uri="{FF2B5EF4-FFF2-40B4-BE49-F238E27FC236}">
                <a16:creationId xmlns="" xmlns:a16="http://schemas.microsoft.com/office/drawing/2014/main" id="{AABEE819-F62A-4873-8DAE-6053119B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EE8021A-197A-485B-96F1-344EB770B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9" y="2084715"/>
            <a:ext cx="3159673" cy="300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234608" y="4005064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R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635,12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- 6%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AC610078-265F-4994-A760-164D410A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8" y="947829"/>
            <a:ext cx="5860920" cy="55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12160" y="3892233"/>
            <a:ext cx="2974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1,41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51D5CF3-C42C-451E-994A-14225F9B1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5976664" cy="53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7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 Explicativo 1 12"/>
          <p:cNvSpPr/>
          <p:nvPr/>
        </p:nvSpPr>
        <p:spPr>
          <a:xfrm>
            <a:off x="1115616" y="2452826"/>
            <a:ext cx="7056784" cy="4032448"/>
          </a:xfrm>
          <a:prstGeom prst="borderCallout1">
            <a:avLst>
              <a:gd name="adj1" fmla="val 18750"/>
              <a:gd name="adj2" fmla="val -8333"/>
              <a:gd name="adj3" fmla="val -17241"/>
              <a:gd name="adj4" fmla="val 5392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Multas Trânsito</a:t>
            </a:r>
          </a:p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Restituições </a:t>
            </a:r>
          </a:p>
          <a:p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(compensação entre regimes geral e o RPPS)</a:t>
            </a:r>
          </a:p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Honorários</a:t>
            </a:r>
          </a:p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Faltas Servidores</a:t>
            </a:r>
          </a:p>
          <a:p>
            <a:r>
              <a:rPr lang="pt-BR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331640" y="-27384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29A97217-9031-482F-A5AB-D7BC26352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682010"/>
            <a:ext cx="4536504" cy="32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9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8344" y="1412776"/>
            <a:ext cx="2686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R$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4,73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27%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EA71DE5C-71EB-454D-8987-52469CB2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20" y="980728"/>
            <a:ext cx="6276688" cy="52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4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27584" y="9087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kern="170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RECURSOS   TRANSFERIDOS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431540" y="1970794"/>
            <a:ext cx="8496944" cy="4200371"/>
            <a:chOff x="431540" y="1970794"/>
            <a:chExt cx="8496944" cy="4200371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1949" y="4286597"/>
              <a:ext cx="4603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346338" y="2708920"/>
              <a:ext cx="3062703" cy="4384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sp>
          <p:nvSpPr>
            <p:cNvPr id="2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684623" y="3429000"/>
              <a:ext cx="3062703" cy="438438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pt-BR" sz="3600" kern="10" dirty="0">
                <a:ln w="12700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sp>
          <p:nvSpPr>
            <p:cNvPr id="2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346338" y="4138448"/>
              <a:ext cx="2918687" cy="65870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pt-BR" sz="3600" kern="10" dirty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sp>
          <p:nvSpPr>
            <p:cNvPr id="2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87624" y="5595101"/>
              <a:ext cx="3221417" cy="5760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pt-BR" sz="3600" kern="10" dirty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sp>
          <p:nvSpPr>
            <p:cNvPr id="2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684623" y="4941168"/>
              <a:ext cx="3343761" cy="64807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pt-BR" sz="3600" kern="10" dirty="0">
                <a:ln w="12700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endParaRPr>
            </a:p>
          </p:txBody>
        </p:sp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val="3981475792"/>
                </p:ext>
              </p:extLst>
            </p:nvPr>
          </p:nvGraphicFramePr>
          <p:xfrm>
            <a:off x="431540" y="1970794"/>
            <a:ext cx="8496944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4" name="Agrupar 13">
              <a:extLst>
                <a:ext uri="{FF2B5EF4-FFF2-40B4-BE49-F238E27FC236}">
                  <a16:creationId xmlns="" xmlns:a16="http://schemas.microsoft.com/office/drawing/2014/main" id="{77B5ECFC-38B0-4F06-9B76-1B2085CDE622}"/>
                </a:ext>
              </a:extLst>
            </p:cNvPr>
            <p:cNvGrpSpPr/>
            <p:nvPr/>
          </p:nvGrpSpPr>
          <p:grpSpPr>
            <a:xfrm>
              <a:off x="3042462" y="4365104"/>
              <a:ext cx="2609658" cy="1745244"/>
              <a:chOff x="2623666" y="422413"/>
              <a:chExt cx="2609658" cy="1745244"/>
            </a:xfrm>
            <a:gradFill flip="none" rotWithShape="1">
              <a:gsLst>
                <a:gs pos="0">
                  <a:srgbClr val="FF3300"/>
                </a:gs>
                <a:gs pos="90000">
                  <a:schemeClr val="tx1"/>
                </a:gs>
              </a:gsLst>
              <a:path path="shape">
                <a:fillToRect l="50000" t="50000" r="50000" b="50000"/>
              </a:path>
              <a:tileRect/>
            </a:gradFill>
          </p:grpSpPr>
          <p:sp>
            <p:nvSpPr>
              <p:cNvPr id="15" name="Fluxograma: Operação Manual 14">
                <a:extLst>
                  <a:ext uri="{FF2B5EF4-FFF2-40B4-BE49-F238E27FC236}">
                    <a16:creationId xmlns="" xmlns:a16="http://schemas.microsoft.com/office/drawing/2014/main" id="{3475A9E6-07C5-4350-8A51-4CE5C8912507}"/>
                  </a:ext>
                </a:extLst>
              </p:cNvPr>
              <p:cNvSpPr/>
              <p:nvPr/>
            </p:nvSpPr>
            <p:spPr>
              <a:xfrm rot="16200000">
                <a:off x="3055873" y="-9794"/>
                <a:ext cx="1745244" cy="2609657"/>
              </a:xfrm>
              <a:prstGeom prst="flowChartManualOperation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luxograma: Operação Manual 4">
                <a:extLst>
                  <a:ext uri="{FF2B5EF4-FFF2-40B4-BE49-F238E27FC236}">
                    <a16:creationId xmlns="" xmlns:a16="http://schemas.microsoft.com/office/drawing/2014/main" id="{6F03326E-41EF-47D9-8FF3-FA5D98C1AC46}"/>
                  </a:ext>
                </a:extLst>
              </p:cNvPr>
              <p:cNvSpPr txBox="1"/>
              <p:nvPr/>
            </p:nvSpPr>
            <p:spPr>
              <a:xfrm rot="21600000">
                <a:off x="2623667" y="771461"/>
                <a:ext cx="2609657" cy="104714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90500" tIns="0" rIns="190500" bIns="0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3000" kern="1200" dirty="0">
                    <a:ln w="12700">
                      <a:noFill/>
                      <a:round/>
                      <a:headEnd/>
                      <a:tailEnd/>
                    </a:ln>
                    <a:solidFill>
                      <a:schemeClr val="bg1"/>
                    </a:solidFill>
                    <a:effectLst/>
                    <a:latin typeface="Arial Black"/>
                  </a:rPr>
                  <a:t>Estado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80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00CC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97616" y="1959749"/>
            <a:ext cx="2714054" cy="2009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UNIÃO:</a:t>
            </a:r>
          </a:p>
          <a:p>
            <a:pPr algn="r"/>
            <a:r>
              <a:rPr lang="pt-BR" sz="2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516,16mi </a:t>
            </a:r>
            <a:endParaRPr lang="pt-BR" sz="2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558,61mi </a:t>
            </a:r>
            <a:endParaRPr lang="pt-BR" sz="2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</a:t>
            </a:r>
            <a:r>
              <a:rPr lang="pt-BR" sz="25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582,76mi </a:t>
            </a:r>
            <a:endParaRPr lang="pt-BR" sz="2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pt-BR" sz="25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R$ milhões 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24,15 </a:t>
            </a:r>
            <a:r>
              <a:rPr lang="pt-BR" sz="3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  <a:endParaRPr lang="pt-BR" sz="3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D83A5912-04BF-49A5-993A-4127368D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1141856"/>
            <a:ext cx="5954414" cy="55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3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6600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2040" y="1700808"/>
            <a:ext cx="262976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   </a:t>
            </a:r>
            <a:r>
              <a:rPr lang="pt-BR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332,73 </a:t>
            </a:r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   </a:t>
            </a:r>
            <a:r>
              <a:rPr lang="pt-BR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325,86 </a:t>
            </a:r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  <a:p>
            <a:pPr algn="r"/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   </a:t>
            </a:r>
            <a:r>
              <a:rPr lang="pt-BR" sz="25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343,22 </a:t>
            </a:r>
            <a:r>
              <a:rPr lang="pt-BR" sz="25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4100" y="642754"/>
            <a:ext cx="77695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R$ milhões 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97616" y="4437112"/>
            <a:ext cx="2542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</a:t>
            </a:r>
            <a:r>
              <a:rPr lang="pt-B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17,36 </a:t>
            </a:r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</a:t>
            </a:r>
            <a:endParaRPr lang="pt-BR" sz="30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8D525DF6-44BD-486F-BCF7-328B762AF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204775"/>
            <a:ext cx="5963496" cy="517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27"/>
          <p:cNvSpPr>
            <a:spLocks noChangeArrowheads="1"/>
          </p:cNvSpPr>
          <p:nvPr/>
        </p:nvSpPr>
        <p:spPr bwMode="auto">
          <a:xfrm>
            <a:off x="1187624" y="4849233"/>
            <a:ext cx="7632848" cy="9560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pt-BR" altLang="pt-BR" sz="2500" spc="42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Delcio</a:t>
            </a:r>
            <a:r>
              <a:rPr lang="pt-BR" altLang="pt-BR" sz="2500" spc="4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Rodrigues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pt-BR" altLang="pt-BR" sz="2500" spc="4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SECRETÁRIO – SEMFAZ</a:t>
            </a:r>
          </a:p>
        </p:txBody>
      </p:sp>
      <p:pic>
        <p:nvPicPr>
          <p:cNvPr id="13" name="Picture 3" descr="C:\Users\lilianlprs\Pictures\Logo Prefeitura\PREFEITURA_LOGO (1).jpg">
            <a:extLst>
              <a:ext uri="{FF2B5EF4-FFF2-40B4-BE49-F238E27FC236}">
                <a16:creationId xmlns="" xmlns:a16="http://schemas.microsoft.com/office/drawing/2014/main" id="{A8C03DA8-8A80-4E85-80DB-89E99F5E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10" y="188640"/>
            <a:ext cx="3273179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6C76E154-AE35-4CDB-8922-B97A97110D2C}"/>
              </a:ext>
            </a:extLst>
          </p:cNvPr>
          <p:cNvSpPr txBox="1"/>
          <p:nvPr/>
        </p:nvSpPr>
        <p:spPr>
          <a:xfrm>
            <a:off x="935596" y="1064948"/>
            <a:ext cx="7272808" cy="3477875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pt-BR" sz="4800" b="1" spc="420" dirty="0">
              <a:solidFill>
                <a:schemeClr val="bg1"/>
              </a:solidFill>
            </a:endParaRPr>
          </a:p>
          <a:p>
            <a:pPr algn="ctr"/>
            <a:r>
              <a:rPr lang="pt-BR" sz="4800" b="1" spc="420" dirty="0">
                <a:solidFill>
                  <a:schemeClr val="bg1"/>
                </a:solidFill>
              </a:rPr>
              <a:t>Audiência Pública</a:t>
            </a:r>
          </a:p>
          <a:p>
            <a:pPr algn="ctr"/>
            <a:r>
              <a:rPr lang="pt-BR" sz="4800" b="1" spc="420" dirty="0">
                <a:solidFill>
                  <a:schemeClr val="bg1"/>
                </a:solidFill>
              </a:rPr>
              <a:t>Gestão Fiscal</a:t>
            </a:r>
          </a:p>
          <a:p>
            <a:pPr algn="ctr"/>
            <a:r>
              <a:rPr lang="pt-BR" sz="3800" b="1" spc="420" dirty="0">
                <a:solidFill>
                  <a:srgbClr val="FFFF00"/>
                </a:solidFill>
              </a:rPr>
              <a:t>2º Quadrimestre/2018</a:t>
            </a:r>
          </a:p>
          <a:p>
            <a:pPr algn="ctr"/>
            <a:r>
              <a:rPr lang="pt-BR" sz="3800" b="1" spc="420" dirty="0">
                <a:solidFill>
                  <a:srgbClr val="FFFF00"/>
                </a:solidFill>
              </a:rPr>
              <a:t>07/11/2018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A001C99A-4674-4BEB-AB0E-304BED540EFB}"/>
              </a:ext>
            </a:extLst>
          </p:cNvPr>
          <p:cNvSpPr/>
          <p:nvPr/>
        </p:nvSpPr>
        <p:spPr>
          <a:xfrm>
            <a:off x="2286000" y="64440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spc="420" dirty="0">
                <a:solidFill>
                  <a:schemeClr val="bg1"/>
                </a:solidFill>
              </a:rPr>
              <a:t>São Luís</a:t>
            </a:r>
          </a:p>
        </p:txBody>
      </p:sp>
    </p:spTree>
    <p:extLst>
      <p:ext uri="{BB962C8B-B14F-4D97-AF65-F5344CB8AC3E}">
        <p14:creationId xmlns:p14="http://schemas.microsoft.com/office/powerpoint/2010/main" val="181480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2123728" y="-26988"/>
            <a:ext cx="6890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372200" y="4113077"/>
            <a:ext cx="2592288" cy="2124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endParaRPr lang="pt-BR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 </a:t>
            </a:r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241,05 </a:t>
            </a:r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 </a:t>
            </a:r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220,98 </a:t>
            </a:r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  <a:p>
            <a:pPr algn="r"/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 </a:t>
            </a:r>
            <a:r>
              <a:rPr lang="pt-B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246,67 </a:t>
            </a:r>
            <a:r>
              <a:rPr lang="pt-B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9FC35C3C-D584-408D-AE99-1D4706E93806}"/>
              </a:ext>
            </a:extLst>
          </p:cNvPr>
          <p:cNvSpPr txBox="1"/>
          <p:nvPr/>
        </p:nvSpPr>
        <p:spPr>
          <a:xfrm>
            <a:off x="-4100" y="642754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R$ milhões 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357880" y="1484784"/>
            <a:ext cx="254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Total</a:t>
            </a:r>
          </a:p>
          <a:p>
            <a:pPr algn="r"/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25,69 </a:t>
            </a:r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pt-BR" sz="3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B75ACA35-09EB-4508-9049-7E89F387A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9" y="1332866"/>
            <a:ext cx="5906169" cy="52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2195736" y="-26988"/>
            <a:ext cx="6818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RECURSOS TRANSFERIDOS</a:t>
            </a:r>
            <a:endParaRPr lang="pt-BR" b="1" dirty="0">
              <a:solidFill>
                <a:srgbClr val="CC33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516216" y="1505425"/>
            <a:ext cx="252028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  <a:p>
            <a:pPr algn="r"/>
            <a:endParaRPr lang="pt-BR" sz="23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  </a:t>
            </a:r>
            <a:r>
              <a:rPr lang="pt-BR" sz="23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1.108,01 </a:t>
            </a:r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  <a:p>
            <a:pPr algn="r"/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  </a:t>
            </a:r>
            <a:r>
              <a:rPr lang="pt-BR" sz="23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1.114,16 </a:t>
            </a:r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  <a:endParaRPr lang="pt-BR" sz="2300" b="1" u="sng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  </a:t>
            </a:r>
            <a:r>
              <a:rPr lang="pt-BR" sz="23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1.174,15 </a:t>
            </a:r>
            <a:r>
              <a:rPr lang="pt-BR" sz="23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DD8E14A-8DE2-450F-AEE1-477BF0DAAC2C}"/>
              </a:ext>
            </a:extLst>
          </p:cNvPr>
          <p:cNvSpPr txBox="1"/>
          <p:nvPr/>
        </p:nvSpPr>
        <p:spPr>
          <a:xfrm>
            <a:off x="-4100" y="791706"/>
            <a:ext cx="42160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R$ milhões 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</a:t>
            </a:r>
            <a:r>
              <a:rPr lang="pt-BR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ago</a:t>
            </a:r>
            <a:r>
              <a:rPr lang="pt-BR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/2018)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372200" y="4149080"/>
            <a:ext cx="2699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</a:t>
            </a:r>
          </a:p>
          <a:p>
            <a:pPr algn="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18/17</a:t>
            </a:r>
          </a:p>
          <a:p>
            <a:pPr algn="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</a:t>
            </a:r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59,99 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</a:p>
          <a:p>
            <a:pPr algn="r"/>
            <a:r>
              <a:rPr lang="pt-BR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AAC534C1-64E5-4B49-BE1D-3DECE7A3A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71" y="1551167"/>
            <a:ext cx="6245329" cy="511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DEPENDÊNCIA FINANCEIRA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96136" y="836712"/>
            <a:ext cx="3096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Dependência financeira 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2017 a 2018</a:t>
            </a:r>
          </a:p>
          <a:p>
            <a:pPr algn="ctr"/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AUMENTOU 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 </a:t>
            </a:r>
            <a:r>
              <a:rPr lang="pt-BR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p.p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96" name="Picture 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620005" cy="282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7" name="Picture 7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10" y="3748931"/>
            <a:ext cx="6430963" cy="299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324544" y="4221088"/>
            <a:ext cx="29729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Rec. Próprios</a:t>
            </a:r>
          </a:p>
          <a:p>
            <a:pPr algn="ct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= 35%</a:t>
            </a:r>
          </a:p>
          <a:p>
            <a:pPr algn="ctr"/>
            <a:r>
              <a:rPr lang="pt-BR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= 36%</a:t>
            </a:r>
            <a:endParaRPr lang="pt-BR" sz="3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1 </a:t>
            </a:r>
            <a:r>
              <a:rPr lang="pt-BR" sz="3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p.p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09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despesas"/>
          <p:cNvSpPr>
            <a:spLocks noChangeAspect="1" noChangeArrowheads="1"/>
          </p:cNvSpPr>
          <p:nvPr/>
        </p:nvSpPr>
        <p:spPr bwMode="auto">
          <a:xfrm>
            <a:off x="155575" y="-9667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4716016" y="517788"/>
            <a:ext cx="4392488" cy="14573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charset="0"/>
              </a:rPr>
              <a:t>DESPESAS</a:t>
            </a:r>
            <a:endParaRPr lang="pt-BR" sz="5000" b="1" spc="50" dirty="0">
              <a:ln w="11430"/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AutoShape 4" descr="Resultado de imagem para despesas"/>
          <p:cNvSpPr>
            <a:spLocks noChangeAspect="1" noChangeArrowheads="1"/>
          </p:cNvSpPr>
          <p:nvPr/>
        </p:nvSpPr>
        <p:spPr bwMode="auto">
          <a:xfrm>
            <a:off x="307975" y="-8143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6" descr="Resultado de imagem para despesas"/>
          <p:cNvSpPr>
            <a:spLocks noChangeAspect="1" noChangeArrowheads="1"/>
          </p:cNvSpPr>
          <p:nvPr/>
        </p:nvSpPr>
        <p:spPr bwMode="auto">
          <a:xfrm>
            <a:off x="460375" y="-6619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duzir cus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0" descr="Resultado de imagem para despesas"/>
          <p:cNvSpPr>
            <a:spLocks noChangeAspect="1" noChangeArrowheads="1"/>
          </p:cNvSpPr>
          <p:nvPr/>
        </p:nvSpPr>
        <p:spPr bwMode="auto">
          <a:xfrm>
            <a:off x="612775" y="-5095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12" descr="Resultado de imagem para despesas"/>
          <p:cNvSpPr>
            <a:spLocks noChangeAspect="1" noChangeArrowheads="1"/>
          </p:cNvSpPr>
          <p:nvPr/>
        </p:nvSpPr>
        <p:spPr bwMode="auto">
          <a:xfrm>
            <a:off x="765175" y="-357188"/>
            <a:ext cx="50482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0" name="Picture 8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75172"/>
            <a:ext cx="5616624" cy="3746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024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8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Grupo 65"/>
          <p:cNvGrpSpPr>
            <a:grpSpLocks/>
          </p:cNvGrpSpPr>
          <p:nvPr/>
        </p:nvGrpSpPr>
        <p:grpSpPr bwMode="auto">
          <a:xfrm>
            <a:off x="3502343" y="610759"/>
            <a:ext cx="2256334" cy="5832475"/>
            <a:chOff x="3853615" y="935038"/>
            <a:chExt cx="2732034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58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3853615" y="989922"/>
              <a:ext cx="2732034" cy="341373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 18 Atualizada 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2" name="Grupo 121"/>
          <p:cNvGrpSpPr/>
          <p:nvPr/>
        </p:nvGrpSpPr>
        <p:grpSpPr>
          <a:xfrm>
            <a:off x="63500" y="1171147"/>
            <a:ext cx="9080500" cy="497692"/>
            <a:chOff x="63500" y="1171147"/>
            <a:chExt cx="9080500" cy="497692"/>
          </a:xfrm>
        </p:grpSpPr>
        <p:sp>
          <p:nvSpPr>
            <p:cNvPr id="123" name="Oval 6"/>
            <p:cNvSpPr>
              <a:spLocks noChangeArrowheads="1"/>
            </p:cNvSpPr>
            <p:nvPr/>
          </p:nvSpPr>
          <p:spPr bwMode="auto">
            <a:xfrm>
              <a:off x="63500" y="1171147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24" name="Text Box 18"/>
            <p:cNvSpPr txBox="1">
              <a:spLocks noChangeArrowheads="1"/>
            </p:cNvSpPr>
            <p:nvPr/>
          </p:nvSpPr>
          <p:spPr bwMode="auto">
            <a:xfrm>
              <a:off x="5796359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1.541.104,19</a:t>
              </a:r>
            </a:p>
          </p:txBody>
        </p:sp>
        <p:sp>
          <p:nvSpPr>
            <p:cNvPr id="125" name="Text Box 18"/>
            <p:cNvSpPr txBox="1">
              <a:spLocks noChangeArrowheads="1"/>
            </p:cNvSpPr>
            <p:nvPr/>
          </p:nvSpPr>
          <p:spPr bwMode="auto">
            <a:xfrm>
              <a:off x="3475038" y="1191785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2.599.969,94</a:t>
              </a:r>
            </a:p>
          </p:txBody>
        </p:sp>
        <p:sp>
          <p:nvSpPr>
            <p:cNvPr id="126" name="Text Box 18"/>
            <p:cNvSpPr txBox="1">
              <a:spLocks noChangeArrowheads="1"/>
            </p:cNvSpPr>
            <p:nvPr/>
          </p:nvSpPr>
          <p:spPr bwMode="auto">
            <a:xfrm>
              <a:off x="8013194" y="1185435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59,3</a:t>
              </a:r>
            </a:p>
          </p:txBody>
        </p:sp>
      </p:grpSp>
      <p:sp>
        <p:nvSpPr>
          <p:cNvPr id="52" name="CaixaDeTexto 16"/>
          <p:cNvSpPr txBox="1"/>
          <p:nvPr/>
        </p:nvSpPr>
        <p:spPr>
          <a:xfrm>
            <a:off x="2647950" y="12815888"/>
            <a:ext cx="27114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sp>
        <p:nvSpPr>
          <p:cNvPr id="53" name="CaixaDeTexto 17"/>
          <p:cNvSpPr txBox="1"/>
          <p:nvPr/>
        </p:nvSpPr>
        <p:spPr>
          <a:xfrm>
            <a:off x="6146800" y="12815888"/>
            <a:ext cx="2066925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  <p:pic>
        <p:nvPicPr>
          <p:cNvPr id="5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 Box 16"/>
          <p:cNvSpPr txBox="1">
            <a:spLocks noChangeArrowheads="1"/>
          </p:cNvSpPr>
          <p:nvPr/>
        </p:nvSpPr>
        <p:spPr bwMode="auto">
          <a:xfrm>
            <a:off x="-36512" y="724634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104" name="Grupo 75"/>
          <p:cNvGrpSpPr>
            <a:grpSpLocks/>
          </p:cNvGrpSpPr>
          <p:nvPr/>
        </p:nvGrpSpPr>
        <p:grpSpPr bwMode="auto">
          <a:xfrm>
            <a:off x="297180" y="5752672"/>
            <a:ext cx="8736013" cy="489754"/>
            <a:chOff x="228600" y="6396038"/>
            <a:chExt cx="8736013" cy="489754"/>
          </a:xfrm>
        </p:grpSpPr>
        <p:grpSp>
          <p:nvGrpSpPr>
            <p:cNvPr id="105" name="Grupo 87"/>
            <p:cNvGrpSpPr>
              <a:grpSpLocks/>
            </p:cNvGrpSpPr>
            <p:nvPr/>
          </p:nvGrpSpPr>
          <p:grpSpPr bwMode="auto">
            <a:xfrm>
              <a:off x="228600" y="6396038"/>
              <a:ext cx="7605713" cy="488950"/>
              <a:chOff x="209868" y="6612458"/>
              <a:chExt cx="7605066" cy="488950"/>
            </a:xfrm>
          </p:grpSpPr>
          <p:sp>
            <p:nvSpPr>
              <p:cNvPr id="107" name="Text Box 20"/>
              <p:cNvSpPr txBox="1">
                <a:spLocks noChangeArrowheads="1"/>
              </p:cNvSpPr>
              <p:nvPr/>
            </p:nvSpPr>
            <p:spPr bwMode="auto">
              <a:xfrm>
                <a:off x="3132158" y="6612458"/>
                <a:ext cx="25225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3.118.095,70</a:t>
                </a:r>
              </a:p>
            </p:txBody>
          </p:sp>
          <p:sp>
            <p:nvSpPr>
              <p:cNvPr id="108" name="Oval 6"/>
              <p:cNvSpPr>
                <a:spLocks noChangeArrowheads="1"/>
              </p:cNvSpPr>
              <p:nvPr/>
            </p:nvSpPr>
            <p:spPr bwMode="auto">
              <a:xfrm>
                <a:off x="209868" y="6671196"/>
                <a:ext cx="3814762" cy="430212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 O T A L</a:t>
                </a:r>
              </a:p>
            </p:txBody>
          </p:sp>
          <p:sp>
            <p:nvSpPr>
              <p:cNvPr id="112" name="Text Box 20"/>
              <p:cNvSpPr txBox="1">
                <a:spLocks noChangeArrowheads="1"/>
              </p:cNvSpPr>
              <p:nvPr/>
            </p:nvSpPr>
            <p:spPr bwMode="auto">
              <a:xfrm>
                <a:off x="5292397" y="6612458"/>
                <a:ext cx="2522537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1.640.469,19</a:t>
                </a:r>
              </a:p>
            </p:txBody>
          </p:sp>
        </p:grpSp>
        <p:sp>
          <p:nvSpPr>
            <p:cNvPr id="106" name="Text Box 18"/>
            <p:cNvSpPr txBox="1">
              <a:spLocks noChangeArrowheads="1"/>
            </p:cNvSpPr>
            <p:nvPr/>
          </p:nvSpPr>
          <p:spPr bwMode="auto">
            <a:xfrm>
              <a:off x="8101013" y="6408738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52,6</a:t>
              </a:r>
            </a:p>
          </p:txBody>
        </p:sp>
      </p:grpSp>
      <p:grpSp>
        <p:nvGrpSpPr>
          <p:cNvPr id="113" name="Grupo 112"/>
          <p:cNvGrpSpPr/>
          <p:nvPr/>
        </p:nvGrpSpPr>
        <p:grpSpPr>
          <a:xfrm>
            <a:off x="176530" y="4747467"/>
            <a:ext cx="8856663" cy="500062"/>
            <a:chOff x="176530" y="4747467"/>
            <a:chExt cx="8856663" cy="500062"/>
          </a:xfrm>
        </p:grpSpPr>
        <p:sp>
          <p:nvSpPr>
            <p:cNvPr id="114" name="Text Box 13"/>
            <p:cNvSpPr txBox="1">
              <a:spLocks noChangeArrowheads="1"/>
            </p:cNvSpPr>
            <p:nvPr/>
          </p:nvSpPr>
          <p:spPr bwMode="auto">
            <a:xfrm>
              <a:off x="176530" y="4752146"/>
              <a:ext cx="37433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RESERVA CONTING.</a:t>
              </a:r>
            </a:p>
          </p:txBody>
        </p:sp>
        <p:sp>
          <p:nvSpPr>
            <p:cNvPr id="118" name="Text Box 18"/>
            <p:cNvSpPr txBox="1">
              <a:spLocks noChangeArrowheads="1"/>
            </p:cNvSpPr>
            <p:nvPr/>
          </p:nvSpPr>
          <p:spPr bwMode="auto">
            <a:xfrm>
              <a:off x="5664518" y="4769692"/>
              <a:ext cx="2233612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119" name="Text Box 18"/>
            <p:cNvSpPr txBox="1">
              <a:spLocks noChangeArrowheads="1"/>
            </p:cNvSpPr>
            <p:nvPr/>
          </p:nvSpPr>
          <p:spPr bwMode="auto">
            <a:xfrm>
              <a:off x="3502343" y="4756992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77.669,32</a:t>
              </a:r>
            </a:p>
          </p:txBody>
        </p:sp>
        <p:sp>
          <p:nvSpPr>
            <p:cNvPr id="120" name="Text Box 18"/>
            <p:cNvSpPr txBox="1">
              <a:spLocks noChangeArrowheads="1"/>
            </p:cNvSpPr>
            <p:nvPr/>
          </p:nvSpPr>
          <p:spPr bwMode="auto">
            <a:xfrm>
              <a:off x="8169593" y="4747467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sp>
        <p:nvSpPr>
          <p:cNvPr id="121" name="Retângulo 120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grpSp>
        <p:nvGrpSpPr>
          <p:cNvPr id="127" name="Grupo 126"/>
          <p:cNvGrpSpPr/>
          <p:nvPr/>
        </p:nvGrpSpPr>
        <p:grpSpPr>
          <a:xfrm>
            <a:off x="65976" y="2962799"/>
            <a:ext cx="9094787" cy="504825"/>
            <a:chOff x="65976" y="2962799"/>
            <a:chExt cx="9094787" cy="504825"/>
          </a:xfrm>
        </p:grpSpPr>
        <p:grpSp>
          <p:nvGrpSpPr>
            <p:cNvPr id="128" name="Grupo 66"/>
            <p:cNvGrpSpPr>
              <a:grpSpLocks/>
            </p:cNvGrpSpPr>
            <p:nvPr/>
          </p:nvGrpSpPr>
          <p:grpSpPr bwMode="auto">
            <a:xfrm>
              <a:off x="65976" y="2962799"/>
              <a:ext cx="9094787" cy="504825"/>
              <a:chOff x="11113" y="3420244"/>
              <a:chExt cx="9094787" cy="504056"/>
            </a:xfrm>
          </p:grpSpPr>
          <p:sp>
            <p:nvSpPr>
              <p:cNvPr id="130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37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54.436,95</a:t>
                </a:r>
              </a:p>
            </p:txBody>
          </p:sp>
          <p:sp>
            <p:nvSpPr>
              <p:cNvPr id="142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248.686,87</a:t>
                </a:r>
              </a:p>
            </p:txBody>
          </p:sp>
        </p:grpSp>
        <p:sp>
          <p:nvSpPr>
            <p:cNvPr id="129" name="Text Box 18"/>
            <p:cNvSpPr txBox="1">
              <a:spLocks noChangeArrowheads="1"/>
            </p:cNvSpPr>
            <p:nvPr/>
          </p:nvSpPr>
          <p:spPr bwMode="auto">
            <a:xfrm>
              <a:off x="8155876" y="2973795"/>
              <a:ext cx="863600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21,9</a:t>
              </a:r>
            </a:p>
          </p:txBody>
        </p:sp>
      </p:grpSp>
      <p:sp>
        <p:nvSpPr>
          <p:cNvPr id="143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" name="Grupo 73"/>
          <p:cNvGrpSpPr>
            <a:grpSpLocks/>
          </p:cNvGrpSpPr>
          <p:nvPr/>
        </p:nvGrpSpPr>
        <p:grpSpPr bwMode="auto">
          <a:xfrm>
            <a:off x="8890" y="5211330"/>
            <a:ext cx="9126538" cy="502660"/>
            <a:chOff x="69850" y="5310188"/>
            <a:chExt cx="9126538" cy="502193"/>
          </a:xfrm>
        </p:grpSpPr>
        <p:grpSp>
          <p:nvGrpSpPr>
            <p:cNvPr id="145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494518"/>
              <a:chOff x="193675" y="5105400"/>
              <a:chExt cx="8713788" cy="494518"/>
            </a:xfrm>
          </p:grpSpPr>
          <p:sp>
            <p:nvSpPr>
              <p:cNvPr id="148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9CC0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661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44.928,05</a:t>
                </a:r>
              </a:p>
            </p:txBody>
          </p:sp>
          <p:sp>
            <p:nvSpPr>
              <p:cNvPr id="150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4770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191.769,57</a:t>
                </a:r>
              </a:p>
            </p:txBody>
          </p:sp>
        </p:grp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8108487" y="5335771"/>
              <a:ext cx="988969" cy="4766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23,4</a:t>
              </a:r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193371"/>
            <a:ext cx="6372225" cy="59697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3454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utoUpdateAnimBg="0"/>
      <p:bldP spid="103" grpId="0" autoUpdateAnimBg="0"/>
      <p:bldP spid="121" grpId="0"/>
      <p:bldP spid="1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o 65"/>
          <p:cNvGrpSpPr>
            <a:grpSpLocks/>
          </p:cNvGrpSpPr>
          <p:nvPr/>
        </p:nvGrpSpPr>
        <p:grpSpPr bwMode="auto">
          <a:xfrm>
            <a:off x="3613467" y="610759"/>
            <a:ext cx="2145210" cy="5832475"/>
            <a:chOff x="3988167" y="935038"/>
            <a:chExt cx="2597482" cy="5832475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4011613" y="935038"/>
              <a:ext cx="2527300" cy="5832475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1" name="Oval 6"/>
            <p:cNvSpPr>
              <a:spLocks noChangeArrowheads="1"/>
            </p:cNvSpPr>
            <p:nvPr/>
          </p:nvSpPr>
          <p:spPr bwMode="auto">
            <a:xfrm>
              <a:off x="3988167" y="950913"/>
              <a:ext cx="2597482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18. Atualizada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8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upo 84"/>
          <p:cNvGrpSpPr>
            <a:grpSpLocks/>
          </p:cNvGrpSpPr>
          <p:nvPr/>
        </p:nvGrpSpPr>
        <p:grpSpPr bwMode="auto">
          <a:xfrm>
            <a:off x="5855018" y="599647"/>
            <a:ext cx="2214562" cy="5773737"/>
            <a:chOff x="6487226" y="943392"/>
            <a:chExt cx="2709219" cy="6021288"/>
          </a:xfrm>
          <a:solidFill>
            <a:schemeClr val="bg1">
              <a:lumMod val="50000"/>
              <a:alpha val="27843"/>
            </a:schemeClr>
          </a:solidFill>
        </p:grpSpPr>
        <p:sp>
          <p:nvSpPr>
            <p:cNvPr id="131" name="Rectangle 4"/>
            <p:cNvSpPr>
              <a:spLocks noChangeArrowheads="1"/>
            </p:cNvSpPr>
            <p:nvPr/>
          </p:nvSpPr>
          <p:spPr bwMode="auto">
            <a:xfrm>
              <a:off x="6541594" y="943392"/>
              <a:ext cx="2555776" cy="6021288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Oval 6"/>
            <p:cNvSpPr>
              <a:spLocks noChangeArrowheads="1"/>
            </p:cNvSpPr>
            <p:nvPr/>
          </p:nvSpPr>
          <p:spPr bwMode="auto">
            <a:xfrm>
              <a:off x="6487226" y="989015"/>
              <a:ext cx="2709219" cy="41592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Liquidada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7" name="Line 27"/>
          <p:cNvSpPr>
            <a:spLocks noChangeShapeType="1"/>
          </p:cNvSpPr>
          <p:nvPr/>
        </p:nvSpPr>
        <p:spPr bwMode="auto">
          <a:xfrm>
            <a:off x="176530" y="5736797"/>
            <a:ext cx="8978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upo 64"/>
          <p:cNvGrpSpPr>
            <a:grpSpLocks/>
          </p:cNvGrpSpPr>
          <p:nvPr/>
        </p:nvGrpSpPr>
        <p:grpSpPr bwMode="auto">
          <a:xfrm>
            <a:off x="35496" y="1214009"/>
            <a:ext cx="9144000" cy="1604007"/>
            <a:chOff x="20256" y="1759078"/>
            <a:chExt cx="9144000" cy="1603247"/>
          </a:xfrm>
        </p:grpSpPr>
        <p:sp>
          <p:nvSpPr>
            <p:cNvPr id="140" name="Rectangle 2"/>
            <p:cNvSpPr>
              <a:spLocks noChangeArrowheads="1"/>
            </p:cNvSpPr>
            <p:nvPr/>
          </p:nvSpPr>
          <p:spPr bwMode="auto">
            <a:xfrm>
              <a:off x="20256" y="1759078"/>
              <a:ext cx="9144000" cy="1571626"/>
            </a:xfrm>
            <a:prstGeom prst="rect">
              <a:avLst/>
            </a:prstGeom>
            <a:solidFill>
              <a:srgbClr val="558ED5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2" name="Text Box 12"/>
            <p:cNvSpPr txBox="1">
              <a:spLocks noChangeArrowheads="1"/>
            </p:cNvSpPr>
            <p:nvPr/>
          </p:nvSpPr>
          <p:spPr bwMode="auto">
            <a:xfrm>
              <a:off x="49213" y="2163763"/>
              <a:ext cx="37306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Pessoal e Enc. Sociais</a:t>
              </a:r>
            </a:p>
          </p:txBody>
        </p:sp>
        <p:sp>
          <p:nvSpPr>
            <p:cNvPr id="143" name="Text Box 13"/>
            <p:cNvSpPr txBox="1">
              <a:spLocks noChangeArrowheads="1"/>
            </p:cNvSpPr>
            <p:nvPr/>
          </p:nvSpPr>
          <p:spPr bwMode="auto">
            <a:xfrm>
              <a:off x="49213" y="2536825"/>
              <a:ext cx="329882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Juros e Enc. Dívida</a:t>
              </a:r>
            </a:p>
          </p:txBody>
        </p:sp>
        <p:sp>
          <p:nvSpPr>
            <p:cNvPr id="144" name="Text Box 13"/>
            <p:cNvSpPr txBox="1">
              <a:spLocks noChangeArrowheads="1"/>
            </p:cNvSpPr>
            <p:nvPr/>
          </p:nvSpPr>
          <p:spPr bwMode="auto">
            <a:xfrm>
              <a:off x="34925" y="2884488"/>
              <a:ext cx="18002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Outras</a:t>
              </a:r>
            </a:p>
          </p:txBody>
        </p:sp>
        <p:sp>
          <p:nvSpPr>
            <p:cNvPr id="145" name="Text Box 18"/>
            <p:cNvSpPr txBox="1">
              <a:spLocks noChangeArrowheads="1"/>
            </p:cNvSpPr>
            <p:nvPr/>
          </p:nvSpPr>
          <p:spPr bwMode="auto">
            <a:xfrm>
              <a:off x="5709002" y="2176393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949.331,03</a:t>
              </a:r>
            </a:p>
          </p:txBody>
        </p:sp>
        <p:sp>
          <p:nvSpPr>
            <p:cNvPr id="146" name="Text Box 18"/>
            <p:cNvSpPr txBox="1">
              <a:spLocks noChangeArrowheads="1"/>
            </p:cNvSpPr>
            <p:nvPr/>
          </p:nvSpPr>
          <p:spPr bwMode="auto">
            <a:xfrm>
              <a:off x="5655389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12.812,97</a:t>
              </a:r>
            </a:p>
          </p:txBody>
        </p:sp>
        <p:sp>
          <p:nvSpPr>
            <p:cNvPr id="147" name="Text Box 18"/>
            <p:cNvSpPr txBox="1">
              <a:spLocks noChangeArrowheads="1"/>
            </p:cNvSpPr>
            <p:nvPr/>
          </p:nvSpPr>
          <p:spPr bwMode="auto">
            <a:xfrm>
              <a:off x="5655389" y="2884488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578.960,19</a:t>
              </a:r>
            </a:p>
          </p:txBody>
        </p:sp>
        <p:sp>
          <p:nvSpPr>
            <p:cNvPr id="148" name="Text Box 18"/>
            <p:cNvSpPr txBox="1">
              <a:spLocks noChangeArrowheads="1"/>
            </p:cNvSpPr>
            <p:nvPr/>
          </p:nvSpPr>
          <p:spPr bwMode="auto">
            <a:xfrm>
              <a:off x="3403600" y="2162175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1.480.701,04</a:t>
              </a:r>
            </a:p>
          </p:txBody>
        </p:sp>
        <p:sp>
          <p:nvSpPr>
            <p:cNvPr id="149" name="Text Box 18"/>
            <p:cNvSpPr txBox="1">
              <a:spLocks noChangeArrowheads="1"/>
            </p:cNvSpPr>
            <p:nvPr/>
          </p:nvSpPr>
          <p:spPr bwMode="auto">
            <a:xfrm>
              <a:off x="3403600" y="2525713"/>
              <a:ext cx="22320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24.001,27</a:t>
              </a:r>
            </a:p>
          </p:txBody>
        </p:sp>
        <p:sp>
          <p:nvSpPr>
            <p:cNvPr id="150" name="Text Box 18"/>
            <p:cNvSpPr txBox="1">
              <a:spLocks noChangeArrowheads="1"/>
            </p:cNvSpPr>
            <p:nvPr/>
          </p:nvSpPr>
          <p:spPr bwMode="auto">
            <a:xfrm>
              <a:off x="3403600" y="2884488"/>
              <a:ext cx="2232025" cy="476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</a:rPr>
                <a:t>1.095.267,64</a:t>
              </a:r>
            </a:p>
          </p:txBody>
        </p:sp>
        <p:grpSp>
          <p:nvGrpSpPr>
            <p:cNvPr id="151" name="Grupo 57"/>
            <p:cNvGrpSpPr>
              <a:grpSpLocks/>
            </p:cNvGrpSpPr>
            <p:nvPr/>
          </p:nvGrpSpPr>
          <p:grpSpPr bwMode="auto">
            <a:xfrm>
              <a:off x="7915266" y="2117726"/>
              <a:ext cx="1049347" cy="883538"/>
              <a:chOff x="6166789" y="1712477"/>
              <a:chExt cx="2712099" cy="883833"/>
            </a:xfrm>
          </p:grpSpPr>
          <p:sp>
            <p:nvSpPr>
              <p:cNvPr id="152" name="Text Box 18"/>
              <p:cNvSpPr txBox="1">
                <a:spLocks noChangeArrowheads="1"/>
              </p:cNvSpPr>
              <p:nvPr/>
            </p:nvSpPr>
            <p:spPr bwMode="auto">
              <a:xfrm>
                <a:off x="6190381" y="1712477"/>
                <a:ext cx="2688507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64,1</a:t>
                </a:r>
              </a:p>
            </p:txBody>
          </p:sp>
          <p:sp>
            <p:nvSpPr>
              <p:cNvPr id="153" name="Text Box 18"/>
              <p:cNvSpPr txBox="1">
                <a:spLocks noChangeArrowheads="1"/>
              </p:cNvSpPr>
              <p:nvPr/>
            </p:nvSpPr>
            <p:spPr bwMode="auto">
              <a:xfrm>
                <a:off x="6166789" y="2119323"/>
                <a:ext cx="2712099" cy="476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53,4</a:t>
                </a:r>
              </a:p>
            </p:txBody>
          </p:sp>
        </p:grpSp>
      </p:grpSp>
      <p:sp>
        <p:nvSpPr>
          <p:cNvPr id="155" name="Oval 6"/>
          <p:cNvSpPr>
            <a:spLocks noChangeArrowheads="1"/>
          </p:cNvSpPr>
          <p:nvPr/>
        </p:nvSpPr>
        <p:spPr bwMode="auto">
          <a:xfrm>
            <a:off x="8226743" y="598059"/>
            <a:ext cx="719137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6" name="Grupo 63"/>
          <p:cNvGrpSpPr>
            <a:grpSpLocks/>
          </p:cNvGrpSpPr>
          <p:nvPr/>
        </p:nvGrpSpPr>
        <p:grpSpPr bwMode="auto">
          <a:xfrm>
            <a:off x="63500" y="1171147"/>
            <a:ext cx="9080500" cy="497692"/>
            <a:chOff x="25400" y="1714500"/>
            <a:chExt cx="9080500" cy="497692"/>
          </a:xfrm>
        </p:grpSpPr>
        <p:sp>
          <p:nvSpPr>
            <p:cNvPr id="157" name="Oval 6"/>
            <p:cNvSpPr>
              <a:spLocks noChangeArrowheads="1"/>
            </p:cNvSpPr>
            <p:nvPr/>
          </p:nvSpPr>
          <p:spPr bwMode="auto">
            <a:xfrm>
              <a:off x="25400" y="1714500"/>
              <a:ext cx="9080500" cy="4603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5758259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1.541.104,19</a:t>
              </a:r>
            </a:p>
          </p:txBody>
        </p:sp>
        <p:sp>
          <p:nvSpPr>
            <p:cNvPr id="159" name="Text Box 18"/>
            <p:cNvSpPr txBox="1">
              <a:spLocks noChangeArrowheads="1"/>
            </p:cNvSpPr>
            <p:nvPr/>
          </p:nvSpPr>
          <p:spPr bwMode="auto">
            <a:xfrm>
              <a:off x="3436938" y="1735138"/>
              <a:ext cx="22320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2.599.969,94</a:t>
              </a:r>
            </a:p>
          </p:txBody>
        </p:sp>
        <p:sp>
          <p:nvSpPr>
            <p:cNvPr id="160" name="Text Box 18"/>
            <p:cNvSpPr txBox="1">
              <a:spLocks noChangeArrowheads="1"/>
            </p:cNvSpPr>
            <p:nvPr/>
          </p:nvSpPr>
          <p:spPr bwMode="auto">
            <a:xfrm>
              <a:off x="7975094" y="1728788"/>
              <a:ext cx="989519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59,3</a:t>
              </a:r>
            </a:p>
          </p:txBody>
        </p:sp>
      </p:grpSp>
      <p:grpSp>
        <p:nvGrpSpPr>
          <p:cNvPr id="161" name="Grupo 73"/>
          <p:cNvGrpSpPr>
            <a:grpSpLocks/>
          </p:cNvGrpSpPr>
          <p:nvPr/>
        </p:nvGrpSpPr>
        <p:grpSpPr bwMode="auto">
          <a:xfrm>
            <a:off x="8890" y="5211336"/>
            <a:ext cx="9126538" cy="1071615"/>
            <a:chOff x="69850" y="5310188"/>
            <a:chExt cx="9126538" cy="1070618"/>
          </a:xfrm>
        </p:grpSpPr>
        <p:grpSp>
          <p:nvGrpSpPr>
            <p:cNvPr id="162" name="Grupo 62"/>
            <p:cNvGrpSpPr>
              <a:grpSpLocks/>
            </p:cNvGrpSpPr>
            <p:nvPr/>
          </p:nvGrpSpPr>
          <p:grpSpPr bwMode="auto">
            <a:xfrm>
              <a:off x="69850" y="5310188"/>
              <a:ext cx="9126538" cy="1070618"/>
              <a:chOff x="193675" y="5105400"/>
              <a:chExt cx="8713788" cy="1070618"/>
            </a:xfrm>
          </p:grpSpPr>
          <p:sp>
            <p:nvSpPr>
              <p:cNvPr id="164" name="Oval 6"/>
              <p:cNvSpPr>
                <a:spLocks noChangeArrowheads="1"/>
              </p:cNvSpPr>
              <p:nvPr/>
            </p:nvSpPr>
            <p:spPr bwMode="auto">
              <a:xfrm>
                <a:off x="193675" y="5105400"/>
                <a:ext cx="8713788" cy="430213"/>
              </a:xfrm>
              <a:prstGeom prst="roundRect">
                <a:avLst>
                  <a:gd name="adj" fmla="val 16667"/>
                </a:avLst>
              </a:prstGeom>
              <a:solidFill>
                <a:srgbClr val="92D050">
                  <a:alpha val="69804"/>
                </a:srgbClr>
              </a:solidFill>
              <a:ln w="571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INTRA-ORÇAMENT.</a:t>
                </a:r>
              </a:p>
            </p:txBody>
          </p:sp>
          <p:sp>
            <p:nvSpPr>
              <p:cNvPr id="165" name="Text Box 18"/>
              <p:cNvSpPr txBox="1">
                <a:spLocks noChangeArrowheads="1"/>
              </p:cNvSpPr>
              <p:nvPr/>
            </p:nvSpPr>
            <p:spPr bwMode="auto">
              <a:xfrm>
                <a:off x="5848850" y="5122863"/>
                <a:ext cx="1821150" cy="476610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44.928,05</a:t>
                </a:r>
              </a:p>
            </p:txBody>
          </p:sp>
          <p:sp>
            <p:nvSpPr>
              <p:cNvPr id="166" name="Text Box 18"/>
              <p:cNvSpPr txBox="1">
                <a:spLocks noChangeArrowheads="1"/>
              </p:cNvSpPr>
              <p:nvPr/>
            </p:nvSpPr>
            <p:spPr bwMode="auto">
              <a:xfrm>
                <a:off x="3717794" y="5122863"/>
                <a:ext cx="1888307" cy="1053155"/>
              </a:xfrm>
              <a:prstGeom prst="rect">
                <a:avLst/>
              </a:prstGeom>
              <a:noFill/>
              <a:ln w="38100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191.769,57</a:t>
                </a:r>
              </a:p>
              <a:p>
                <a:pPr algn="r">
                  <a:spcBef>
                    <a:spcPct val="50000"/>
                  </a:spcBef>
                </a:pPr>
                <a:endPara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63" name="Text Box 18"/>
            <p:cNvSpPr txBox="1">
              <a:spLocks noChangeArrowheads="1"/>
            </p:cNvSpPr>
            <p:nvPr/>
          </p:nvSpPr>
          <p:spPr bwMode="auto">
            <a:xfrm>
              <a:off x="7958551" y="5335771"/>
              <a:ext cx="1138906" cy="47661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23,4</a:t>
              </a:r>
            </a:p>
          </p:txBody>
        </p:sp>
      </p:grpSp>
      <p:grpSp>
        <p:nvGrpSpPr>
          <p:cNvPr id="167" name="Grupo 4"/>
          <p:cNvGrpSpPr>
            <a:grpSpLocks/>
          </p:cNvGrpSpPr>
          <p:nvPr/>
        </p:nvGrpSpPr>
        <p:grpSpPr bwMode="auto">
          <a:xfrm>
            <a:off x="32067" y="2986613"/>
            <a:ext cx="9180513" cy="1814666"/>
            <a:chOff x="-36513" y="3532188"/>
            <a:chExt cx="9180513" cy="1511776"/>
          </a:xfrm>
        </p:grpSpPr>
        <p:sp>
          <p:nvSpPr>
            <p:cNvPr id="168" name="Rectangle 2"/>
            <p:cNvSpPr>
              <a:spLocks noChangeArrowheads="1"/>
            </p:cNvSpPr>
            <p:nvPr/>
          </p:nvSpPr>
          <p:spPr bwMode="auto">
            <a:xfrm>
              <a:off x="-36513" y="3532188"/>
              <a:ext cx="9180513" cy="1449490"/>
            </a:xfrm>
            <a:prstGeom prst="rect">
              <a:avLst/>
            </a:prstGeom>
            <a:solidFill>
              <a:srgbClr val="FF9933">
                <a:alpha val="69804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9" name="Grupo 72"/>
            <p:cNvGrpSpPr>
              <a:grpSpLocks/>
            </p:cNvGrpSpPr>
            <p:nvPr/>
          </p:nvGrpSpPr>
          <p:grpSpPr bwMode="auto">
            <a:xfrm>
              <a:off x="107950" y="3890612"/>
              <a:ext cx="8856538" cy="1153352"/>
              <a:chOff x="107950" y="3852518"/>
              <a:chExt cx="8856413" cy="1153331"/>
            </a:xfrm>
          </p:grpSpPr>
          <p:sp>
            <p:nvSpPr>
              <p:cNvPr id="170" name="Text Box 18"/>
              <p:cNvSpPr txBox="1">
                <a:spLocks noChangeArrowheads="1"/>
              </p:cNvSpPr>
              <p:nvPr/>
            </p:nvSpPr>
            <p:spPr bwMode="auto">
              <a:xfrm>
                <a:off x="8100480" y="3884995"/>
                <a:ext cx="863583" cy="878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5,7</a:t>
                </a:r>
              </a:p>
              <a:p>
                <a:pPr algn="r" eaLnBrk="1" hangingPunct="1">
                  <a:spcBef>
                    <a:spcPct val="50000"/>
                  </a:spcBef>
                </a:pPr>
                <a:endParaRPr lang="pt-BR" altLang="pt-BR" sz="25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238029"/>
                <a:ext cx="10426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172" name="Text Box 18"/>
              <p:cNvSpPr txBox="1">
                <a:spLocks noChangeArrowheads="1"/>
              </p:cNvSpPr>
              <p:nvPr/>
            </p:nvSpPr>
            <p:spPr bwMode="auto">
              <a:xfrm>
                <a:off x="7921375" y="4608288"/>
                <a:ext cx="10429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70,3</a:t>
                </a:r>
              </a:p>
            </p:txBody>
          </p:sp>
          <p:sp>
            <p:nvSpPr>
              <p:cNvPr id="173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3852518"/>
                <a:ext cx="26511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Investimentos</a:t>
                </a:r>
              </a:p>
            </p:txBody>
          </p:sp>
          <p:sp>
            <p:nvSpPr>
              <p:cNvPr id="174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235422"/>
                <a:ext cx="3671888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Inversões Financeiras</a:t>
                </a:r>
              </a:p>
            </p:txBody>
          </p:sp>
          <p:sp>
            <p:nvSpPr>
              <p:cNvPr id="175" name="Text Box 13"/>
              <p:cNvSpPr txBox="1">
                <a:spLocks noChangeArrowheads="1"/>
              </p:cNvSpPr>
              <p:nvPr/>
            </p:nvSpPr>
            <p:spPr bwMode="auto">
              <a:xfrm>
                <a:off x="107950" y="4548277"/>
                <a:ext cx="37433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Amortização da Dívida</a:t>
                </a:r>
              </a:p>
            </p:txBody>
          </p:sp>
          <p:sp>
            <p:nvSpPr>
              <p:cNvPr id="176" name="Text Box 18"/>
              <p:cNvSpPr txBox="1">
                <a:spLocks noChangeArrowheads="1"/>
              </p:cNvSpPr>
              <p:nvPr/>
            </p:nvSpPr>
            <p:spPr bwMode="auto">
              <a:xfrm>
                <a:off x="5651500" y="3889032"/>
                <a:ext cx="2233613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10.576,05</a:t>
                </a:r>
              </a:p>
            </p:txBody>
          </p:sp>
          <p:sp>
            <p:nvSpPr>
              <p:cNvPr id="177" name="Text Box 18"/>
              <p:cNvSpPr txBox="1">
                <a:spLocks noChangeArrowheads="1"/>
              </p:cNvSpPr>
              <p:nvPr/>
            </p:nvSpPr>
            <p:spPr bwMode="auto">
              <a:xfrm>
                <a:off x="5618163" y="4257163"/>
                <a:ext cx="2233612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178" name="Text Box 18"/>
              <p:cNvSpPr txBox="1">
                <a:spLocks noChangeArrowheads="1"/>
              </p:cNvSpPr>
              <p:nvPr/>
            </p:nvSpPr>
            <p:spPr bwMode="auto">
              <a:xfrm>
                <a:off x="5578639" y="4608288"/>
                <a:ext cx="2233612" cy="39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43.860,90</a:t>
                </a:r>
              </a:p>
            </p:txBody>
          </p:sp>
          <p:sp>
            <p:nvSpPr>
              <p:cNvPr id="179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388903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186.264,79</a:t>
                </a:r>
              </a:p>
            </p:txBody>
          </p:sp>
          <p:sp>
            <p:nvSpPr>
              <p:cNvPr id="180" name="Text Box 18"/>
              <p:cNvSpPr txBox="1">
                <a:spLocks noChangeArrowheads="1"/>
              </p:cNvSpPr>
              <p:nvPr/>
            </p:nvSpPr>
            <p:spPr bwMode="auto">
              <a:xfrm>
                <a:off x="3417888" y="4245062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181" name="Text Box 18"/>
              <p:cNvSpPr txBox="1">
                <a:spLocks noChangeArrowheads="1"/>
              </p:cNvSpPr>
              <p:nvPr/>
            </p:nvSpPr>
            <p:spPr bwMode="auto">
              <a:xfrm>
                <a:off x="3433763" y="4608288"/>
                <a:ext cx="2232025" cy="397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</a:rPr>
                  <a:t>62.422,08</a:t>
                </a:r>
              </a:p>
            </p:txBody>
          </p:sp>
        </p:grpSp>
      </p:grpSp>
      <p:grpSp>
        <p:nvGrpSpPr>
          <p:cNvPr id="182" name="Grupo 70"/>
          <p:cNvGrpSpPr>
            <a:grpSpLocks/>
          </p:cNvGrpSpPr>
          <p:nvPr/>
        </p:nvGrpSpPr>
        <p:grpSpPr bwMode="auto">
          <a:xfrm>
            <a:off x="65976" y="2962799"/>
            <a:ext cx="9094787" cy="504825"/>
            <a:chOff x="11113" y="3531488"/>
            <a:chExt cx="9094787" cy="504056"/>
          </a:xfrm>
        </p:grpSpPr>
        <p:grpSp>
          <p:nvGrpSpPr>
            <p:cNvPr id="183" name="Grupo 66"/>
            <p:cNvGrpSpPr>
              <a:grpSpLocks/>
            </p:cNvGrpSpPr>
            <p:nvPr/>
          </p:nvGrpSpPr>
          <p:grpSpPr bwMode="auto">
            <a:xfrm>
              <a:off x="11113" y="3531488"/>
              <a:ext cx="9094787" cy="504056"/>
              <a:chOff x="11113" y="3420244"/>
              <a:chExt cx="9094787" cy="504056"/>
            </a:xfrm>
          </p:grpSpPr>
          <p:sp>
            <p:nvSpPr>
              <p:cNvPr id="185" name="Oval 6"/>
              <p:cNvSpPr>
                <a:spLocks noChangeArrowheads="1"/>
              </p:cNvSpPr>
              <p:nvPr/>
            </p:nvSpPr>
            <p:spPr bwMode="auto">
              <a:xfrm>
                <a:off x="11113" y="3420244"/>
                <a:ext cx="9094787" cy="430212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pt-BR" sz="25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CAPITAL</a:t>
                </a:r>
              </a:p>
            </p:txBody>
          </p:sp>
          <p:sp>
            <p:nvSpPr>
              <p:cNvPr id="186" name="Text Box 18"/>
              <p:cNvSpPr txBox="1">
                <a:spLocks noChangeArrowheads="1"/>
              </p:cNvSpPr>
              <p:nvPr/>
            </p:nvSpPr>
            <p:spPr bwMode="auto">
              <a:xfrm>
                <a:off x="5579987" y="3446462"/>
                <a:ext cx="2331274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54.436,95</a:t>
                </a:r>
              </a:p>
            </p:txBody>
          </p:sp>
          <p:sp>
            <p:nvSpPr>
              <p:cNvPr id="187" name="Text Box 18"/>
              <p:cNvSpPr txBox="1">
                <a:spLocks noChangeArrowheads="1"/>
              </p:cNvSpPr>
              <p:nvPr/>
            </p:nvSpPr>
            <p:spPr bwMode="auto">
              <a:xfrm>
                <a:off x="3322380" y="3446462"/>
                <a:ext cx="2329618" cy="4778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248.686,87</a:t>
                </a:r>
              </a:p>
            </p:txBody>
          </p:sp>
        </p:grpSp>
        <p:sp>
          <p:nvSpPr>
            <p:cNvPr id="184" name="Text Box 18"/>
            <p:cNvSpPr txBox="1">
              <a:spLocks noChangeArrowheads="1"/>
            </p:cNvSpPr>
            <p:nvPr/>
          </p:nvSpPr>
          <p:spPr bwMode="auto">
            <a:xfrm>
              <a:off x="8101013" y="3542467"/>
              <a:ext cx="863600" cy="47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21,9</a:t>
              </a:r>
            </a:p>
          </p:txBody>
        </p:sp>
      </p:grpSp>
      <p:sp>
        <p:nvSpPr>
          <p:cNvPr id="190" name="Text Box 13"/>
          <p:cNvSpPr txBox="1">
            <a:spLocks noChangeArrowheads="1"/>
          </p:cNvSpPr>
          <p:nvPr/>
        </p:nvSpPr>
        <p:spPr bwMode="auto">
          <a:xfrm>
            <a:off x="176530" y="4752146"/>
            <a:ext cx="374332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RESERVA CONTING.</a:t>
            </a:r>
          </a:p>
        </p:txBody>
      </p:sp>
      <p:sp>
        <p:nvSpPr>
          <p:cNvPr id="192" name="Retângulo 191"/>
          <p:cNvSpPr/>
          <p:nvPr/>
        </p:nvSpPr>
        <p:spPr>
          <a:xfrm>
            <a:off x="3613466" y="-26988"/>
            <a:ext cx="5400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RREO – DESPESAS</a:t>
            </a:r>
            <a:endParaRPr lang="pt-BR" b="1" dirty="0"/>
          </a:p>
        </p:txBody>
      </p:sp>
      <p:sp>
        <p:nvSpPr>
          <p:cNvPr id="193" name="Text Box 18"/>
          <p:cNvSpPr txBox="1">
            <a:spLocks noChangeArrowheads="1"/>
          </p:cNvSpPr>
          <p:nvPr/>
        </p:nvSpPr>
        <p:spPr bwMode="auto">
          <a:xfrm>
            <a:off x="8169593" y="5765372"/>
            <a:ext cx="863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52,6</a:t>
            </a:r>
          </a:p>
        </p:txBody>
      </p:sp>
      <p:grpSp>
        <p:nvGrpSpPr>
          <p:cNvPr id="194" name="Grupo 87"/>
          <p:cNvGrpSpPr>
            <a:grpSpLocks/>
          </p:cNvGrpSpPr>
          <p:nvPr/>
        </p:nvGrpSpPr>
        <p:grpSpPr bwMode="auto">
          <a:xfrm>
            <a:off x="297180" y="5752672"/>
            <a:ext cx="7605713" cy="488950"/>
            <a:chOff x="209868" y="6612458"/>
            <a:chExt cx="7605066" cy="488950"/>
          </a:xfrm>
        </p:grpSpPr>
        <p:sp>
          <p:nvSpPr>
            <p:cNvPr id="195" name="Text Box 20"/>
            <p:cNvSpPr txBox="1">
              <a:spLocks noChangeArrowheads="1"/>
            </p:cNvSpPr>
            <p:nvPr/>
          </p:nvSpPr>
          <p:spPr bwMode="auto">
            <a:xfrm>
              <a:off x="3132158" y="6612458"/>
              <a:ext cx="252253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3.118.095,70</a:t>
              </a:r>
            </a:p>
          </p:txBody>
        </p:sp>
        <p:sp>
          <p:nvSpPr>
            <p:cNvPr id="196" name="Oval 6"/>
            <p:cNvSpPr>
              <a:spLocks noChangeArrowheads="1"/>
            </p:cNvSpPr>
            <p:nvPr/>
          </p:nvSpPr>
          <p:spPr bwMode="auto">
            <a:xfrm>
              <a:off x="209868" y="6671196"/>
              <a:ext cx="3814762" cy="430212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 O T A L</a:t>
              </a:r>
            </a:p>
          </p:txBody>
        </p:sp>
        <p:sp>
          <p:nvSpPr>
            <p:cNvPr id="197" name="Text Box 20"/>
            <p:cNvSpPr txBox="1">
              <a:spLocks noChangeArrowheads="1"/>
            </p:cNvSpPr>
            <p:nvPr/>
          </p:nvSpPr>
          <p:spPr bwMode="auto">
            <a:xfrm>
              <a:off x="5292397" y="6612458"/>
              <a:ext cx="252253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1.640.469,19</a:t>
              </a:r>
            </a:p>
          </p:txBody>
        </p:sp>
      </p:grpSp>
      <p:sp>
        <p:nvSpPr>
          <p:cNvPr id="73" name="Text Box 18"/>
          <p:cNvSpPr txBox="1">
            <a:spLocks noChangeArrowheads="1"/>
          </p:cNvSpPr>
          <p:nvPr/>
        </p:nvSpPr>
        <p:spPr bwMode="auto">
          <a:xfrm>
            <a:off x="7930088" y="2345402"/>
            <a:ext cx="104934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</a:rPr>
              <a:t>52,9</a:t>
            </a: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auto">
          <a:xfrm>
            <a:off x="7994795" y="4736738"/>
            <a:ext cx="1043003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auto">
          <a:xfrm>
            <a:off x="5652026" y="4736738"/>
            <a:ext cx="2233644" cy="47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3507120" y="4736738"/>
            <a:ext cx="223205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77.669,32</a:t>
            </a:r>
            <a:endParaRPr lang="pt-BR" altLang="pt-BR" sz="25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95580"/>
            <a:ext cx="6372225" cy="59697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sp>
        <p:nvSpPr>
          <p:cNvPr id="72" name="Text Box 16">
            <a:extLst>
              <a:ext uri="{FF2B5EF4-FFF2-40B4-BE49-F238E27FC236}">
                <a16:creationId xmlns="" xmlns:a16="http://schemas.microsoft.com/office/drawing/2014/main" id="{2342B552-3A19-4794-A28E-6D9AB1EE9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724634"/>
            <a:ext cx="23038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 bwMode="auto">
          <a:xfrm>
            <a:off x="611560" y="1210400"/>
            <a:ext cx="2016224" cy="1440160"/>
          </a:xfrm>
          <a:prstGeom prst="ellipse">
            <a:avLst/>
          </a:prstGeom>
          <a:solidFill>
            <a:srgbClr val="CCFFFF">
              <a:alpha val="27843"/>
            </a:srgbClr>
          </a:solidFill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pt-B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74132" y="5898963"/>
            <a:ext cx="4612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bg1"/>
                </a:solidFill>
              </a:rPr>
              <a:t>R$ milhões correntes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75856" y="-26988"/>
            <a:ext cx="5738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   –     Distribuição das </a:t>
            </a:r>
          </a:p>
          <a:p>
            <a:pPr algn="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DESPESAS por função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6876256" y="4895774"/>
            <a:ext cx="1944216" cy="1557562"/>
          </a:xfrm>
          <a:prstGeom prst="ellipse">
            <a:avLst/>
          </a:prstGeom>
          <a:solidFill>
            <a:srgbClr val="CCFFFF">
              <a:alpha val="27843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/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76" y="44624"/>
            <a:ext cx="8618404" cy="684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6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gastos pÃºbl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9292"/>
            <a:ext cx="7765054" cy="388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AutoShape 22"/>
          <p:cNvSpPr>
            <a:spLocks noChangeArrowheads="1"/>
          </p:cNvSpPr>
          <p:nvPr/>
        </p:nvSpPr>
        <p:spPr bwMode="auto">
          <a:xfrm>
            <a:off x="3922920" y="3645396"/>
            <a:ext cx="5107717" cy="286776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BALANÇO</a:t>
            </a:r>
          </a:p>
          <a:p>
            <a:pPr algn="ctr">
              <a:defRPr/>
            </a:pPr>
            <a:r>
              <a:rPr lang="pt-BR" sz="4800" b="1" spc="5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ORÇAMENTÁRIO</a:t>
            </a:r>
            <a:endParaRPr lang="pt-BR" sz="3600" b="1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5"/>
          <p:cNvSpPr>
            <a:spLocks noChangeArrowheads="1"/>
          </p:cNvSpPr>
          <p:nvPr/>
        </p:nvSpPr>
        <p:spPr bwMode="auto">
          <a:xfrm>
            <a:off x="195278" y="6309388"/>
            <a:ext cx="8700356" cy="431980"/>
          </a:xfrm>
          <a:prstGeom prst="rect">
            <a:avLst/>
          </a:prstGeom>
          <a:solidFill>
            <a:srgbClr val="008000">
              <a:alpha val="60000"/>
            </a:srgbClr>
          </a:solidFill>
          <a:ln>
            <a:noFill/>
          </a:ln>
          <a:extLst/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59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AutoShape 2"/>
          <p:cNvSpPr>
            <a:spLocks noChangeAspect="1" noChangeArrowheads="1" noTextEdit="1"/>
          </p:cNvSpPr>
          <p:nvPr/>
        </p:nvSpPr>
        <p:spPr bwMode="auto">
          <a:xfrm>
            <a:off x="1" y="845257"/>
            <a:ext cx="8986335" cy="596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61" name="Grupo 60"/>
          <p:cNvGrpSpPr/>
          <p:nvPr/>
        </p:nvGrpSpPr>
        <p:grpSpPr>
          <a:xfrm>
            <a:off x="153990" y="5589240"/>
            <a:ext cx="8733354" cy="1152128"/>
            <a:chOff x="153990" y="5591714"/>
            <a:chExt cx="8733354" cy="1152128"/>
          </a:xfrm>
        </p:grpSpPr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164989" y="5621755"/>
              <a:ext cx="5708578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SUPERÁVIT  ORÇAMENTÁRIO </a:t>
              </a:r>
            </a:p>
          </p:txBody>
        </p:sp>
        <p:sp>
          <p:nvSpPr>
            <p:cNvPr id="63" name="Rectangle 50"/>
            <p:cNvSpPr>
              <a:spLocks noChangeArrowheads="1"/>
            </p:cNvSpPr>
            <p:nvPr/>
          </p:nvSpPr>
          <p:spPr bwMode="auto">
            <a:xfrm>
              <a:off x="466365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4" name="Rectangle 51"/>
            <p:cNvSpPr>
              <a:spLocks noChangeArrowheads="1"/>
            </p:cNvSpPr>
            <p:nvPr/>
          </p:nvSpPr>
          <p:spPr bwMode="auto">
            <a:xfrm>
              <a:off x="4927636" y="5691850"/>
              <a:ext cx="65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endParaRPr lang="pt-BR" sz="2300" b="1" i="0" u="none" strike="noStrike" baseline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5" name="Rectangle 54"/>
            <p:cNvSpPr>
              <a:spLocks noChangeArrowheads="1"/>
            </p:cNvSpPr>
            <p:nvPr/>
          </p:nvSpPr>
          <p:spPr bwMode="auto">
            <a:xfrm>
              <a:off x="6947134" y="5591714"/>
              <a:ext cx="1603003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500" b="1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183.058,89</a:t>
              </a:r>
            </a:p>
          </p:txBody>
        </p:sp>
        <p:sp>
          <p:nvSpPr>
            <p:cNvPr id="66" name="Rectangle 55"/>
            <p:cNvSpPr>
              <a:spLocks noChangeArrowheads="1"/>
            </p:cNvSpPr>
            <p:nvPr/>
          </p:nvSpPr>
          <p:spPr bwMode="auto">
            <a:xfrm>
              <a:off x="186987" y="6242600"/>
              <a:ext cx="1682875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T O T A L</a:t>
              </a:r>
            </a:p>
          </p:txBody>
        </p:sp>
        <p:sp>
          <p:nvSpPr>
            <p:cNvPr id="67" name="Rectangle 56"/>
            <p:cNvSpPr>
              <a:spLocks noChangeArrowheads="1"/>
            </p:cNvSpPr>
            <p:nvPr/>
          </p:nvSpPr>
          <p:spPr bwMode="auto">
            <a:xfrm>
              <a:off x="6712750" y="6359121"/>
              <a:ext cx="1870705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defRPr sz="1000"/>
              </a:pPr>
              <a:r>
                <a:rPr lang="pt-BR" sz="2500" b="1" i="0" u="none" strike="noStrike" baseline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1.823.528,08</a:t>
              </a:r>
            </a:p>
          </p:txBody>
        </p:sp>
        <p:sp>
          <p:nvSpPr>
            <p:cNvPr id="68" name="Line 57"/>
            <p:cNvSpPr>
              <a:spLocks noChangeShapeType="1"/>
            </p:cNvSpPr>
            <p:nvPr/>
          </p:nvSpPr>
          <p:spPr bwMode="auto">
            <a:xfrm>
              <a:off x="153990" y="6122436"/>
              <a:ext cx="8733354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upo 68"/>
          <p:cNvGrpSpPr/>
          <p:nvPr/>
        </p:nvGrpSpPr>
        <p:grpSpPr>
          <a:xfrm>
            <a:off x="131991" y="476672"/>
            <a:ext cx="8744353" cy="2621650"/>
            <a:chOff x="131991" y="476672"/>
            <a:chExt cx="8744353" cy="2621650"/>
          </a:xfrm>
        </p:grpSpPr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153990" y="1456088"/>
              <a:ext cx="8700356" cy="16422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71" name="Imagem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1466102"/>
              <a:ext cx="8700356" cy="1632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Rectangle 6"/>
            <p:cNvSpPr>
              <a:spLocks noChangeArrowheads="1"/>
            </p:cNvSpPr>
            <p:nvPr/>
          </p:nvSpPr>
          <p:spPr bwMode="auto">
            <a:xfrm>
              <a:off x="153990" y="1466102"/>
              <a:ext cx="8700356" cy="163222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3" name="Rectangle 7"/>
            <p:cNvSpPr>
              <a:spLocks noChangeArrowheads="1"/>
            </p:cNvSpPr>
            <p:nvPr/>
          </p:nvSpPr>
          <p:spPr bwMode="auto">
            <a:xfrm>
              <a:off x="230984" y="1516170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131991" y="2637695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auto">
            <a:xfrm>
              <a:off x="5048627" y="925366"/>
              <a:ext cx="3739723" cy="420572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auto">
            <a:xfrm>
              <a:off x="5048627" y="925366"/>
              <a:ext cx="3739723" cy="410559"/>
            </a:xfrm>
            <a:custGeom>
              <a:avLst/>
              <a:gdLst>
                <a:gd name="T0" fmla="*/ 0 w 9788"/>
                <a:gd name="T1" fmla="*/ 182 h 1092"/>
                <a:gd name="T2" fmla="*/ 182 w 9788"/>
                <a:gd name="T3" fmla="*/ 0 h 1092"/>
                <a:gd name="T4" fmla="*/ 9606 w 9788"/>
                <a:gd name="T5" fmla="*/ 0 h 1092"/>
                <a:gd name="T6" fmla="*/ 9788 w 9788"/>
                <a:gd name="T7" fmla="*/ 182 h 1092"/>
                <a:gd name="T8" fmla="*/ 9788 w 9788"/>
                <a:gd name="T9" fmla="*/ 910 h 1092"/>
                <a:gd name="T10" fmla="*/ 9606 w 9788"/>
                <a:gd name="T11" fmla="*/ 1092 h 1092"/>
                <a:gd name="T12" fmla="*/ 182 w 9788"/>
                <a:gd name="T13" fmla="*/ 1092 h 1092"/>
                <a:gd name="T14" fmla="*/ 0 w 9788"/>
                <a:gd name="T15" fmla="*/ 910 h 1092"/>
                <a:gd name="T16" fmla="*/ 0 w 9788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88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9606" y="0"/>
                  </a:lnTo>
                  <a:cubicBezTo>
                    <a:pt x="9707" y="0"/>
                    <a:pt x="9788" y="82"/>
                    <a:pt x="9788" y="182"/>
                  </a:cubicBezTo>
                  <a:lnTo>
                    <a:pt x="9788" y="910"/>
                  </a:lnTo>
                  <a:cubicBezTo>
                    <a:pt x="9788" y="1011"/>
                    <a:pt x="9707" y="1092"/>
                    <a:pt x="9606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noFill/>
            <a:ln w="47625" cap="flat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5433599" y="955407"/>
              <a:ext cx="32447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1000"/>
              </a:pPr>
              <a:r>
                <a:rPr lang="pt-BR" sz="2300" b="1" dirty="0">
                  <a:cs typeface="Arial"/>
                </a:rPr>
                <a:t>Realizada </a:t>
              </a:r>
              <a:r>
                <a:rPr lang="pt-BR" sz="2300" b="1" dirty="0">
                  <a:latin typeface="Arial"/>
                  <a:cs typeface="Arial"/>
                </a:rPr>
                <a:t>até </a:t>
              </a:r>
              <a:r>
                <a:rPr lang="pt-BR" sz="2300" b="1" dirty="0" err="1">
                  <a:latin typeface="Arial"/>
                  <a:cs typeface="Arial"/>
                </a:rPr>
                <a:t>ago</a:t>
              </a:r>
              <a:r>
                <a:rPr lang="pt-BR" sz="2300" b="1" dirty="0">
                  <a:latin typeface="Arial"/>
                  <a:cs typeface="Arial"/>
                </a:rPr>
                <a:t>/2018</a:t>
              </a:r>
              <a:endParaRPr lang="pt-BR" sz="2300" b="1" i="0" u="none" strike="noStrike" baseline="0" dirty="0">
                <a:latin typeface="Arial"/>
                <a:cs typeface="Arial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263981" y="1876660"/>
              <a:ext cx="1308903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263981" y="2227137"/>
              <a:ext cx="945930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80" name="Rectangle 18"/>
            <p:cNvSpPr>
              <a:spLocks noChangeArrowheads="1"/>
            </p:cNvSpPr>
            <p:nvPr/>
          </p:nvSpPr>
          <p:spPr bwMode="auto">
            <a:xfrm>
              <a:off x="1199067" y="2227137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7226466" y="226719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40.181,57</a:t>
              </a: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6804248" y="2677750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1.823.528,08</a:t>
              </a: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63981" y="965420"/>
              <a:ext cx="1660877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RECEITA</a:t>
              </a:r>
            </a:p>
          </p:txBody>
        </p:sp>
        <p:sp>
          <p:nvSpPr>
            <p:cNvPr id="84" name="Rectangle 27"/>
            <p:cNvSpPr>
              <a:spLocks noChangeArrowheads="1"/>
            </p:cNvSpPr>
            <p:nvPr/>
          </p:nvSpPr>
          <p:spPr bwMode="auto">
            <a:xfrm>
              <a:off x="6850591" y="1486129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1.771.704,05</a:t>
              </a: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7250872" y="1856633"/>
              <a:ext cx="13535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dirty="0">
                  <a:solidFill>
                    <a:schemeClr val="bg1"/>
                  </a:solidFill>
                  <a:latin typeface="Arial"/>
                  <a:cs typeface="Arial"/>
                </a:rPr>
                <a:t>11.642,46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86" name="Rectangle 58"/>
            <p:cNvSpPr>
              <a:spLocks noChangeArrowheads="1"/>
            </p:cNvSpPr>
            <p:nvPr/>
          </p:nvSpPr>
          <p:spPr bwMode="auto">
            <a:xfrm>
              <a:off x="6588224" y="476672"/>
              <a:ext cx="2237792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1900" b="1" i="0" u="none" strike="noStrike" baseline="0" dirty="0">
                  <a:solidFill>
                    <a:schemeClr val="bg1"/>
                  </a:solidFill>
                  <a:latin typeface="Tahoma"/>
                  <a:ea typeface="Tahoma"/>
                  <a:cs typeface="Tahoma"/>
                </a:rPr>
                <a:t>R$ mil (correntes)</a:t>
              </a:r>
            </a:p>
          </p:txBody>
        </p:sp>
      </p:grpSp>
      <p:grpSp>
        <p:nvGrpSpPr>
          <p:cNvPr id="87" name="Grupo 86"/>
          <p:cNvGrpSpPr/>
          <p:nvPr/>
        </p:nvGrpSpPr>
        <p:grpSpPr>
          <a:xfrm>
            <a:off x="131991" y="3208472"/>
            <a:ext cx="8744353" cy="2333174"/>
            <a:chOff x="131991" y="3208472"/>
            <a:chExt cx="8744353" cy="2333174"/>
          </a:xfrm>
        </p:grpSpPr>
        <p:sp>
          <p:nvSpPr>
            <p:cNvPr id="88" name="Rectangle 23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pic>
          <p:nvPicPr>
            <p:cNvPr id="89" name="Imagem 8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990" y="3729180"/>
              <a:ext cx="8700356" cy="181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Rectangle 25"/>
            <p:cNvSpPr>
              <a:spLocks noChangeArrowheads="1"/>
            </p:cNvSpPr>
            <p:nvPr/>
          </p:nvSpPr>
          <p:spPr bwMode="auto">
            <a:xfrm>
              <a:off x="153990" y="3729180"/>
              <a:ext cx="8700356" cy="1812466"/>
            </a:xfrm>
            <a:prstGeom prst="rect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91" name="Rectangle 26"/>
            <p:cNvSpPr>
              <a:spLocks noChangeArrowheads="1"/>
            </p:cNvSpPr>
            <p:nvPr/>
          </p:nvSpPr>
          <p:spPr bwMode="auto">
            <a:xfrm>
              <a:off x="259879" y="3709153"/>
              <a:ext cx="1935857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CORRENTES</a:t>
              </a:r>
            </a:p>
          </p:txBody>
        </p:sp>
        <p:sp>
          <p:nvSpPr>
            <p:cNvPr id="92" name="Rectangle 28"/>
            <p:cNvSpPr>
              <a:spLocks noChangeArrowheads="1"/>
            </p:cNvSpPr>
            <p:nvPr/>
          </p:nvSpPr>
          <p:spPr bwMode="auto">
            <a:xfrm>
              <a:off x="263981" y="4089671"/>
              <a:ext cx="1310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CAPITAL</a:t>
              </a:r>
            </a:p>
          </p:txBody>
        </p:sp>
        <p:sp>
          <p:nvSpPr>
            <p:cNvPr id="93" name="Rectangle 30"/>
            <p:cNvSpPr>
              <a:spLocks noChangeArrowheads="1"/>
            </p:cNvSpPr>
            <p:nvPr/>
          </p:nvSpPr>
          <p:spPr bwMode="auto">
            <a:xfrm>
              <a:off x="263981" y="4520256"/>
              <a:ext cx="900888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300" b="1" i="0" u="none" strike="noStrike" baseline="0">
                  <a:solidFill>
                    <a:schemeClr val="bg1"/>
                  </a:solidFill>
                  <a:latin typeface="Arial"/>
                  <a:cs typeface="Arial"/>
                </a:rPr>
                <a:t>INTRA</a:t>
              </a:r>
            </a:p>
          </p:txBody>
        </p:sp>
        <p:sp>
          <p:nvSpPr>
            <p:cNvPr id="94" name="Rectangle 32"/>
            <p:cNvSpPr>
              <a:spLocks noChangeArrowheads="1"/>
            </p:cNvSpPr>
            <p:nvPr/>
          </p:nvSpPr>
          <p:spPr bwMode="auto">
            <a:xfrm>
              <a:off x="1186116" y="4520256"/>
              <a:ext cx="29254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- ORÇAMENTÁRIAS</a:t>
              </a:r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7165919" y="4520256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dirty="0">
                  <a:solidFill>
                    <a:schemeClr val="bg1"/>
                  </a:solidFill>
                  <a:latin typeface="Arial"/>
                  <a:cs typeface="Arial"/>
                </a:rPr>
                <a:t>44.928,05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96" name="Rectangle 34"/>
            <p:cNvSpPr>
              <a:spLocks noChangeArrowheads="1"/>
            </p:cNvSpPr>
            <p:nvPr/>
          </p:nvSpPr>
          <p:spPr bwMode="auto">
            <a:xfrm>
              <a:off x="263981" y="5081019"/>
              <a:ext cx="1726872" cy="370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SUBTOTAL </a:t>
              </a:r>
            </a:p>
          </p:txBody>
        </p:sp>
        <p:sp>
          <p:nvSpPr>
            <p:cNvPr id="97" name="Rectangle 35"/>
            <p:cNvSpPr>
              <a:spLocks noChangeArrowheads="1"/>
            </p:cNvSpPr>
            <p:nvPr/>
          </p:nvSpPr>
          <p:spPr bwMode="auto">
            <a:xfrm>
              <a:off x="6733871" y="5091033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1.640.469,19</a:t>
              </a:r>
            </a:p>
          </p:txBody>
        </p:sp>
        <p:sp>
          <p:nvSpPr>
            <p:cNvPr id="98" name="Rectangle 36"/>
            <p:cNvSpPr>
              <a:spLocks noChangeArrowheads="1"/>
            </p:cNvSpPr>
            <p:nvPr/>
          </p:nvSpPr>
          <p:spPr bwMode="auto">
            <a:xfrm>
              <a:off x="263981" y="3238513"/>
              <a:ext cx="1836864" cy="460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30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DESPESA</a:t>
              </a:r>
            </a:p>
          </p:txBody>
        </p:sp>
        <p:sp>
          <p:nvSpPr>
            <p:cNvPr id="99" name="Line 37"/>
            <p:cNvSpPr>
              <a:spLocks noChangeShapeType="1"/>
            </p:cNvSpPr>
            <p:nvPr/>
          </p:nvSpPr>
          <p:spPr bwMode="auto">
            <a:xfrm>
              <a:off x="131991" y="4960856"/>
              <a:ext cx="8744353" cy="0"/>
            </a:xfrm>
            <a:prstGeom prst="line">
              <a:avLst/>
            </a:prstGeom>
            <a:noFill/>
            <a:ln w="476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0" name="Freeform 38"/>
            <p:cNvSpPr>
              <a:spLocks/>
            </p:cNvSpPr>
            <p:nvPr/>
          </p:nvSpPr>
          <p:spPr bwMode="auto">
            <a:xfrm>
              <a:off x="5048627" y="3208472"/>
              <a:ext cx="3739723" cy="420572"/>
            </a:xfrm>
            <a:custGeom>
              <a:avLst/>
              <a:gdLst>
                <a:gd name="T0" fmla="*/ 0 w 10360"/>
                <a:gd name="T1" fmla="*/ 182 h 1092"/>
                <a:gd name="T2" fmla="*/ 182 w 10360"/>
                <a:gd name="T3" fmla="*/ 0 h 1092"/>
                <a:gd name="T4" fmla="*/ 10178 w 10360"/>
                <a:gd name="T5" fmla="*/ 0 h 1092"/>
                <a:gd name="T6" fmla="*/ 10360 w 10360"/>
                <a:gd name="T7" fmla="*/ 182 h 1092"/>
                <a:gd name="T8" fmla="*/ 10360 w 10360"/>
                <a:gd name="T9" fmla="*/ 910 h 1092"/>
                <a:gd name="T10" fmla="*/ 10178 w 10360"/>
                <a:gd name="T11" fmla="*/ 1092 h 1092"/>
                <a:gd name="T12" fmla="*/ 182 w 10360"/>
                <a:gd name="T13" fmla="*/ 1092 h 1092"/>
                <a:gd name="T14" fmla="*/ 0 w 10360"/>
                <a:gd name="T15" fmla="*/ 910 h 1092"/>
                <a:gd name="T16" fmla="*/ 0 w 10360"/>
                <a:gd name="T17" fmla="*/ 182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60" h="1092">
                  <a:moveTo>
                    <a:pt x="0" y="182"/>
                  </a:moveTo>
                  <a:cubicBezTo>
                    <a:pt x="0" y="82"/>
                    <a:pt x="82" y="0"/>
                    <a:pt x="182" y="0"/>
                  </a:cubicBezTo>
                  <a:lnTo>
                    <a:pt x="10178" y="0"/>
                  </a:lnTo>
                  <a:cubicBezTo>
                    <a:pt x="10279" y="0"/>
                    <a:pt x="10360" y="82"/>
                    <a:pt x="10360" y="182"/>
                  </a:cubicBezTo>
                  <a:lnTo>
                    <a:pt x="10360" y="910"/>
                  </a:lnTo>
                  <a:cubicBezTo>
                    <a:pt x="10360" y="1011"/>
                    <a:pt x="10279" y="1092"/>
                    <a:pt x="10178" y="1092"/>
                  </a:cubicBezTo>
                  <a:lnTo>
                    <a:pt x="182" y="1092"/>
                  </a:lnTo>
                  <a:cubicBezTo>
                    <a:pt x="82" y="1092"/>
                    <a:pt x="0" y="1011"/>
                    <a:pt x="0" y="910"/>
                  </a:cubicBez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47625" cap="flat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  <p:sp>
          <p:nvSpPr>
            <p:cNvPr id="101" name="Rectangle 39"/>
            <p:cNvSpPr>
              <a:spLocks noChangeArrowheads="1"/>
            </p:cNvSpPr>
            <p:nvPr/>
          </p:nvSpPr>
          <p:spPr bwMode="auto">
            <a:xfrm>
              <a:off x="5297580" y="3238513"/>
              <a:ext cx="323486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pt-BR" sz="2300" b="1" i="0" u="none" strike="noStrike" baseline="0" dirty="0">
                  <a:latin typeface="Arial"/>
                  <a:cs typeface="Arial"/>
                </a:rPr>
                <a:t>Liquidada </a:t>
              </a:r>
              <a:r>
                <a:rPr lang="pt-BR" sz="2300" b="1" dirty="0">
                  <a:latin typeface="Arial"/>
                  <a:cs typeface="Arial"/>
                </a:rPr>
                <a:t>até </a:t>
              </a:r>
              <a:r>
                <a:rPr lang="pt-BR" sz="2300" b="1" dirty="0" err="1">
                  <a:latin typeface="Arial"/>
                  <a:cs typeface="Arial"/>
                </a:rPr>
                <a:t>ago</a:t>
              </a:r>
              <a:r>
                <a:rPr lang="pt-BR" sz="2300" b="1" i="0" u="none" strike="noStrike" baseline="0" dirty="0">
                  <a:latin typeface="Arial"/>
                  <a:cs typeface="Arial"/>
                </a:rPr>
                <a:t>/2018</a:t>
              </a:r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6804248" y="3717032"/>
              <a:ext cx="1798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pt-BR" sz="2400" b="1" i="0" u="none" strike="noStrike" baseline="0" dirty="0">
                  <a:solidFill>
                    <a:schemeClr val="bg1"/>
                  </a:solidFill>
                  <a:latin typeface="Arial"/>
                  <a:cs typeface="Arial"/>
                </a:rPr>
                <a:t>1.541.104,19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7191793" y="4089671"/>
              <a:ext cx="13705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t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rtl="0">
                <a:defRPr sz="1000"/>
              </a:pPr>
              <a:r>
                <a:rPr lang="pt-BR" sz="2400" b="1" dirty="0">
                  <a:solidFill>
                    <a:schemeClr val="bg1"/>
                  </a:solidFill>
                  <a:latin typeface="Arial"/>
                  <a:cs typeface="Arial"/>
                </a:rPr>
                <a:t>44.436,95</a:t>
              </a:r>
              <a:endParaRPr lang="pt-BR" sz="2400" b="1" i="0" u="none" strike="noStrike" baseline="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4" name="Retângulo 103"/>
          <p:cNvSpPr/>
          <p:nvPr/>
        </p:nvSpPr>
        <p:spPr>
          <a:xfrm>
            <a:off x="1115616" y="-26988"/>
            <a:ext cx="78986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BALANÇO ORÇAMENTÁRIO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5" name="Line 9"/>
          <p:cNvSpPr>
            <a:spLocks noChangeShapeType="1"/>
          </p:cNvSpPr>
          <p:nvPr/>
        </p:nvSpPr>
        <p:spPr bwMode="auto">
          <a:xfrm>
            <a:off x="107504" y="6199212"/>
            <a:ext cx="8744353" cy="0"/>
          </a:xfrm>
          <a:prstGeom prst="line">
            <a:avLst/>
          </a:prstGeom>
          <a:noFill/>
          <a:ln w="47625" cap="flat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1108" y="23955"/>
            <a:ext cx="6591300" cy="3705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1108" y="3863049"/>
            <a:ext cx="65913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0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04" grpId="0"/>
      <p:bldP spid="1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27450" y="4556109"/>
            <a:ext cx="46629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LIMITES</a:t>
            </a:r>
          </a:p>
        </p:txBody>
      </p:sp>
      <p:pic>
        <p:nvPicPr>
          <p:cNvPr id="4" name="Picture 2" descr="Resultado de imagem para relatÃ³rio resumido de execuÃ§Ã£o orÃ§amentÃ¡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86" y="1196752"/>
            <a:ext cx="5799327" cy="3558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08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4" name="Grupo 3"/>
          <p:cNvGrpSpPr/>
          <p:nvPr/>
        </p:nvGrpSpPr>
        <p:grpSpPr>
          <a:xfrm>
            <a:off x="1547664" y="775625"/>
            <a:ext cx="6192688" cy="4885623"/>
            <a:chOff x="1691680" y="665874"/>
            <a:chExt cx="6192688" cy="4885623"/>
          </a:xfrm>
        </p:grpSpPr>
        <p:pic>
          <p:nvPicPr>
            <p:cNvPr id="2052" name="Picture 4" descr="Imagem relacionad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665874"/>
              <a:ext cx="6192688" cy="47241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3" name="Retângulo 2"/>
            <p:cNvSpPr/>
            <p:nvPr/>
          </p:nvSpPr>
          <p:spPr>
            <a:xfrm>
              <a:off x="2987824" y="2996952"/>
              <a:ext cx="3780542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R</a:t>
              </a:r>
              <a:r>
                <a:rPr lang="pt-BR" sz="3000" b="1" spc="50" dirty="0">
                  <a:ln w="11430"/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" charset="0"/>
                </a:rPr>
                <a:t>ELATÓRIO </a:t>
              </a:r>
            </a:p>
            <a:p>
              <a:pPr>
                <a:defRPr/>
              </a:pPr>
              <a:r>
                <a:rPr lang="pt-BR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R</a:t>
              </a:r>
              <a:r>
                <a:rPr lang="pt-BR" sz="3000" b="1" spc="50" dirty="0">
                  <a:ln w="11430"/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" charset="0"/>
                </a:rPr>
                <a:t>ESUMIDO DE </a:t>
              </a:r>
            </a:p>
            <a:p>
              <a:pPr>
                <a:defRPr/>
              </a:pPr>
              <a:r>
                <a:rPr lang="pt-BR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E</a:t>
              </a:r>
              <a:r>
                <a:rPr lang="pt-BR" sz="3000" b="1" spc="50" dirty="0">
                  <a:ln w="11430"/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" charset="0"/>
                </a:rPr>
                <a:t>XECUÇÃO</a:t>
              </a:r>
            </a:p>
            <a:p>
              <a:pPr>
                <a:defRPr/>
              </a:pPr>
              <a:r>
                <a:rPr lang="pt-BR" sz="40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charset="0"/>
                </a:rPr>
                <a:t>O</a:t>
              </a:r>
              <a:r>
                <a:rPr lang="pt-BR" sz="3000" b="1" spc="50" dirty="0">
                  <a:ln w="11430"/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" charset="0"/>
                </a:rPr>
                <a:t>RÇAMENTÁRIA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4"/>
          <p:cNvSpPr>
            <a:spLocks noChangeArrowheads="1"/>
          </p:cNvSpPr>
          <p:nvPr/>
        </p:nvSpPr>
        <p:spPr bwMode="auto">
          <a:xfrm rot="19455242">
            <a:off x="314520" y="1095479"/>
            <a:ext cx="5029541" cy="2623713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Últimos </a:t>
            </a:r>
          </a:p>
          <a:p>
            <a:pPr algn="ctr">
              <a:defRPr/>
            </a:pPr>
            <a:r>
              <a:rPr 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12 meses </a:t>
            </a:r>
          </a:p>
          <a:p>
            <a:pPr algn="ctr">
              <a:defRPr/>
            </a:pPr>
            <a:r>
              <a:rPr 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(set/17 a </a:t>
            </a:r>
            <a:r>
              <a:rPr lang="pt-BR" sz="4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ago</a:t>
            </a:r>
            <a:r>
              <a:rPr lang="pt-BR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/18)</a:t>
            </a:r>
          </a:p>
        </p:txBody>
      </p:sp>
      <p:sp>
        <p:nvSpPr>
          <p:cNvPr id="16" name="Rectangle 36"/>
          <p:cNvSpPr>
            <a:spLocks noChangeArrowheads="1"/>
          </p:cNvSpPr>
          <p:nvPr/>
        </p:nvSpPr>
        <p:spPr bwMode="auto">
          <a:xfrm>
            <a:off x="611560" y="5013108"/>
            <a:ext cx="7792699" cy="12962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4000" dirty="0">
                <a:solidFill>
                  <a:srgbClr val="00CCFF"/>
                </a:solidFill>
              </a:rPr>
              <a:t>RCL  </a:t>
            </a:r>
            <a:r>
              <a:rPr lang="pt-BR" altLang="pt-BR" sz="40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base de cálculo para os limites da LRF.</a:t>
            </a:r>
            <a:endParaRPr lang="en-US" altLang="pt-BR" sz="4000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4900910" y="2708920"/>
            <a:ext cx="3397250" cy="821314"/>
          </a:xfrm>
          <a:prstGeom prst="roundRect">
            <a:avLst/>
          </a:prstGeom>
          <a:solidFill>
            <a:srgbClr val="0000FF">
              <a:alpha val="50196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2.542.532,10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301952" y="1772816"/>
            <a:ext cx="2366392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>
                <a:solidFill>
                  <a:srgbClr val="FFFF00"/>
                </a:solidFill>
              </a:rPr>
              <a:t>R.C.L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5076056" y="3573016"/>
            <a:ext cx="3040638" cy="821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 mil (correntes)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115616" y="-26988"/>
            <a:ext cx="78986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R.C.L.</a:t>
            </a:r>
            <a:endParaRPr lang="pt-BR" sz="4000" b="1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1D1B355D-3317-48A2-BEA7-59989B549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44" y="3011432"/>
            <a:ext cx="20642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446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1979712" y="1243410"/>
            <a:ext cx="2519362" cy="9731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pt-BR" sz="25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 algn="r">
              <a:defRPr/>
            </a:pPr>
            <a:r>
              <a:rPr lang="en-US" altLang="pt-BR" sz="25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949326" y="5156993"/>
            <a:ext cx="2420937" cy="5603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/>
          <a:p>
            <a:pPr algn="r">
              <a:defRPr/>
            </a:pPr>
            <a:r>
              <a:rPr lang="pt-BR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215.421,25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43537" y="1243410"/>
            <a:ext cx="2690812" cy="10334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</a:t>
            </a:r>
          </a:p>
          <a:p>
            <a:pPr>
              <a:defRPr/>
            </a:pPr>
            <a:r>
              <a:rPr lang="en-US" altLang="pt-BR" sz="25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PRIMÁRIO</a:t>
            </a: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4657601" y="5171281"/>
            <a:ext cx="2422525" cy="561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chemeClr val="accent6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213.523,80</a:t>
            </a:r>
          </a:p>
        </p:txBody>
      </p:sp>
      <p:sp>
        <p:nvSpPr>
          <p:cNvPr id="18" name="Text Box 2"/>
          <p:cNvSpPr>
            <a:spLocks noChangeArrowheads="1"/>
          </p:cNvSpPr>
          <p:nvPr/>
        </p:nvSpPr>
        <p:spPr bwMode="auto">
          <a:xfrm>
            <a:off x="4902076" y="2835961"/>
            <a:ext cx="4062412" cy="152914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6"/>
              </a:gs>
              <a:gs pos="100000">
                <a:srgbClr val="FFFFFF"/>
              </a:gs>
            </a:gsLst>
            <a:lin ang="0" scaled="1"/>
            <a:tileRect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a capacidade de pagamento da Dívida do Poder Público Municipal</a:t>
            </a:r>
          </a:p>
        </p:txBody>
      </p:sp>
      <p:sp>
        <p:nvSpPr>
          <p:cNvPr id="19" name="Text Box 2"/>
          <p:cNvSpPr>
            <a:spLocks noChangeArrowheads="1"/>
          </p:cNvSpPr>
          <p:nvPr/>
        </p:nvSpPr>
        <p:spPr bwMode="auto">
          <a:xfrm>
            <a:off x="509463" y="2789923"/>
            <a:ext cx="4103688" cy="154531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rgbClr val="FFFFFF"/>
              </a:gs>
            </a:gsLst>
            <a:lin ang="0" scaled="1"/>
          </a:gradFill>
          <a:ln w="762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6">
                <a:lumMod val="60000"/>
                <a:lumOff val="40000"/>
              </a:schemeClr>
            </a:extrusionClr>
          </a:sp3d>
        </p:spPr>
        <p:txBody>
          <a:bodyPr>
            <a:spAutoFit/>
            <a:flatTx/>
          </a:bodyPr>
          <a:lstStyle/>
          <a:p>
            <a:pPr algn="ctr" eaLnBrk="1" hangingPunct="1">
              <a:lnSpc>
                <a:spcPts val="2500"/>
              </a:lnSpc>
              <a:spcBef>
                <a:spcPts val="0"/>
              </a:spcBef>
              <a:defRPr/>
            </a:pPr>
            <a:r>
              <a:rPr lang="pt-BR" sz="3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Mede o grau de endividamento do Poder Público Municipal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7346" y="6233467"/>
            <a:ext cx="253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0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26988"/>
            <a:ext cx="90142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RESULTADOS NOMINAL E PRIMÁRIO</a:t>
            </a:r>
            <a:endParaRPr lang="pt-BR" sz="3000" b="1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F7F82109-62EC-498C-9601-A8D9F3678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13176" y="1124744"/>
            <a:ext cx="5822593" cy="12569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314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155575" y="-6858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Resultado de imagem para relatório de gestão fiscal"/>
          <p:cNvSpPr>
            <a:spLocks noChangeAspect="1" noChangeArrowheads="1"/>
          </p:cNvSpPr>
          <p:nvPr/>
        </p:nvSpPr>
        <p:spPr bwMode="auto">
          <a:xfrm>
            <a:off x="307975" y="-533400"/>
            <a:ext cx="2381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7110" name="Picture 6" descr="http://mpap.mp.br/images/stories/tecnologia/imagens/transparencia/imagens/bot%20gestao%20fisc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805970" cy="40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2748856" y="895350"/>
            <a:ext cx="3964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</a:t>
            </a:r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ELATÓRIO </a:t>
            </a:r>
          </a:p>
          <a:p>
            <a:pPr algn="ctr"/>
            <a:r>
              <a:rPr lang="pt-BR" sz="4000" b="1" spc="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DE 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5506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/>
          <p:cNvGrpSpPr>
            <a:grpSpLocks/>
          </p:cNvGrpSpPr>
          <p:nvPr/>
        </p:nvGrpSpPr>
        <p:grpSpPr bwMode="auto">
          <a:xfrm>
            <a:off x="3275856" y="836712"/>
            <a:ext cx="2736304" cy="2036663"/>
            <a:chOff x="-134594" y="0"/>
            <a:chExt cx="2331293" cy="2036663"/>
          </a:xfrm>
        </p:grpSpPr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-134594" y="0"/>
              <a:ext cx="2331293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OPERAÇÕES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-88808" y="428625"/>
              <a:ext cx="2242318" cy="46166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CC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CRÉDITO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-134594" y="937265"/>
              <a:ext cx="2153509" cy="43088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/>
            <a:p>
              <a:pPr algn="ctr"/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11.593,43</a:t>
              </a: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516865" y="1368152"/>
              <a:ext cx="1144589" cy="438150"/>
            </a:xfrm>
            <a:custGeom>
              <a:avLst/>
              <a:gdLst>
                <a:gd name="T0" fmla="*/ 0 w 12000"/>
                <a:gd name="T1" fmla="*/ 2147483647 h 4096"/>
                <a:gd name="T2" fmla="*/ 2147483647 w 12000"/>
                <a:gd name="T3" fmla="*/ 0 h 4096"/>
                <a:gd name="T4" fmla="*/ 2147483647 w 12000"/>
                <a:gd name="T5" fmla="*/ 0 h 4096"/>
                <a:gd name="T6" fmla="*/ 2147483647 w 12000"/>
                <a:gd name="T7" fmla="*/ 2147483647 h 4096"/>
                <a:gd name="T8" fmla="*/ 2147483647 w 12000"/>
                <a:gd name="T9" fmla="*/ 2147483647 h 4096"/>
                <a:gd name="T10" fmla="*/ 2147483647 w 12000"/>
                <a:gd name="T11" fmla="*/ 2147483647 h 4096"/>
                <a:gd name="T12" fmla="*/ 2147483647 w 12000"/>
                <a:gd name="T13" fmla="*/ 2147483647 h 4096"/>
                <a:gd name="T14" fmla="*/ 0 w 12000"/>
                <a:gd name="T15" fmla="*/ 2147483647 h 4096"/>
                <a:gd name="T16" fmla="*/ 0 w 12000"/>
                <a:gd name="T17" fmla="*/ 2147483647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8738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270056" y="1421110"/>
              <a:ext cx="1582610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0,46%</a:t>
              </a:r>
            </a:p>
          </p:txBody>
        </p:sp>
      </p:grpSp>
      <p:grpSp>
        <p:nvGrpSpPr>
          <p:cNvPr id="46" name="Group 24"/>
          <p:cNvGrpSpPr>
            <a:grpSpLocks noChangeAspect="1"/>
          </p:cNvGrpSpPr>
          <p:nvPr/>
        </p:nvGrpSpPr>
        <p:grpSpPr bwMode="auto">
          <a:xfrm>
            <a:off x="6156422" y="2423939"/>
            <a:ext cx="2880074" cy="2573939"/>
            <a:chOff x="79" y="-104"/>
            <a:chExt cx="1526" cy="1422"/>
          </a:xfrm>
        </p:grpSpPr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384" y="-104"/>
              <a:ext cx="825" cy="291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DÍVIDA</a:t>
              </a:r>
              <a:r>
                <a:rPr lang="pt-BR" altLang="pt-BR" sz="3000" dirty="0">
                  <a:solidFill>
                    <a:srgbClr val="00B050"/>
                  </a:solidFill>
                </a:rPr>
                <a:t> </a:t>
              </a: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79" y="168"/>
              <a:ext cx="1526" cy="510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3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CONSOLIDADA LÍQUIDA</a:t>
              </a:r>
            </a:p>
          </p:txBody>
        </p:sp>
        <p:sp>
          <p:nvSpPr>
            <p:cNvPr id="55" name="Rectangle 28"/>
            <p:cNvSpPr>
              <a:spLocks noChangeArrowheads="1"/>
            </p:cNvSpPr>
            <p:nvPr/>
          </p:nvSpPr>
          <p:spPr bwMode="auto">
            <a:xfrm>
              <a:off x="231" y="720"/>
              <a:ext cx="1165" cy="23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2800" b="1" dirty="0">
                  <a:ln>
                    <a:solidFill>
                      <a:schemeClr val="tx1"/>
                    </a:solidFill>
                  </a:ln>
                  <a:solidFill>
                    <a:srgbClr val="00B050"/>
                  </a:solidFill>
                </a:rPr>
                <a:t>563.791,42</a:t>
              </a:r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552" y="985"/>
              <a:ext cx="721" cy="276"/>
            </a:xfrm>
            <a:custGeom>
              <a:avLst/>
              <a:gdLst>
                <a:gd name="T0" fmla="*/ 0 w 12000"/>
                <a:gd name="T1" fmla="*/ 0 h 4096"/>
                <a:gd name="T2" fmla="*/ 0 w 12000"/>
                <a:gd name="T3" fmla="*/ 0 h 4096"/>
                <a:gd name="T4" fmla="*/ 0 w 12000"/>
                <a:gd name="T5" fmla="*/ 0 h 4096"/>
                <a:gd name="T6" fmla="*/ 0 w 12000"/>
                <a:gd name="T7" fmla="*/ 0 h 4096"/>
                <a:gd name="T8" fmla="*/ 0 w 12000"/>
                <a:gd name="T9" fmla="*/ 0 h 4096"/>
                <a:gd name="T10" fmla="*/ 0 w 12000"/>
                <a:gd name="T11" fmla="*/ 0 h 4096"/>
                <a:gd name="T12" fmla="*/ 0 w 12000"/>
                <a:gd name="T13" fmla="*/ 0 h 4096"/>
                <a:gd name="T14" fmla="*/ 0 w 12000"/>
                <a:gd name="T15" fmla="*/ 0 h 4096"/>
                <a:gd name="T16" fmla="*/ 0 w 12000"/>
                <a:gd name="T17" fmla="*/ 0 h 4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000" h="4096">
                  <a:moveTo>
                    <a:pt x="0" y="683"/>
                  </a:moveTo>
                  <a:cubicBezTo>
                    <a:pt x="0" y="306"/>
                    <a:pt x="306" y="0"/>
                    <a:pt x="683" y="0"/>
                  </a:cubicBezTo>
                  <a:lnTo>
                    <a:pt x="11318" y="0"/>
                  </a:lnTo>
                  <a:cubicBezTo>
                    <a:pt x="11695" y="0"/>
                    <a:pt x="12000" y="306"/>
                    <a:pt x="12000" y="683"/>
                  </a:cubicBezTo>
                  <a:lnTo>
                    <a:pt x="12000" y="3414"/>
                  </a:lnTo>
                  <a:cubicBezTo>
                    <a:pt x="12000" y="3791"/>
                    <a:pt x="11695" y="4096"/>
                    <a:pt x="11318" y="4096"/>
                  </a:cubicBezTo>
                  <a:lnTo>
                    <a:pt x="683" y="4096"/>
                  </a:lnTo>
                  <a:cubicBezTo>
                    <a:pt x="306" y="4096"/>
                    <a:pt x="0" y="3791"/>
                    <a:pt x="0" y="3414"/>
                  </a:cubicBezTo>
                  <a:lnTo>
                    <a:pt x="0" y="683"/>
                  </a:lnTo>
                  <a:close/>
                </a:path>
              </a:pathLst>
            </a:custGeom>
            <a:noFill/>
            <a:ln w="57150" cap="flat">
              <a:noFill/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pt-BR">
                <a:solidFill>
                  <a:srgbClr val="00B050"/>
                </a:solidFill>
              </a:endParaRPr>
            </a:p>
          </p:txBody>
        </p:sp>
        <p:sp>
          <p:nvSpPr>
            <p:cNvPr id="57" name="Rectangle 32"/>
            <p:cNvSpPr>
              <a:spLocks noChangeArrowheads="1"/>
            </p:cNvSpPr>
            <p:nvPr/>
          </p:nvSpPr>
          <p:spPr bwMode="auto">
            <a:xfrm>
              <a:off x="516" y="978"/>
              <a:ext cx="108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22,17%</a:t>
              </a:r>
            </a:p>
          </p:txBody>
        </p:sp>
      </p:grp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891657" y="5589240"/>
            <a:ext cx="3624559" cy="1163662"/>
          </a:xfrm>
          <a:prstGeom prst="roundRect">
            <a:avLst>
              <a:gd name="adj" fmla="val 16667"/>
            </a:avLst>
          </a:prstGeom>
          <a:noFill/>
          <a:ln w="57150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R.C.L.</a:t>
            </a:r>
          </a:p>
          <a:p>
            <a:pPr algn="ctr"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2.542.532,10</a:t>
            </a:r>
          </a:p>
        </p:txBody>
      </p:sp>
      <p:sp>
        <p:nvSpPr>
          <p:cNvPr id="61" name="Triângulo isósceles 60"/>
          <p:cNvSpPr/>
          <p:nvPr/>
        </p:nvSpPr>
        <p:spPr>
          <a:xfrm>
            <a:off x="1457380" y="3291086"/>
            <a:ext cx="6354980" cy="2370162"/>
          </a:xfrm>
          <a:prstGeom prst="triangle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</a:t>
            </a:r>
          </a:p>
        </p:txBody>
      </p:sp>
      <p:sp>
        <p:nvSpPr>
          <p:cNvPr id="62" name="Retângulo 61"/>
          <p:cNvSpPr/>
          <p:nvPr/>
        </p:nvSpPr>
        <p:spPr>
          <a:xfrm>
            <a:off x="0" y="-27384"/>
            <a:ext cx="90142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500" b="1" dirty="0">
              <a:solidFill>
                <a:srgbClr val="FFFF00"/>
              </a:solidFill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23528" y="2441574"/>
            <a:ext cx="2614771" cy="3403599"/>
            <a:chOff x="467547" y="2441574"/>
            <a:chExt cx="2614771" cy="3403599"/>
          </a:xfrm>
        </p:grpSpPr>
        <p:grpSp>
          <p:nvGrpSpPr>
            <p:cNvPr id="64" name="Grupo 63"/>
            <p:cNvGrpSpPr/>
            <p:nvPr/>
          </p:nvGrpSpPr>
          <p:grpSpPr>
            <a:xfrm>
              <a:off x="467547" y="2441574"/>
              <a:ext cx="2614771" cy="3403599"/>
              <a:chOff x="467547" y="2441574"/>
              <a:chExt cx="2614771" cy="3403599"/>
            </a:xfrm>
          </p:grpSpPr>
          <p:sp>
            <p:nvSpPr>
              <p:cNvPr id="66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67547" y="2441574"/>
                <a:ext cx="2614771" cy="3403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pt-BR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" name="Rectangle 8"/>
              <p:cNvSpPr>
                <a:spLocks noChangeArrowheads="1"/>
              </p:cNvSpPr>
              <p:nvPr/>
            </p:nvSpPr>
            <p:spPr bwMode="auto">
              <a:xfrm>
                <a:off x="737046" y="3070121"/>
                <a:ext cx="2200182" cy="492443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3200" b="1" dirty="0">
                    <a:ln>
                      <a:solidFill>
                        <a:schemeClr val="tx1"/>
                      </a:solidFill>
                    </a:ln>
                    <a:solidFill>
                      <a:srgbClr val="FFFF00"/>
                    </a:solidFill>
                  </a:rPr>
                  <a:t>PESSOAL</a:t>
                </a:r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586770" y="3703637"/>
                <a:ext cx="2350458" cy="430887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pt-BR" altLang="pt-BR" sz="2800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1.319.840,53</a:t>
                </a:r>
                <a:endParaRPr lang="pt-BR" altLang="pt-BR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Rectangle 32"/>
            <p:cNvSpPr>
              <a:spLocks noChangeArrowheads="1"/>
            </p:cNvSpPr>
            <p:nvPr/>
          </p:nvSpPr>
          <p:spPr bwMode="auto">
            <a:xfrm>
              <a:off x="814772" y="4412977"/>
              <a:ext cx="1885020" cy="61555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altLang="pt-BR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51,91%</a:t>
              </a:r>
            </a:p>
          </p:txBody>
        </p:sp>
      </p:grp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./2018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EFB62EF-E675-4885-A8BA-4F55258B2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382" y="171629"/>
            <a:ext cx="7584001" cy="225231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379CD796-1162-4D20-A58D-A48168FD5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355" y="2636912"/>
            <a:ext cx="7582028" cy="3057426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2E5C84E-C700-4CCB-A96E-EA02E590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38652" y="112564"/>
            <a:ext cx="7158124" cy="38925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6F36A52-5565-4ABD-A56A-06E301889E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338651" y="4134524"/>
            <a:ext cx="7095254" cy="2246804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2937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/>
      <p:bldP spid="3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D7BD868-D605-41B8-AFD3-4E7EA4D2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26" y="3861049"/>
            <a:ext cx="7544798" cy="25286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E2292671-D017-497E-9B61-7A1FC57A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943" y="1052736"/>
            <a:ext cx="3566249" cy="2600647"/>
          </a:xfrm>
          <a:prstGeom prst="rect">
            <a:avLst/>
          </a:prstGeom>
        </p:spPr>
      </p:pic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179512" y="431666"/>
            <a:ext cx="3129382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pt-BR" altLang="pt-BR" sz="2500" dirty="0">
                <a:solidFill>
                  <a:schemeClr val="bg1"/>
                </a:solidFill>
                <a:latin typeface="Tahoma" pitchFamily="34" charset="0"/>
              </a:rPr>
              <a:t>R$ mil (correntes)</a:t>
            </a:r>
            <a:endParaRPr lang="en-US" altLang="pt-BR" sz="25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0" y="-26988"/>
            <a:ext cx="90142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RGF – LIMITES DA LRF</a:t>
            </a:r>
            <a:endParaRPr lang="pt-BR" sz="3500" b="1" dirty="0">
              <a:solidFill>
                <a:srgbClr val="FFFF00"/>
              </a:solidFill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2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./2018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D9DB57AE-7A31-474C-9C3C-8C7F0A591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528" y="1405225"/>
            <a:ext cx="7507587" cy="1663735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30022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547664" y="476672"/>
            <a:ext cx="6192688" cy="5688632"/>
            <a:chOff x="1547664" y="476672"/>
            <a:chExt cx="6192688" cy="5688632"/>
          </a:xfrm>
        </p:grpSpPr>
        <p:pic>
          <p:nvPicPr>
            <p:cNvPr id="6148" name="Picture 4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764704"/>
              <a:ext cx="4961850" cy="4824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3485271219"/>
                </p:ext>
              </p:extLst>
            </p:nvPr>
          </p:nvGraphicFramePr>
          <p:xfrm>
            <a:off x="2771800" y="476672"/>
            <a:ext cx="4968552" cy="568863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740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107950" y="980803"/>
            <a:ext cx="8893175" cy="244792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CC00"/>
              </a:solidFill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827088" y="1223690"/>
            <a:ext cx="518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93663" y="2669903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6363" y="1006203"/>
            <a:ext cx="395922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07950" y="679178"/>
            <a:ext cx="6480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na </a:t>
            </a:r>
            <a:r>
              <a:rPr lang="pt-BR" altLang="pt-BR" sz="23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Manut</a:t>
            </a: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 </a:t>
            </a:r>
            <a:r>
              <a:rPr lang="pt-BR" altLang="pt-BR" sz="23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Desenv</a:t>
            </a: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do Ensino</a:t>
            </a: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6753225" y="1269728"/>
            <a:ext cx="23193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785.027,03</a:t>
            </a: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4140200" y="1541190"/>
            <a:ext cx="1871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745288" y="1584053"/>
            <a:ext cx="2319337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479.217,71</a:t>
            </a: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125" y="2031728"/>
            <a:ext cx="231933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endParaRPr lang="en-US" altLang="pt-BR" sz="2300">
              <a:solidFill>
                <a:srgbClr val="00CC00"/>
              </a:solidFill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6312728" y="200632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CC00"/>
              </a:solidFill>
            </a:endParaRPr>
          </a:p>
        </p:txBody>
      </p: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6329363" y="612677"/>
            <a:ext cx="259238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 </a:t>
            </a:r>
            <a:r>
              <a:rPr lang="pt-BR" altLang="pt-BR" sz="23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./2018</a:t>
            </a:r>
          </a:p>
        </p:txBody>
      </p:sp>
      <p:sp>
        <p:nvSpPr>
          <p:cNvPr id="62" name="Text Box 12"/>
          <p:cNvSpPr txBox="1">
            <a:spLocks noChangeArrowheads="1"/>
          </p:cNvSpPr>
          <p:nvPr/>
        </p:nvSpPr>
        <p:spPr bwMode="auto">
          <a:xfrm>
            <a:off x="6789738" y="267149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286.346,24</a:t>
            </a:r>
          </a:p>
        </p:txBody>
      </p:sp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34925" y="3544615"/>
            <a:ext cx="6048375" cy="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dos Recursos do FUNDEB</a:t>
            </a:r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136525" y="3890690"/>
            <a:ext cx="8893175" cy="1079500"/>
          </a:xfrm>
          <a:prstGeom prst="rect">
            <a:avLst/>
          </a:prstGeom>
          <a:solidFill>
            <a:srgbClr val="E46C0A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FF6600"/>
              </a:solidFill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07950" y="4178028"/>
            <a:ext cx="360045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liquidadas</a:t>
            </a:r>
          </a:p>
        </p:txBody>
      </p:sp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107950" y="3917678"/>
            <a:ext cx="39592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6300788" y="3819253"/>
            <a:ext cx="27352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</a:rPr>
              <a:t>243.357,09</a:t>
            </a:r>
          </a:p>
        </p:txBody>
      </p:sp>
      <p:sp>
        <p:nvSpPr>
          <p:cNvPr id="68" name="Text Box 12"/>
          <p:cNvSpPr txBox="1">
            <a:spLocks noChangeArrowheads="1"/>
          </p:cNvSpPr>
          <p:nvPr/>
        </p:nvSpPr>
        <p:spPr bwMode="auto">
          <a:xfrm>
            <a:off x="6804025" y="4193903"/>
            <a:ext cx="22320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</a:rPr>
              <a:t>202.753,91</a:t>
            </a:r>
          </a:p>
        </p:txBody>
      </p:sp>
      <p:sp>
        <p:nvSpPr>
          <p:cNvPr id="69" name="Text Box 12"/>
          <p:cNvSpPr txBox="1">
            <a:spLocks noChangeArrowheads="1"/>
          </p:cNvSpPr>
          <p:nvPr/>
        </p:nvSpPr>
        <p:spPr bwMode="auto">
          <a:xfrm>
            <a:off x="122238" y="3042965"/>
            <a:ext cx="48244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aplicado até o 2º </a:t>
            </a:r>
            <a:r>
              <a:rPr lang="pt-BR" altLang="pt-BR" sz="2300" dirty="0" err="1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</a:t>
            </a: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./2018</a:t>
            </a:r>
          </a:p>
        </p:txBody>
      </p:sp>
      <p:sp>
        <p:nvSpPr>
          <p:cNvPr id="70" name="Text Box 12"/>
          <p:cNvSpPr txBox="1">
            <a:spLocks noChangeArrowheads="1"/>
          </p:cNvSpPr>
          <p:nvPr/>
        </p:nvSpPr>
        <p:spPr bwMode="auto">
          <a:xfrm>
            <a:off x="7278688" y="3044553"/>
            <a:ext cx="17287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22,65%</a:t>
            </a:r>
          </a:p>
        </p:txBody>
      </p: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207963" y="4535215"/>
            <a:ext cx="33845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aplicação (100%)</a:t>
            </a:r>
          </a:p>
        </p:txBody>
      </p:sp>
      <p:sp>
        <p:nvSpPr>
          <p:cNvPr id="72" name="Text Box 12"/>
          <p:cNvSpPr txBox="1">
            <a:spLocks noChangeArrowheads="1"/>
          </p:cNvSpPr>
          <p:nvPr/>
        </p:nvSpPr>
        <p:spPr bwMode="auto">
          <a:xfrm>
            <a:off x="7092950" y="4536803"/>
            <a:ext cx="191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FFC000"/>
                </a:solidFill>
              </a:rPr>
              <a:t>92,55%</a:t>
            </a:r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34925" y="5086078"/>
            <a:ext cx="9432925" cy="33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FUNDEB na Remuneração dos Profis. do Magistério</a:t>
            </a: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136525" y="5489303"/>
            <a:ext cx="8893175" cy="1038225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chemeClr val="bg1"/>
              </a:solidFill>
            </a:endParaRP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107950" y="5748065"/>
            <a:ext cx="36004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Despesas liquidadas</a:t>
            </a: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107950" y="5516290"/>
            <a:ext cx="39592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Receita arrecadada</a:t>
            </a: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6300788" y="5403578"/>
            <a:ext cx="2735262" cy="97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243.357,09</a:t>
            </a:r>
          </a:p>
          <a:p>
            <a:pPr algn="r">
              <a:spcBef>
                <a:spcPct val="50000"/>
              </a:spcBef>
            </a:pPr>
            <a:endParaRPr lang="pt-BR" altLang="pt-BR" sz="2300" dirty="0">
              <a:solidFill>
                <a:schemeClr val="bg1"/>
              </a:solidFill>
            </a:endParaRPr>
          </a:p>
        </p:txBody>
      </p:sp>
      <p:sp>
        <p:nvSpPr>
          <p:cNvPr id="78" name="Text Box 12"/>
          <p:cNvSpPr txBox="1">
            <a:spLocks noChangeArrowheads="1"/>
          </p:cNvSpPr>
          <p:nvPr/>
        </p:nvSpPr>
        <p:spPr bwMode="auto">
          <a:xfrm>
            <a:off x="6789738" y="5763940"/>
            <a:ext cx="22320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16.326,13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165100" y="6105253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% aplicado (60%)</a:t>
            </a:r>
          </a:p>
        </p:txBody>
      </p:sp>
      <p:sp>
        <p:nvSpPr>
          <p:cNvPr id="80" name="Text Box 12"/>
          <p:cNvSpPr txBox="1">
            <a:spLocks noChangeArrowheads="1"/>
          </p:cNvSpPr>
          <p:nvPr/>
        </p:nvSpPr>
        <p:spPr bwMode="auto">
          <a:xfrm>
            <a:off x="7164288" y="6135389"/>
            <a:ext cx="17287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</a:rPr>
              <a:t>7,45% </a:t>
            </a:r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2700338" y="2334940"/>
            <a:ext cx="4392612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 (mínimo constitucional)</a:t>
            </a:r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7092950" y="2350815"/>
            <a:ext cx="19431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316.061,19</a:t>
            </a:r>
          </a:p>
        </p:txBody>
      </p:sp>
      <p:sp>
        <p:nvSpPr>
          <p:cNvPr id="83" name="Oval 63"/>
          <p:cNvSpPr>
            <a:spLocks noChangeArrowheads="1"/>
          </p:cNvSpPr>
          <p:nvPr/>
        </p:nvSpPr>
        <p:spPr bwMode="auto">
          <a:xfrm>
            <a:off x="2899774" y="2306365"/>
            <a:ext cx="863600" cy="504825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00CC00"/>
              </a:solidFill>
            </a:endParaRPr>
          </a:p>
        </p:txBody>
      </p:sp>
      <p:sp>
        <p:nvSpPr>
          <p:cNvPr id="84" name="Text Box 10"/>
          <p:cNvSpPr txBox="1">
            <a:spLocks noChangeArrowheads="1"/>
          </p:cNvSpPr>
          <p:nvPr/>
        </p:nvSpPr>
        <p:spPr bwMode="auto">
          <a:xfrm>
            <a:off x="6748463" y="1969790"/>
            <a:ext cx="23193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3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1.264.244,74</a:t>
            </a:r>
          </a:p>
        </p:txBody>
      </p:sp>
      <p:sp>
        <p:nvSpPr>
          <p:cNvPr id="85" name="Oval 63"/>
          <p:cNvSpPr>
            <a:spLocks noChangeArrowheads="1"/>
          </p:cNvSpPr>
          <p:nvPr/>
        </p:nvSpPr>
        <p:spPr bwMode="auto">
          <a:xfrm>
            <a:off x="2029227" y="4519399"/>
            <a:ext cx="1000125" cy="504825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C000"/>
              </a:solidFill>
            </a:endParaRPr>
          </a:p>
        </p:txBody>
      </p:sp>
      <p:sp>
        <p:nvSpPr>
          <p:cNvPr id="86" name="Oval 63"/>
          <p:cNvSpPr>
            <a:spLocks noChangeArrowheads="1"/>
          </p:cNvSpPr>
          <p:nvPr/>
        </p:nvSpPr>
        <p:spPr bwMode="auto">
          <a:xfrm>
            <a:off x="1728788" y="6089378"/>
            <a:ext cx="1000125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>
            <a:off x="3160225" y="6453336"/>
            <a:ext cx="2779927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88" name="Oval 63"/>
          <p:cNvSpPr>
            <a:spLocks noChangeArrowheads="1"/>
          </p:cNvSpPr>
          <p:nvPr/>
        </p:nvSpPr>
        <p:spPr bwMode="auto">
          <a:xfrm>
            <a:off x="7740650" y="3068191"/>
            <a:ext cx="1266825" cy="417687"/>
          </a:xfrm>
          <a:prstGeom prst="ellips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89" name="Oval 63"/>
          <p:cNvSpPr>
            <a:spLocks noChangeArrowheads="1"/>
          </p:cNvSpPr>
          <p:nvPr/>
        </p:nvSpPr>
        <p:spPr bwMode="auto">
          <a:xfrm>
            <a:off x="7669212" y="4525690"/>
            <a:ext cx="1392237" cy="481013"/>
          </a:xfrm>
          <a:prstGeom prst="ellips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rgbClr val="FFC000"/>
              </a:solidFill>
            </a:endParaRPr>
          </a:p>
        </p:txBody>
      </p:sp>
      <p:sp>
        <p:nvSpPr>
          <p:cNvPr id="90" name="Oval 63"/>
          <p:cNvSpPr>
            <a:spLocks noChangeArrowheads="1"/>
          </p:cNvSpPr>
          <p:nvPr/>
        </p:nvSpPr>
        <p:spPr bwMode="auto">
          <a:xfrm>
            <a:off x="7669213" y="6143353"/>
            <a:ext cx="1223962" cy="50482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>
              <a:solidFill>
                <a:schemeClr val="bg1"/>
              </a:solidFill>
            </a:endParaRPr>
          </a:p>
        </p:txBody>
      </p:sp>
      <p:sp>
        <p:nvSpPr>
          <p:cNvPr id="91" name="Retângulo 90"/>
          <p:cNvSpPr/>
          <p:nvPr/>
        </p:nvSpPr>
        <p:spPr>
          <a:xfrm>
            <a:off x="3029352" y="-26988"/>
            <a:ext cx="59848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EDUCAÇÃO</a:t>
            </a:r>
            <a:endParaRPr lang="pt-BR" sz="3000" b="1" dirty="0">
              <a:solidFill>
                <a:srgbClr val="FFFF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967DF543-DA2E-47BA-915F-F3477BEB1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637" y="116632"/>
            <a:ext cx="7304707" cy="15991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CEA6EA6B-6186-4A3E-B5D3-B9EF760F3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7028" y="1831703"/>
            <a:ext cx="3520272" cy="706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B5128E0-5933-4CC7-B142-A314FE96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560" y="2950532"/>
            <a:ext cx="6885309" cy="18466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B1BBB27-1C42-4DA8-8F0C-391BC1B53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078061" y="48965"/>
            <a:ext cx="6897533" cy="1782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595A824B-AF6E-42C3-A348-A84578CB0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424746" y="2204765"/>
            <a:ext cx="7956186" cy="2108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783B8008-C4B0-4577-9EBD-31F4D2C0E7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381328" y="4533248"/>
            <a:ext cx="7218562" cy="19010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86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5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utoUpdateAnimBg="0"/>
      <p:bldP spid="58" grpId="0" autoUpdateAnimBg="0"/>
      <p:bldP spid="59" grpId="0" autoUpdateAnimBg="0"/>
      <p:bldP spid="60" grpId="0" animBg="1"/>
      <p:bldP spid="61" grpId="0" autoUpdateAnimBg="0"/>
      <p:bldP spid="62" grpId="0" autoUpdateAnimBg="0"/>
      <p:bldP spid="63" grpId="0" autoUpdateAnimBg="0"/>
      <p:bldP spid="64" grpId="0" animBg="1" autoUpdateAnimBg="0"/>
      <p:bldP spid="65" grpId="0" autoUpdateAnimBg="0"/>
      <p:bldP spid="66" grpId="0" autoUpdateAnimBg="0"/>
      <p:bldP spid="67" grpId="0" autoUpdateAnimBg="0"/>
      <p:bldP spid="68" grpId="0" autoUpdateAnimBg="0"/>
      <p:bldP spid="69" grpId="0" autoUpdateAnimBg="0"/>
      <p:bldP spid="70" grpId="0" autoUpdateAnimBg="0"/>
      <p:bldP spid="71" grpId="0" autoUpdateAnimBg="0"/>
      <p:bldP spid="72" grpId="0" autoUpdateAnimBg="0"/>
      <p:bldP spid="73" grpId="0" autoUpdateAnimBg="0"/>
      <p:bldP spid="74" grpId="0" animBg="1" autoUpdateAnimBg="0"/>
      <p:bldP spid="75" grpId="0" autoUpdateAnimBg="0"/>
      <p:bldP spid="76" grpId="0" autoUpdateAnimBg="0"/>
      <p:bldP spid="77" grpId="0" autoUpdateAnimBg="0"/>
      <p:bldP spid="78" grpId="0" autoUpdateAnimBg="0"/>
      <p:bldP spid="79" grpId="0" autoUpdateAnimBg="0"/>
      <p:bldP spid="80" grpId="0" autoUpdateAnimBg="0"/>
      <p:bldP spid="81" grpId="0" autoUpdateAnimBg="0"/>
      <p:bldP spid="82" grpId="0" autoUpdateAnimBg="0"/>
      <p:bldP spid="83" grpId="0" animBg="1" autoUpdateAnimBg="0"/>
      <p:bldP spid="84" grpId="0" autoUpdateAnimBg="0"/>
      <p:bldP spid="85" grpId="0" animBg="1" autoUpdateAnimBg="0"/>
      <p:bldP spid="86" grpId="0" animBg="1" autoUpdateAnimBg="0"/>
      <p:bldP spid="88" grpId="0" animBg="1" autoUpdateAnimBg="0"/>
      <p:bldP spid="89" grpId="0" animBg="1" autoUpdateAnimBg="0"/>
      <p:bldP spid="90" grpId="0" animBg="1" autoUpdateAnimBg="0"/>
      <p:bldP spid="9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2843808" y="5013176"/>
            <a:ext cx="3622302" cy="1200329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relaxedInset"/>
          </a:sp3d>
        </p:spPr>
        <p:txBody>
          <a:bodyPr wrap="square" rtlCol="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pt-BR" sz="72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anose="0208090404030B020404" pitchFamily="18" charset="0"/>
              </a:rPr>
              <a:t>SAÚDE</a:t>
            </a:r>
          </a:p>
        </p:txBody>
      </p:sp>
      <p:pic>
        <p:nvPicPr>
          <p:cNvPr id="7170" name="Picture 2" descr="Resultado de imagem para saÃº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715000" cy="3714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489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02"/>
          <p:cNvSpPr>
            <a:spLocks noChangeArrowheads="1"/>
          </p:cNvSpPr>
          <p:nvPr/>
        </p:nvSpPr>
        <p:spPr bwMode="auto">
          <a:xfrm>
            <a:off x="136525" y="4870450"/>
            <a:ext cx="8893175" cy="1511300"/>
          </a:xfrm>
          <a:prstGeom prst="rect">
            <a:avLst/>
          </a:prstGeom>
          <a:solidFill>
            <a:srgbClr val="0000FF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>
              <a:solidFill>
                <a:srgbClr val="0000FF"/>
              </a:solidFill>
            </a:endParaRPr>
          </a:p>
        </p:txBody>
      </p:sp>
      <p:sp>
        <p:nvSpPr>
          <p:cNvPr id="29" name="Rectangle 102"/>
          <p:cNvSpPr>
            <a:spLocks noChangeArrowheads="1"/>
          </p:cNvSpPr>
          <p:nvPr/>
        </p:nvSpPr>
        <p:spPr bwMode="auto">
          <a:xfrm>
            <a:off x="120650" y="1718290"/>
            <a:ext cx="8893175" cy="2863235"/>
          </a:xfrm>
          <a:prstGeom prst="rect">
            <a:avLst/>
          </a:prstGeom>
          <a:solidFill>
            <a:srgbClr val="0080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pt-BR" sz="2300"/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27088" y="2271713"/>
            <a:ext cx="5184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constitucionais 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93662" y="4870450"/>
            <a:ext cx="64944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 (liquidadas) para limite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106363" y="2054225"/>
            <a:ext cx="39592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arrecadada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588125" y="225742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785.027,03</a:t>
            </a:r>
            <a:endParaRPr lang="pt-BR" altLang="pt-BR" sz="2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140200" y="2589213"/>
            <a:ext cx="18716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6588125" y="2632075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479.217,71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588125" y="3155950"/>
            <a:ext cx="2319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1.264.244,74</a:t>
            </a:r>
            <a:endParaRPr lang="pt-BR" altLang="pt-BR" sz="26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6516688" y="1187450"/>
            <a:ext cx="2592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</a:rPr>
              <a:t>2º </a:t>
            </a:r>
            <a:r>
              <a:rPr lang="pt-BR" altLang="pt-BR" sz="2600" dirty="0" err="1">
                <a:solidFill>
                  <a:schemeClr val="bg1"/>
                </a:solidFill>
              </a:rPr>
              <a:t>quadr</a:t>
            </a:r>
            <a:r>
              <a:rPr lang="pt-BR" altLang="pt-BR" sz="2600" dirty="0">
                <a:solidFill>
                  <a:schemeClr val="bg1"/>
                </a:solidFill>
              </a:rPr>
              <a:t>./2018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6675438" y="4872038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CCFF"/>
                </a:solidFill>
              </a:rPr>
              <a:t>307.108,33</a:t>
            </a:r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122238" y="5459413"/>
            <a:ext cx="48244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600" dirty="0">
                <a:solidFill>
                  <a:srgbClr val="00CCFF"/>
                </a:solidFill>
              </a:rPr>
              <a:t>% aplicado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278688" y="5461000"/>
            <a:ext cx="172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rgbClr val="00CCFF"/>
                </a:solidFill>
              </a:rPr>
              <a:t>24,29</a:t>
            </a:r>
            <a:r>
              <a:rPr lang="pt-BR" altLang="pt-BR" sz="2600" dirty="0">
                <a:solidFill>
                  <a:srgbClr val="00CCFF"/>
                </a:solidFill>
              </a:rPr>
              <a:t>%</a:t>
            </a: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250825" y="3932238"/>
            <a:ext cx="5834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(mínimo constitucional)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6689725" y="3948113"/>
            <a:ext cx="2232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189.636,71</a:t>
            </a:r>
          </a:p>
        </p:txBody>
      </p:sp>
      <p:sp>
        <p:nvSpPr>
          <p:cNvPr id="43" name="Oval 30"/>
          <p:cNvSpPr>
            <a:spLocks noChangeArrowheads="1"/>
          </p:cNvSpPr>
          <p:nvPr/>
        </p:nvSpPr>
        <p:spPr bwMode="auto">
          <a:xfrm>
            <a:off x="1389063" y="3946525"/>
            <a:ext cx="863600" cy="504825"/>
          </a:xfrm>
          <a:prstGeom prst="ellipse">
            <a:avLst/>
          </a:prstGeom>
          <a:noFill/>
          <a:ln w="381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/>
          </a:p>
        </p:txBody>
      </p:sp>
      <p:sp>
        <p:nvSpPr>
          <p:cNvPr id="44" name="Oval 30"/>
          <p:cNvSpPr>
            <a:spLocks noChangeArrowheads="1"/>
          </p:cNvSpPr>
          <p:nvPr/>
        </p:nvSpPr>
        <p:spPr bwMode="auto">
          <a:xfrm>
            <a:off x="7278688" y="5445125"/>
            <a:ext cx="1793875" cy="539095"/>
          </a:xfrm>
          <a:prstGeom prst="ellips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pt-BR" altLang="pt-BR">
              <a:solidFill>
                <a:srgbClr val="00CCFF"/>
              </a:solidFill>
            </a:endParaRPr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>
            <a:off x="6254750" y="3140968"/>
            <a:ext cx="2667000" cy="15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4065588" y="-26988"/>
            <a:ext cx="4948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APLICAÇÃO – SAÚDE</a:t>
            </a:r>
            <a:endParaRPr lang="pt-BR" sz="3000" b="1" dirty="0">
              <a:solidFill>
                <a:srgbClr val="FFFF00"/>
              </a:solidFill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858986" y="6434286"/>
            <a:ext cx="3009158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ahoma" pitchFamily="34" charset="0"/>
              </a:rPr>
              <a:t>R$ mil (correntes)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ahoma" pitchFamily="34" charset="0"/>
            </a:endParaRPr>
          </a:p>
        </p:txBody>
      </p:sp>
      <p:sp>
        <p:nvSpPr>
          <p:cNvPr id="2" name="Seta para baixo 1">
            <a:hlinkClick r:id="rId3" action="ppaction://hlinksldjump"/>
          </p:cNvPr>
          <p:cNvSpPr/>
          <p:nvPr/>
        </p:nvSpPr>
        <p:spPr>
          <a:xfrm>
            <a:off x="8460432" y="6165304"/>
            <a:ext cx="447031" cy="4998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4CF4B1-4A40-440F-9AEF-D1509EB85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2209" y="566020"/>
            <a:ext cx="8283239" cy="24088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7C21A85-31EE-41DF-827D-8AF1BB05B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0919" y="484675"/>
            <a:ext cx="2024577" cy="6485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5AB0E039-465F-4B3F-A647-1D6845A2C9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65504" y="1484784"/>
            <a:ext cx="8749927" cy="44994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188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9" grpId="0" animBg="1" autoUpdateAnimBg="0"/>
      <p:bldP spid="30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utoUpdateAnimBg="0"/>
      <p:bldP spid="40" grpId="0" autoUpdateAnimBg="0"/>
      <p:bldP spid="41" grpId="0" autoUpdateAnimBg="0"/>
      <p:bldP spid="42" grpId="0" autoUpdateAnimBg="0"/>
      <p:bldP spid="43" grpId="0" animBg="1" autoUpdateAnimBg="0"/>
      <p:bldP spid="44" grpId="0" animBg="1" autoUpdateAnimBg="0"/>
      <p:bldP spid="46" grpId="0" animBg="1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755576" y="4067998"/>
            <a:ext cx="7697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>
                <a:solidFill>
                  <a:schemeClr val="bg1"/>
                </a:solidFill>
              </a:rPr>
              <a:t>Lei de Responsabilidade Fiscal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A Lei Complementar nº 101, 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de 04.05.2000</a:t>
            </a:r>
          </a:p>
          <a:p>
            <a:pPr algn="ctr"/>
            <a:r>
              <a:rPr lang="pt-BR" sz="3500" b="1" dirty="0">
                <a:solidFill>
                  <a:schemeClr val="bg1"/>
                </a:solidFill>
              </a:rPr>
              <a:t>completou sua maior idade.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53369" y="1432733"/>
            <a:ext cx="8451079" cy="2401907"/>
            <a:chOff x="153369" y="1432733"/>
            <a:chExt cx="8451079" cy="2401907"/>
          </a:xfrm>
        </p:grpSpPr>
        <p:pic>
          <p:nvPicPr>
            <p:cNvPr id="6" name="Picture 2" descr="Resultado de imagem para relatÃ³rio resumido de execuÃ§Ã£o orÃ§amentÃ¡r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0230" y="1432733"/>
              <a:ext cx="3914218" cy="240190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9218" name="Picture 2" descr="Resultado de imagem para ORÃAMEN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369" y="1432734"/>
              <a:ext cx="4235310" cy="240190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314511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tângulo 4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FFFF00"/>
              </a:solidFill>
            </a:endParaRPr>
          </a:p>
        </p:txBody>
      </p:sp>
      <p:grpSp>
        <p:nvGrpSpPr>
          <p:cNvPr id="55" name="Grupo 54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56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5576327" y="5314364"/>
            <a:ext cx="2168724" cy="47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9" name="Grupo 58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18.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8064117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167618" y="1277835"/>
            <a:ext cx="8816704" cy="497574"/>
            <a:chOff x="167618" y="1277835"/>
            <a:chExt cx="8816704" cy="497574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76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1.771.704,05</a:t>
              </a:r>
            </a:p>
          </p:txBody>
        </p:sp>
        <p:sp>
          <p:nvSpPr>
            <p:cNvPr id="77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2.908.151,51</a:t>
              </a:r>
            </a:p>
          </p:txBody>
        </p:sp>
        <p:sp>
          <p:nvSpPr>
            <p:cNvPr id="78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60,9</a:t>
              </a:r>
            </a:p>
          </p:txBody>
        </p:sp>
      </p:grpSp>
      <p:grpSp>
        <p:nvGrpSpPr>
          <p:cNvPr id="49" name="Grupo 48"/>
          <p:cNvGrpSpPr/>
          <p:nvPr/>
        </p:nvGrpSpPr>
        <p:grpSpPr>
          <a:xfrm>
            <a:off x="107504" y="4103327"/>
            <a:ext cx="8913812" cy="1562132"/>
            <a:chOff x="107504" y="4103327"/>
            <a:chExt cx="8913812" cy="1562133"/>
          </a:xfrm>
        </p:grpSpPr>
        <p:sp>
          <p:nvSpPr>
            <p:cNvPr id="50" name="Rectangle 2"/>
            <p:cNvSpPr>
              <a:spLocks noChangeArrowheads="1"/>
            </p:cNvSpPr>
            <p:nvPr/>
          </p:nvSpPr>
          <p:spPr bwMode="auto">
            <a:xfrm>
              <a:off x="107504" y="4103327"/>
              <a:ext cx="8913812" cy="1511182"/>
            </a:xfrm>
            <a:prstGeom prst="rect">
              <a:avLst/>
            </a:prstGeom>
            <a:solidFill>
              <a:srgbClr val="FF9900">
                <a:alpha val="5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511346" y="4512855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Op. Crédito</a:t>
              </a:r>
            </a:p>
          </p:txBody>
        </p:sp>
        <p:sp>
          <p:nvSpPr>
            <p:cNvPr id="53" name="Text Box 13"/>
            <p:cNvSpPr txBox="1">
              <a:spLocks noChangeArrowheads="1"/>
            </p:cNvSpPr>
            <p:nvPr/>
          </p:nvSpPr>
          <p:spPr bwMode="auto">
            <a:xfrm>
              <a:off x="511346" y="4880070"/>
              <a:ext cx="2574108" cy="474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Alienação</a:t>
              </a: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auto">
            <a:xfrm>
              <a:off x="526760" y="5190672"/>
              <a:ext cx="2574108" cy="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pt-BR" sz="2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Transf</a:t>
              </a: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Capital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41734" y="1697805"/>
            <a:ext cx="8842588" cy="2306746"/>
            <a:chOff x="141734" y="1697805"/>
            <a:chExt cx="8842588" cy="2306746"/>
          </a:xfrm>
        </p:grpSpPr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141734" y="1806724"/>
              <a:ext cx="8842588" cy="2133274"/>
            </a:xfrm>
            <a:prstGeom prst="rect">
              <a:avLst/>
            </a:prstGeom>
            <a:solidFill>
              <a:srgbClr val="558ED5">
                <a:alpha val="49804"/>
              </a:srgbClr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7" name="Grupo 66"/>
            <p:cNvGrpSpPr/>
            <p:nvPr/>
          </p:nvGrpSpPr>
          <p:grpSpPr>
            <a:xfrm>
              <a:off x="386494" y="1697805"/>
              <a:ext cx="3159833" cy="2306746"/>
              <a:chOff x="386494" y="1697805"/>
              <a:chExt cx="3159833" cy="2306746"/>
            </a:xfrm>
          </p:grpSpPr>
          <p:sp>
            <p:nvSpPr>
              <p:cNvPr id="68" name="Text Box 12"/>
              <p:cNvSpPr txBox="1">
                <a:spLocks noChangeArrowheads="1"/>
              </p:cNvSpPr>
              <p:nvPr/>
            </p:nvSpPr>
            <p:spPr bwMode="auto">
              <a:xfrm>
                <a:off x="400367" y="1697805"/>
                <a:ext cx="2888896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Impostos e Taxas </a:t>
                </a:r>
              </a:p>
            </p:txBody>
          </p:sp>
          <p:sp>
            <p:nvSpPr>
              <p:cNvPr id="69" name="Text Box 13"/>
              <p:cNvSpPr txBox="1">
                <a:spLocks noChangeArrowheads="1"/>
              </p:cNvSpPr>
              <p:nvPr/>
            </p:nvSpPr>
            <p:spPr bwMode="auto">
              <a:xfrm>
                <a:off x="400367" y="2068842"/>
                <a:ext cx="2574108" cy="475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Contribuições</a:t>
                </a:r>
              </a:p>
            </p:txBody>
          </p:sp>
          <p:sp>
            <p:nvSpPr>
              <p:cNvPr id="70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414617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Patrimoniais</a:t>
                </a:r>
              </a:p>
            </p:txBody>
          </p:sp>
          <p:sp>
            <p:nvSpPr>
              <p:cNvPr id="71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2758813"/>
                <a:ext cx="2574108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Serviços</a:t>
                </a:r>
              </a:p>
            </p:txBody>
          </p:sp>
          <p:sp>
            <p:nvSpPr>
              <p:cNvPr id="72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140902"/>
                <a:ext cx="3159833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Transf</a:t>
                </a: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 Correntes</a:t>
                </a:r>
              </a:p>
            </p:txBody>
          </p:sp>
          <p:sp>
            <p:nvSpPr>
              <p:cNvPr id="73" name="Text Box 13"/>
              <p:cNvSpPr txBox="1">
                <a:spLocks noChangeArrowheads="1"/>
              </p:cNvSpPr>
              <p:nvPr/>
            </p:nvSpPr>
            <p:spPr bwMode="auto">
              <a:xfrm>
                <a:off x="386494" y="3529307"/>
                <a:ext cx="2530949" cy="475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Outras</a:t>
                </a:r>
              </a:p>
            </p:txBody>
          </p:sp>
        </p:grpSp>
      </p:grpSp>
      <p:grpSp>
        <p:nvGrpSpPr>
          <p:cNvPr id="87" name="Grupo 86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88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89" name="Text Box 18"/>
            <p:cNvSpPr txBox="1">
              <a:spLocks noChangeArrowheads="1"/>
            </p:cNvSpPr>
            <p:nvPr/>
          </p:nvSpPr>
          <p:spPr bwMode="auto">
            <a:xfrm>
              <a:off x="5544070" y="5725783"/>
              <a:ext cx="2268290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40.181,57</a:t>
              </a:r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101.817,78</a:t>
              </a:r>
            </a:p>
          </p:txBody>
        </p:sp>
        <p:sp>
          <p:nvSpPr>
            <p:cNvPr id="91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39,5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81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11.642,46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73.773,32</a:t>
              </a:r>
            </a:p>
          </p:txBody>
        </p:sp>
        <p:sp>
          <p:nvSpPr>
            <p:cNvPr id="86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15,8</a:t>
              </a: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54546" y="6309320"/>
            <a:ext cx="9036496" cy="506764"/>
            <a:chOff x="54546" y="6309320"/>
            <a:chExt cx="9036496" cy="506764"/>
          </a:xfrm>
        </p:grpSpPr>
        <p:sp>
          <p:nvSpPr>
            <p:cNvPr id="94" name="Text Box 20"/>
            <p:cNvSpPr txBox="1">
              <a:spLocks noChangeArrowheads="1"/>
            </p:cNvSpPr>
            <p:nvPr/>
          </p:nvSpPr>
          <p:spPr bwMode="auto">
            <a:xfrm>
              <a:off x="3202599" y="6339030"/>
              <a:ext cx="2449497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3.083.742,61</a:t>
              </a: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5660042" y="6314735"/>
              <a:ext cx="213823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1.823.528,08</a:t>
              </a:r>
            </a:p>
          </p:txBody>
        </p:sp>
        <p:sp>
          <p:nvSpPr>
            <p:cNvPr id="113" name="Text Box 18"/>
            <p:cNvSpPr txBox="1">
              <a:spLocks noChangeArrowheads="1"/>
            </p:cNvSpPr>
            <p:nvPr/>
          </p:nvSpPr>
          <p:spPr bwMode="auto">
            <a:xfrm>
              <a:off x="8008633" y="6318792"/>
              <a:ext cx="838506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59,1</a:t>
              </a:r>
            </a:p>
          </p:txBody>
        </p:sp>
        <p:sp>
          <p:nvSpPr>
            <p:cNvPr id="114" name="Line 27"/>
            <p:cNvSpPr>
              <a:spLocks noChangeShapeType="1"/>
            </p:cNvSpPr>
            <p:nvPr/>
          </p:nvSpPr>
          <p:spPr bwMode="auto">
            <a:xfrm>
              <a:off x="54546" y="6309320"/>
              <a:ext cx="9036496" cy="0"/>
            </a:xfrm>
            <a:prstGeom prst="line">
              <a:avLst/>
            </a:prstGeom>
            <a:noFill/>
            <a:ln w="5715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95536" y="6309320"/>
            <a:ext cx="2449497" cy="4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56" y="309882"/>
            <a:ext cx="6735316" cy="6473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37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310" y="3350245"/>
            <a:ext cx="2980552" cy="245501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814" y="3353305"/>
            <a:ext cx="3220511" cy="245195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537" y="3326896"/>
            <a:ext cx="3211793" cy="247836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170" y="796563"/>
            <a:ext cx="3072704" cy="255674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6095" y="836712"/>
            <a:ext cx="3185909" cy="253080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814" y="795302"/>
            <a:ext cx="3186290" cy="25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74" y="3542831"/>
            <a:ext cx="3257457" cy="244694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386" y="836711"/>
            <a:ext cx="3026239" cy="25062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9574" y="3542831"/>
            <a:ext cx="3257457" cy="2446940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186" y="836711"/>
            <a:ext cx="3257014" cy="249018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4562" y="836711"/>
            <a:ext cx="3267067" cy="24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985" y="1484785"/>
            <a:ext cx="52204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7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44" y="1844824"/>
            <a:ext cx="4211248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1923" y="1844824"/>
            <a:ext cx="4241663" cy="309634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73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5696" y="836712"/>
            <a:ext cx="2444432" cy="33595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096" y="989112"/>
            <a:ext cx="2444432" cy="335952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96" y="1141512"/>
            <a:ext cx="2444432" cy="335952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96" y="1293912"/>
            <a:ext cx="2444432" cy="33595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296" y="1446312"/>
            <a:ext cx="2444432" cy="335952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696" y="1598712"/>
            <a:ext cx="2444432" cy="335952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304" y="2196177"/>
            <a:ext cx="2444432" cy="3359527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704" y="2348577"/>
            <a:ext cx="2444432" cy="335952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104" y="2500977"/>
            <a:ext cx="2444432" cy="335952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504" y="2653377"/>
            <a:ext cx="2444432" cy="335952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04" y="2805777"/>
            <a:ext cx="2444432" cy="33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2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885825"/>
            <a:ext cx="3790950" cy="508635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27984" y="4797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pt-BR" b="1" dirty="0">
                <a:solidFill>
                  <a:schemeClr val="bg1"/>
                </a:solidFill>
              </a:rPr>
              <a:t>Link</a:t>
            </a:r>
            <a:r>
              <a:rPr lang="pt-BR" dirty="0">
                <a:solidFill>
                  <a:schemeClr val="bg1"/>
                </a:solidFill>
              </a:rPr>
              <a:t> MDF: </a:t>
            </a:r>
            <a:r>
              <a:rPr lang="pt-BR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http://www.tesouro.fazenda.gov.br/mdf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44008" y="1844824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000" b="1" dirty="0">
                <a:solidFill>
                  <a:srgbClr val="FFFF00"/>
                </a:solidFill>
              </a:rPr>
              <a:t>Demonstrativos </a:t>
            </a:r>
          </a:p>
          <a:p>
            <a:pPr algn="ctr"/>
            <a:r>
              <a:rPr lang="pt-BR" sz="3000" b="1" dirty="0">
                <a:solidFill>
                  <a:srgbClr val="FFFF00"/>
                </a:solidFill>
              </a:rPr>
              <a:t>do RREO e do RGF</a:t>
            </a:r>
            <a:r>
              <a:rPr lang="pt-BR" sz="3000" dirty="0">
                <a:solidFill>
                  <a:srgbClr val="FFFF00"/>
                </a:solidFill>
              </a:rPr>
              <a:t>, </a:t>
            </a:r>
            <a:r>
              <a:rPr lang="pt-BR" sz="3000" b="1" dirty="0">
                <a:solidFill>
                  <a:srgbClr val="FFFF00"/>
                </a:solidFill>
              </a:rPr>
              <a:t>modelos</a:t>
            </a:r>
            <a:r>
              <a:rPr lang="pt-BR" sz="3000" dirty="0">
                <a:solidFill>
                  <a:srgbClr val="FFFF00"/>
                </a:solidFill>
              </a:rPr>
              <a:t> definidos pela </a:t>
            </a:r>
          </a:p>
          <a:p>
            <a:pPr algn="ctr"/>
            <a:r>
              <a:rPr lang="pt-BR" sz="3000" dirty="0">
                <a:solidFill>
                  <a:srgbClr val="FFFF00"/>
                </a:solidFill>
              </a:rPr>
              <a:t>Secretaria do Tesouro Nacional (STN)</a:t>
            </a:r>
          </a:p>
        </p:txBody>
      </p:sp>
    </p:spTree>
    <p:extLst>
      <p:ext uri="{BB962C8B-B14F-4D97-AF65-F5344CB8AC3E}">
        <p14:creationId xmlns:p14="http://schemas.microsoft.com/office/powerpoint/2010/main" val="26480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28" y="980728"/>
            <a:ext cx="7020272" cy="4772088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026762" y="4365104"/>
            <a:ext cx="514563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dirty="0">
                <a:hlinkClick r:id="rId4"/>
              </a:rPr>
              <a:t>https://siconfi.tesouro.gov.br/siconfi/pages/public/declaracao/declaracao_list.jsf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48198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28" y="980728"/>
            <a:ext cx="7020272" cy="477208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212976"/>
            <a:ext cx="80708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2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78182"/>
            <a:ext cx="4900522" cy="536235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166" y="836712"/>
            <a:ext cx="2390236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857" y="2042477"/>
            <a:ext cx="3494441" cy="394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7" y="690562"/>
            <a:ext cx="4848225" cy="5476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157" y="1196752"/>
            <a:ext cx="2185957" cy="10801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61" y="4149079"/>
            <a:ext cx="4621812" cy="170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ctangle 2"/>
          <p:cNvSpPr>
            <a:spLocks noChangeArrowheads="1"/>
          </p:cNvSpPr>
          <p:nvPr/>
        </p:nvSpPr>
        <p:spPr bwMode="auto">
          <a:xfrm>
            <a:off x="107504" y="4103326"/>
            <a:ext cx="8913812" cy="1538006"/>
          </a:xfrm>
          <a:prstGeom prst="rect">
            <a:avLst/>
          </a:prstGeom>
          <a:solidFill>
            <a:srgbClr val="FF9900">
              <a:alpha val="50196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7" name="Rectangle 2"/>
          <p:cNvSpPr>
            <a:spLocks noChangeArrowheads="1"/>
          </p:cNvSpPr>
          <p:nvPr/>
        </p:nvSpPr>
        <p:spPr bwMode="auto">
          <a:xfrm>
            <a:off x="141734" y="1806724"/>
            <a:ext cx="8842588" cy="2133274"/>
          </a:xfrm>
          <a:prstGeom prst="rect">
            <a:avLst/>
          </a:prstGeom>
          <a:solidFill>
            <a:srgbClr val="558ED5">
              <a:alpha val="49804"/>
            </a:srgbClr>
          </a:solidFill>
          <a:ln>
            <a:noFill/>
          </a:ln>
          <a:extLst/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" name="Grupo 83"/>
          <p:cNvGrpSpPr/>
          <p:nvPr/>
        </p:nvGrpSpPr>
        <p:grpSpPr>
          <a:xfrm>
            <a:off x="3347863" y="764704"/>
            <a:ext cx="2207965" cy="6093296"/>
            <a:chOff x="3347863" y="764704"/>
            <a:chExt cx="2207965" cy="6093296"/>
          </a:xfrm>
          <a:solidFill>
            <a:schemeClr val="bg1">
              <a:lumMod val="75000"/>
            </a:schemeClr>
          </a:solidFill>
        </p:grpSpPr>
        <p:sp>
          <p:nvSpPr>
            <p:cNvPr id="85" name="Rectangle 4"/>
            <p:cNvSpPr>
              <a:spLocks noChangeArrowheads="1"/>
            </p:cNvSpPr>
            <p:nvPr/>
          </p:nvSpPr>
          <p:spPr bwMode="auto">
            <a:xfrm>
              <a:off x="3347863" y="764704"/>
              <a:ext cx="2207965" cy="6093296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Oval 6"/>
            <p:cNvSpPr>
              <a:spLocks noChangeArrowheads="1"/>
            </p:cNvSpPr>
            <p:nvPr/>
          </p:nvSpPr>
          <p:spPr bwMode="auto">
            <a:xfrm>
              <a:off x="3368818" y="771817"/>
              <a:ext cx="2149045" cy="395491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LOA 17. Atualizada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6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3" name="Grupo 252"/>
          <p:cNvGrpSpPr/>
          <p:nvPr/>
        </p:nvGrpSpPr>
        <p:grpSpPr>
          <a:xfrm>
            <a:off x="5614428" y="772445"/>
            <a:ext cx="2300345" cy="6085554"/>
            <a:chOff x="5614428" y="772445"/>
            <a:chExt cx="2300345" cy="6085554"/>
          </a:xfrm>
          <a:solidFill>
            <a:schemeClr val="bg1">
              <a:lumMod val="75000"/>
            </a:schemeClr>
          </a:solidFill>
        </p:grpSpPr>
        <p:sp>
          <p:nvSpPr>
            <p:cNvPr id="254" name="Rectangle 4"/>
            <p:cNvSpPr>
              <a:spLocks noChangeArrowheads="1"/>
            </p:cNvSpPr>
            <p:nvPr/>
          </p:nvSpPr>
          <p:spPr bwMode="auto">
            <a:xfrm>
              <a:off x="5614428" y="772445"/>
              <a:ext cx="2209961" cy="6085554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6"/>
            <p:cNvSpPr>
              <a:spLocks noChangeArrowheads="1"/>
            </p:cNvSpPr>
            <p:nvPr/>
          </p:nvSpPr>
          <p:spPr bwMode="auto">
            <a:xfrm>
              <a:off x="5660042" y="786513"/>
              <a:ext cx="2254731" cy="380795"/>
            </a:xfrm>
            <a:prstGeom prst="roundRect">
              <a:avLst>
                <a:gd name="adj" fmla="val 16667"/>
              </a:avLst>
            </a:prstGeom>
            <a:grp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pt-B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Realizada</a:t>
              </a: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8" name="Retângulo 257"/>
          <p:cNvSpPr/>
          <p:nvPr/>
        </p:nvSpPr>
        <p:spPr>
          <a:xfrm>
            <a:off x="3779912" y="-26988"/>
            <a:ext cx="5234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- RECEITAS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269" name="Text Box 13"/>
          <p:cNvSpPr txBox="1">
            <a:spLocks noChangeArrowheads="1"/>
          </p:cNvSpPr>
          <p:nvPr/>
        </p:nvSpPr>
        <p:spPr bwMode="auto">
          <a:xfrm>
            <a:off x="511346" y="4527806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Op. Crédito</a:t>
            </a:r>
          </a:p>
        </p:txBody>
      </p:sp>
      <p:sp>
        <p:nvSpPr>
          <p:cNvPr id="270" name="Text Box 13"/>
          <p:cNvSpPr txBox="1">
            <a:spLocks noChangeArrowheads="1"/>
          </p:cNvSpPr>
          <p:nvPr/>
        </p:nvSpPr>
        <p:spPr bwMode="auto">
          <a:xfrm>
            <a:off x="511346" y="4881221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Alienação</a:t>
            </a:r>
          </a:p>
        </p:txBody>
      </p:sp>
      <p:sp>
        <p:nvSpPr>
          <p:cNvPr id="273" name="Text Box 18"/>
          <p:cNvSpPr txBox="1">
            <a:spLocks noChangeArrowheads="1"/>
          </p:cNvSpPr>
          <p:nvPr/>
        </p:nvSpPr>
        <p:spPr bwMode="auto">
          <a:xfrm>
            <a:off x="5576327" y="5268839"/>
            <a:ext cx="2168724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pt-BR" altLang="pt-BR" sz="2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4" name="Text Box 13"/>
          <p:cNvSpPr txBox="1">
            <a:spLocks noChangeArrowheads="1"/>
          </p:cNvSpPr>
          <p:nvPr/>
        </p:nvSpPr>
        <p:spPr bwMode="auto">
          <a:xfrm>
            <a:off x="526760" y="5180143"/>
            <a:ext cx="257410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Transf. Capital</a:t>
            </a:r>
          </a:p>
        </p:txBody>
      </p:sp>
      <p:sp>
        <p:nvSpPr>
          <p:cNvPr id="277" name="Text Box 12"/>
          <p:cNvSpPr txBox="1">
            <a:spLocks noChangeArrowheads="1"/>
          </p:cNvSpPr>
          <p:nvPr/>
        </p:nvSpPr>
        <p:spPr bwMode="auto">
          <a:xfrm>
            <a:off x="400366" y="1697804"/>
            <a:ext cx="295692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e Taxas</a:t>
            </a:r>
          </a:p>
        </p:txBody>
      </p:sp>
      <p:sp>
        <p:nvSpPr>
          <p:cNvPr id="278" name="Text Box 13"/>
          <p:cNvSpPr txBox="1">
            <a:spLocks noChangeArrowheads="1"/>
          </p:cNvSpPr>
          <p:nvPr/>
        </p:nvSpPr>
        <p:spPr bwMode="auto">
          <a:xfrm>
            <a:off x="400367" y="2068842"/>
            <a:ext cx="2574108" cy="47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Contribuições</a:t>
            </a:r>
          </a:p>
        </p:txBody>
      </p:sp>
      <p:sp>
        <p:nvSpPr>
          <p:cNvPr id="279" name="Text Box 13"/>
          <p:cNvSpPr txBox="1">
            <a:spLocks noChangeArrowheads="1"/>
          </p:cNvSpPr>
          <p:nvPr/>
        </p:nvSpPr>
        <p:spPr bwMode="auto">
          <a:xfrm>
            <a:off x="386494" y="2414617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Patrimoniais</a:t>
            </a:r>
          </a:p>
        </p:txBody>
      </p:sp>
      <p:sp>
        <p:nvSpPr>
          <p:cNvPr id="280" name="Text Box 13"/>
          <p:cNvSpPr txBox="1">
            <a:spLocks noChangeArrowheads="1"/>
          </p:cNvSpPr>
          <p:nvPr/>
        </p:nvSpPr>
        <p:spPr bwMode="auto">
          <a:xfrm>
            <a:off x="386494" y="2758813"/>
            <a:ext cx="2574108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Serviços</a:t>
            </a:r>
          </a:p>
        </p:txBody>
      </p:sp>
      <p:sp>
        <p:nvSpPr>
          <p:cNvPr id="281" name="Text Box 13"/>
          <p:cNvSpPr txBox="1">
            <a:spLocks noChangeArrowheads="1"/>
          </p:cNvSpPr>
          <p:nvPr/>
        </p:nvSpPr>
        <p:spPr bwMode="auto">
          <a:xfrm>
            <a:off x="386494" y="3140902"/>
            <a:ext cx="3159832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</a:t>
            </a: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Correntes</a:t>
            </a:r>
          </a:p>
        </p:txBody>
      </p:sp>
      <p:sp>
        <p:nvSpPr>
          <p:cNvPr id="282" name="Text Box 13"/>
          <p:cNvSpPr txBox="1">
            <a:spLocks noChangeArrowheads="1"/>
          </p:cNvSpPr>
          <p:nvPr/>
        </p:nvSpPr>
        <p:spPr bwMode="auto">
          <a:xfrm>
            <a:off x="386494" y="3529307"/>
            <a:ext cx="2530949" cy="47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3419872" y="1696225"/>
            <a:ext cx="5458200" cy="2377501"/>
            <a:chOff x="3447677" y="1696225"/>
            <a:chExt cx="5458200" cy="2377501"/>
          </a:xfrm>
        </p:grpSpPr>
        <p:sp>
          <p:nvSpPr>
            <p:cNvPr id="283" name="Text Box 18"/>
            <p:cNvSpPr txBox="1">
              <a:spLocks noChangeArrowheads="1"/>
            </p:cNvSpPr>
            <p:nvPr/>
          </p:nvSpPr>
          <p:spPr bwMode="auto">
            <a:xfrm>
              <a:off x="5631817" y="1696226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495.704,93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4" name="Text Box 18"/>
            <p:cNvSpPr txBox="1">
              <a:spLocks noChangeArrowheads="1"/>
            </p:cNvSpPr>
            <p:nvPr/>
          </p:nvSpPr>
          <p:spPr bwMode="auto">
            <a:xfrm>
              <a:off x="5617944" y="2057789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95.257,07</a:t>
              </a:r>
            </a:p>
          </p:txBody>
        </p:sp>
        <p:sp>
          <p:nvSpPr>
            <p:cNvPr id="285" name="Text Box 18"/>
            <p:cNvSpPr txBox="1">
              <a:spLocks noChangeArrowheads="1"/>
            </p:cNvSpPr>
            <p:nvPr/>
          </p:nvSpPr>
          <p:spPr bwMode="auto">
            <a:xfrm>
              <a:off x="5617944" y="2414617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12.814,06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6" name="Text Box 18"/>
            <p:cNvSpPr txBox="1">
              <a:spLocks noChangeArrowheads="1"/>
            </p:cNvSpPr>
            <p:nvPr/>
          </p:nvSpPr>
          <p:spPr bwMode="auto">
            <a:xfrm>
              <a:off x="5617944" y="282670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73,83</a:t>
              </a:r>
            </a:p>
          </p:txBody>
        </p:sp>
        <p:sp>
          <p:nvSpPr>
            <p:cNvPr id="287" name="Text Box 18"/>
            <p:cNvSpPr txBox="1">
              <a:spLocks noChangeArrowheads="1"/>
            </p:cNvSpPr>
            <p:nvPr/>
          </p:nvSpPr>
          <p:spPr bwMode="auto">
            <a:xfrm>
              <a:off x="5617944" y="3211952"/>
              <a:ext cx="2167183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1.155.044,8012.809,36</a:t>
              </a:r>
            </a:p>
          </p:txBody>
        </p:sp>
        <p:sp>
          <p:nvSpPr>
            <p:cNvPr id="289" name="Text Box 18"/>
            <p:cNvSpPr txBox="1">
              <a:spLocks noChangeArrowheads="1"/>
            </p:cNvSpPr>
            <p:nvPr/>
          </p:nvSpPr>
          <p:spPr bwMode="auto">
            <a:xfrm>
              <a:off x="3447678" y="1696225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839.585,31</a:t>
              </a:r>
            </a:p>
          </p:txBody>
        </p:sp>
        <p:sp>
          <p:nvSpPr>
            <p:cNvPr id="290" name="Text Box 18"/>
            <p:cNvSpPr txBox="1">
              <a:spLocks noChangeArrowheads="1"/>
            </p:cNvSpPr>
            <p:nvPr/>
          </p:nvSpPr>
          <p:spPr bwMode="auto">
            <a:xfrm>
              <a:off x="3447678" y="2057788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162.047,73</a:t>
              </a:r>
            </a:p>
          </p:txBody>
        </p:sp>
        <p:sp>
          <p:nvSpPr>
            <p:cNvPr id="291" name="Text Box 18"/>
            <p:cNvSpPr txBox="1">
              <a:spLocks noChangeArrowheads="1"/>
            </p:cNvSpPr>
            <p:nvPr/>
          </p:nvSpPr>
          <p:spPr bwMode="auto">
            <a:xfrm>
              <a:off x="3447678" y="2414617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60.803,04</a:t>
              </a:r>
            </a:p>
          </p:txBody>
        </p:sp>
        <p:sp>
          <p:nvSpPr>
            <p:cNvPr id="292" name="Text Box 18"/>
            <p:cNvSpPr txBox="1">
              <a:spLocks noChangeArrowheads="1"/>
            </p:cNvSpPr>
            <p:nvPr/>
          </p:nvSpPr>
          <p:spPr bwMode="auto">
            <a:xfrm>
              <a:off x="3513187" y="2826704"/>
              <a:ext cx="2167183" cy="475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397,07</a:t>
              </a:r>
            </a:p>
          </p:txBody>
        </p:sp>
        <p:sp>
          <p:nvSpPr>
            <p:cNvPr id="293" name="Text Box 18"/>
            <p:cNvSpPr txBox="1">
              <a:spLocks noChangeArrowheads="1"/>
            </p:cNvSpPr>
            <p:nvPr/>
          </p:nvSpPr>
          <p:spPr bwMode="auto">
            <a:xfrm>
              <a:off x="3447678" y="3211951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1.765.859,21</a:t>
              </a:r>
            </a:p>
          </p:txBody>
        </p:sp>
        <p:sp>
          <p:nvSpPr>
            <p:cNvPr id="294" name="Text Box 18"/>
            <p:cNvSpPr txBox="1">
              <a:spLocks noChangeArrowheads="1"/>
            </p:cNvSpPr>
            <p:nvPr/>
          </p:nvSpPr>
          <p:spPr bwMode="auto">
            <a:xfrm>
              <a:off x="3447677" y="3579830"/>
              <a:ext cx="2167183" cy="47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79.459,15</a:t>
              </a:r>
            </a:p>
          </p:txBody>
        </p:sp>
        <p:grpSp>
          <p:nvGrpSpPr>
            <p:cNvPr id="295" name="Grupo 294"/>
            <p:cNvGrpSpPr>
              <a:grpSpLocks/>
            </p:cNvGrpSpPr>
            <p:nvPr/>
          </p:nvGrpSpPr>
          <p:grpSpPr bwMode="auto">
            <a:xfrm>
              <a:off x="7745048" y="1702006"/>
              <a:ext cx="1160829" cy="2347163"/>
              <a:chOff x="5945252" y="1762748"/>
              <a:chExt cx="3090000" cy="2360391"/>
            </a:xfrm>
          </p:grpSpPr>
          <p:sp>
            <p:nvSpPr>
              <p:cNvPr id="296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1762748"/>
                <a:ext cx="2481856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59,0</a:t>
                </a:r>
              </a:p>
            </p:txBody>
          </p:sp>
          <p:sp>
            <p:nvSpPr>
              <p:cNvPr id="297" name="Text Box 18"/>
              <p:cNvSpPr txBox="1">
                <a:spLocks noChangeArrowheads="1"/>
              </p:cNvSpPr>
              <p:nvPr/>
            </p:nvSpPr>
            <p:spPr bwMode="auto">
              <a:xfrm>
                <a:off x="6055792" y="2119323"/>
                <a:ext cx="286265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58,8</a:t>
                </a:r>
              </a:p>
            </p:txBody>
          </p:sp>
          <p:sp>
            <p:nvSpPr>
              <p:cNvPr id="298" name="Text Box 18"/>
              <p:cNvSpPr txBox="1">
                <a:spLocks noChangeArrowheads="1"/>
              </p:cNvSpPr>
              <p:nvPr/>
            </p:nvSpPr>
            <p:spPr bwMode="auto">
              <a:xfrm>
                <a:off x="6309958" y="2485681"/>
                <a:ext cx="2638221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21,0</a:t>
                </a:r>
              </a:p>
            </p:txBody>
          </p:sp>
          <p:sp>
            <p:nvSpPr>
              <p:cNvPr id="299" name="Text Box 18"/>
              <p:cNvSpPr txBox="1">
                <a:spLocks noChangeArrowheads="1"/>
              </p:cNvSpPr>
              <p:nvPr/>
            </p:nvSpPr>
            <p:spPr bwMode="auto">
              <a:xfrm>
                <a:off x="5945252" y="2893786"/>
                <a:ext cx="3054339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18,6</a:t>
                </a:r>
              </a:p>
            </p:txBody>
          </p:sp>
          <p:sp>
            <p:nvSpPr>
              <p:cNvPr id="300" name="Text Box 18"/>
              <p:cNvSpPr txBox="1">
                <a:spLocks noChangeArrowheads="1"/>
              </p:cNvSpPr>
              <p:nvPr/>
            </p:nvSpPr>
            <p:spPr bwMode="auto">
              <a:xfrm>
                <a:off x="6397033" y="3273510"/>
                <a:ext cx="2638219" cy="479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65,4</a:t>
                </a:r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6019162" y="3643396"/>
                <a:ext cx="2859730" cy="479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pt-BR" altLang="pt-BR" sz="25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16,1</a:t>
                </a:r>
              </a:p>
            </p:txBody>
          </p:sp>
        </p:grpSp>
      </p:grpSp>
      <p:sp>
        <p:nvSpPr>
          <p:cNvPr id="302" name="Oval 6"/>
          <p:cNvSpPr>
            <a:spLocks noChangeArrowheads="1"/>
          </p:cNvSpPr>
          <p:nvPr/>
        </p:nvSpPr>
        <p:spPr bwMode="auto">
          <a:xfrm>
            <a:off x="8064118" y="764704"/>
            <a:ext cx="698245" cy="4293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altLang="pt-B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3" name="Text Box 16"/>
          <p:cNvSpPr txBox="1">
            <a:spLocks noChangeArrowheads="1"/>
          </p:cNvSpPr>
          <p:nvPr/>
        </p:nvSpPr>
        <p:spPr bwMode="auto">
          <a:xfrm>
            <a:off x="111892" y="767199"/>
            <a:ext cx="2303836" cy="40011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R$ mil correntes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grpSp>
        <p:nvGrpSpPr>
          <p:cNvPr id="304" name="Grupo 82"/>
          <p:cNvGrpSpPr>
            <a:grpSpLocks/>
          </p:cNvGrpSpPr>
          <p:nvPr/>
        </p:nvGrpSpPr>
        <p:grpSpPr bwMode="auto">
          <a:xfrm>
            <a:off x="3202599" y="6318786"/>
            <a:ext cx="5644540" cy="485697"/>
            <a:chOff x="3151139" y="6477813"/>
            <a:chExt cx="5813349" cy="488706"/>
          </a:xfrm>
        </p:grpSpPr>
        <p:sp>
          <p:nvSpPr>
            <p:cNvPr id="305" name="Text Box 20"/>
            <p:cNvSpPr txBox="1">
              <a:spLocks noChangeArrowheads="1"/>
            </p:cNvSpPr>
            <p:nvPr/>
          </p:nvSpPr>
          <p:spPr bwMode="auto">
            <a:xfrm>
              <a:off x="3151139" y="6484904"/>
              <a:ext cx="2522753" cy="48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3.083.742,61</a:t>
              </a:r>
            </a:p>
          </p:txBody>
        </p:sp>
        <p:sp>
          <p:nvSpPr>
            <p:cNvPr id="306" name="Text Box 20"/>
            <p:cNvSpPr txBox="1">
              <a:spLocks noChangeArrowheads="1"/>
            </p:cNvSpPr>
            <p:nvPr/>
          </p:nvSpPr>
          <p:spPr bwMode="auto">
            <a:xfrm>
              <a:off x="5635098" y="6486510"/>
              <a:ext cx="2249162" cy="48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1.823.528,08</a:t>
              </a:r>
            </a:p>
          </p:txBody>
        </p:sp>
        <p:sp>
          <p:nvSpPr>
            <p:cNvPr id="307" name="Text Box 18"/>
            <p:cNvSpPr txBox="1">
              <a:spLocks noChangeArrowheads="1"/>
            </p:cNvSpPr>
            <p:nvPr/>
          </p:nvSpPr>
          <p:spPr bwMode="auto">
            <a:xfrm>
              <a:off x="7911151" y="6477813"/>
              <a:ext cx="1053337" cy="480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59,1</a:t>
              </a:r>
            </a:p>
          </p:txBody>
        </p:sp>
      </p:grpSp>
      <p:sp>
        <p:nvSpPr>
          <p:cNvPr id="308" name="Line 27"/>
          <p:cNvSpPr>
            <a:spLocks noChangeShapeType="1"/>
          </p:cNvSpPr>
          <p:nvPr/>
        </p:nvSpPr>
        <p:spPr bwMode="auto">
          <a:xfrm>
            <a:off x="54546" y="6309320"/>
            <a:ext cx="9036496" cy="0"/>
          </a:xfrm>
          <a:prstGeom prst="line">
            <a:avLst/>
          </a:prstGeom>
          <a:noFill/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9" name="Oval 6"/>
          <p:cNvSpPr>
            <a:spLocks noChangeArrowheads="1"/>
          </p:cNvSpPr>
          <p:nvPr/>
        </p:nvSpPr>
        <p:spPr bwMode="auto">
          <a:xfrm>
            <a:off x="3368818" y="771817"/>
            <a:ext cx="2149045" cy="395491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 18. Atualizada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20" name="Grupo 319"/>
          <p:cNvGrpSpPr/>
          <p:nvPr/>
        </p:nvGrpSpPr>
        <p:grpSpPr>
          <a:xfrm>
            <a:off x="172243" y="5725783"/>
            <a:ext cx="8849073" cy="511660"/>
            <a:chOff x="172243" y="5725783"/>
            <a:chExt cx="8849073" cy="511660"/>
          </a:xfrm>
        </p:grpSpPr>
        <p:sp>
          <p:nvSpPr>
            <p:cNvPr id="321" name="Oval 6"/>
            <p:cNvSpPr>
              <a:spLocks noChangeArrowheads="1"/>
            </p:cNvSpPr>
            <p:nvPr/>
          </p:nvSpPr>
          <p:spPr bwMode="auto">
            <a:xfrm>
              <a:off x="172243" y="5733256"/>
              <a:ext cx="8849073" cy="428053"/>
            </a:xfrm>
            <a:prstGeom prst="roundRect">
              <a:avLst>
                <a:gd name="adj" fmla="val 16667"/>
              </a:avLst>
            </a:prstGeom>
            <a:solidFill>
              <a:srgbClr val="008000">
                <a:alpha val="50196"/>
              </a:srgbClr>
            </a:solidFill>
            <a:ln w="5715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INTRAORÇAMENT.</a:t>
              </a:r>
            </a:p>
          </p:txBody>
        </p:sp>
        <p:sp>
          <p:nvSpPr>
            <p:cNvPr id="322" name="Text Box 18"/>
            <p:cNvSpPr txBox="1">
              <a:spLocks noChangeArrowheads="1"/>
            </p:cNvSpPr>
            <p:nvPr/>
          </p:nvSpPr>
          <p:spPr bwMode="auto">
            <a:xfrm>
              <a:off x="5818236" y="5725783"/>
              <a:ext cx="1994123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40.181,57</a:t>
              </a: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3393363" y="5762003"/>
              <a:ext cx="2266678" cy="475440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101.817,78</a:t>
              </a:r>
            </a:p>
          </p:txBody>
        </p:sp>
        <p:sp>
          <p:nvSpPr>
            <p:cNvPr id="324" name="Text Box 18"/>
            <p:cNvSpPr txBox="1">
              <a:spLocks noChangeArrowheads="1"/>
            </p:cNvSpPr>
            <p:nvPr/>
          </p:nvSpPr>
          <p:spPr bwMode="auto">
            <a:xfrm>
              <a:off x="7805085" y="5740563"/>
              <a:ext cx="1087395" cy="47705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39,5</a:t>
              </a:r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167618" y="1277835"/>
            <a:ext cx="8816704" cy="497574"/>
            <a:chOff x="167618" y="1277835"/>
            <a:chExt cx="8816704" cy="497574"/>
          </a:xfrm>
        </p:grpSpPr>
        <p:sp>
          <p:nvSpPr>
            <p:cNvPr id="80" name="Oval 6"/>
            <p:cNvSpPr>
              <a:spLocks noChangeArrowheads="1"/>
            </p:cNvSpPr>
            <p:nvPr/>
          </p:nvSpPr>
          <p:spPr bwMode="auto">
            <a:xfrm>
              <a:off x="167618" y="1277835"/>
              <a:ext cx="8816704" cy="457761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CORRENTES</a:t>
              </a:r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5648772" y="1298355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1.771.704,05</a:t>
              </a:r>
            </a:p>
          </p:txBody>
        </p:sp>
        <p:sp>
          <p:nvSpPr>
            <p:cNvPr id="82" name="Text Box 18"/>
            <p:cNvSpPr txBox="1">
              <a:spLocks noChangeArrowheads="1"/>
            </p:cNvSpPr>
            <p:nvPr/>
          </p:nvSpPr>
          <p:spPr bwMode="auto">
            <a:xfrm>
              <a:off x="3480048" y="1298355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2.908.151,51</a:t>
              </a:r>
            </a:p>
          </p:txBody>
        </p:sp>
        <p:sp>
          <p:nvSpPr>
            <p:cNvPr id="83" name="Text Box 18"/>
            <p:cNvSpPr txBox="1">
              <a:spLocks noChangeArrowheads="1"/>
            </p:cNvSpPr>
            <p:nvPr/>
          </p:nvSpPr>
          <p:spPr bwMode="auto">
            <a:xfrm>
              <a:off x="7954847" y="1292040"/>
              <a:ext cx="89229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60,9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3419872" y="4475532"/>
            <a:ext cx="5458095" cy="1193166"/>
            <a:chOff x="3419872" y="4475532"/>
            <a:chExt cx="5458095" cy="1193166"/>
          </a:xfrm>
        </p:grpSpPr>
        <p:sp>
          <p:nvSpPr>
            <p:cNvPr id="268" name="Text Box 18"/>
            <p:cNvSpPr txBox="1">
              <a:spLocks noChangeArrowheads="1"/>
            </p:cNvSpPr>
            <p:nvPr/>
          </p:nvSpPr>
          <p:spPr bwMode="auto">
            <a:xfrm>
              <a:off x="7797626" y="4475532"/>
              <a:ext cx="1066468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22,9</a:t>
              </a:r>
            </a:p>
          </p:txBody>
        </p:sp>
        <p:sp>
          <p:nvSpPr>
            <p:cNvPr id="271" name="Text Box 18"/>
            <p:cNvSpPr txBox="1">
              <a:spLocks noChangeArrowheads="1"/>
            </p:cNvSpPr>
            <p:nvPr/>
          </p:nvSpPr>
          <p:spPr bwMode="auto">
            <a:xfrm>
              <a:off x="5630275" y="4514033"/>
              <a:ext cx="216872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11.593,43</a:t>
              </a:r>
            </a:p>
          </p:txBody>
        </p:sp>
        <p:sp>
          <p:nvSpPr>
            <p:cNvPr id="272" name="Text Box 18"/>
            <p:cNvSpPr txBox="1">
              <a:spLocks noChangeArrowheads="1"/>
            </p:cNvSpPr>
            <p:nvPr/>
          </p:nvSpPr>
          <p:spPr bwMode="auto">
            <a:xfrm>
              <a:off x="5604094" y="4836977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49,03</a:t>
              </a:r>
              <a:endPara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4" name="Text Box 18"/>
            <p:cNvSpPr txBox="1">
              <a:spLocks noChangeArrowheads="1"/>
            </p:cNvSpPr>
            <p:nvPr/>
          </p:nvSpPr>
          <p:spPr bwMode="auto">
            <a:xfrm>
              <a:off x="3461551" y="4506824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50.743,78</a:t>
              </a:r>
            </a:p>
          </p:txBody>
        </p:sp>
        <p:sp>
          <p:nvSpPr>
            <p:cNvPr id="275" name="Text Box 18"/>
            <p:cNvSpPr txBox="1">
              <a:spLocks noChangeArrowheads="1"/>
            </p:cNvSpPr>
            <p:nvPr/>
          </p:nvSpPr>
          <p:spPr bwMode="auto">
            <a:xfrm>
              <a:off x="3419872" y="4886732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263" name="Text Box 18"/>
            <p:cNvSpPr txBox="1">
              <a:spLocks noChangeArrowheads="1"/>
            </p:cNvSpPr>
            <p:nvPr/>
          </p:nvSpPr>
          <p:spPr bwMode="auto">
            <a:xfrm>
              <a:off x="7661816" y="5191644"/>
              <a:ext cx="1216151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265" name="Text Box 18"/>
            <p:cNvSpPr txBox="1">
              <a:spLocks noChangeArrowheads="1"/>
            </p:cNvSpPr>
            <p:nvPr/>
          </p:nvSpPr>
          <p:spPr bwMode="auto">
            <a:xfrm>
              <a:off x="5619486" y="5164278"/>
              <a:ext cx="2168724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  <p:sp>
          <p:nvSpPr>
            <p:cNvPr id="266" name="Text Box 18"/>
            <p:cNvSpPr txBox="1">
              <a:spLocks noChangeArrowheads="1"/>
            </p:cNvSpPr>
            <p:nvPr/>
          </p:nvSpPr>
          <p:spPr bwMode="auto">
            <a:xfrm>
              <a:off x="3487754" y="5179873"/>
              <a:ext cx="2167183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23.029,54</a:t>
              </a:r>
            </a:p>
          </p:txBody>
        </p:sp>
        <p:sp>
          <p:nvSpPr>
            <p:cNvPr id="261" name="Text Box 18"/>
            <p:cNvSpPr txBox="1">
              <a:spLocks noChangeArrowheads="1"/>
            </p:cNvSpPr>
            <p:nvPr/>
          </p:nvSpPr>
          <p:spPr bwMode="auto">
            <a:xfrm>
              <a:off x="7500467" y="4859166"/>
              <a:ext cx="1320005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</a:t>
              </a:r>
            </a:p>
          </p:txBody>
        </p:sp>
      </p:grpSp>
      <p:grpSp>
        <p:nvGrpSpPr>
          <p:cNvPr id="315" name="Grupo 314"/>
          <p:cNvGrpSpPr/>
          <p:nvPr/>
        </p:nvGrpSpPr>
        <p:grpSpPr>
          <a:xfrm>
            <a:off x="153746" y="4038609"/>
            <a:ext cx="8830576" cy="492488"/>
            <a:chOff x="153746" y="4038609"/>
            <a:chExt cx="8830576" cy="492488"/>
          </a:xfrm>
        </p:grpSpPr>
        <p:sp>
          <p:nvSpPr>
            <p:cNvPr id="316" name="Oval 6"/>
            <p:cNvSpPr>
              <a:spLocks noChangeArrowheads="1"/>
            </p:cNvSpPr>
            <p:nvPr/>
          </p:nvSpPr>
          <p:spPr bwMode="auto">
            <a:xfrm>
              <a:off x="153746" y="4038609"/>
              <a:ext cx="8830576" cy="42777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pt-BR" sz="25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CAPITAL</a:t>
              </a:r>
            </a:p>
          </p:txBody>
        </p:sp>
        <p:sp>
          <p:nvSpPr>
            <p:cNvPr id="317" name="Text Box 18"/>
            <p:cNvSpPr txBox="1">
              <a:spLocks noChangeArrowheads="1"/>
            </p:cNvSpPr>
            <p:nvPr/>
          </p:nvSpPr>
          <p:spPr bwMode="auto">
            <a:xfrm>
              <a:off x="5560840" y="4055972"/>
              <a:ext cx="2263549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11.642,46</a:t>
              </a:r>
            </a:p>
          </p:txBody>
        </p:sp>
        <p:sp>
          <p:nvSpPr>
            <p:cNvPr id="318" name="Text Box 18"/>
            <p:cNvSpPr txBox="1">
              <a:spLocks noChangeArrowheads="1"/>
            </p:cNvSpPr>
            <p:nvPr/>
          </p:nvSpPr>
          <p:spPr bwMode="auto">
            <a:xfrm>
              <a:off x="3368818" y="4055972"/>
              <a:ext cx="2261941" cy="4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73.773,32</a:t>
              </a:r>
            </a:p>
          </p:txBody>
        </p:sp>
        <p:sp>
          <p:nvSpPr>
            <p:cNvPr id="319" name="Text Box 18"/>
            <p:cNvSpPr txBox="1">
              <a:spLocks noChangeArrowheads="1"/>
            </p:cNvSpPr>
            <p:nvPr/>
          </p:nvSpPr>
          <p:spPr bwMode="auto">
            <a:xfrm>
              <a:off x="8008025" y="4045056"/>
              <a:ext cx="838512" cy="477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pt-BR" altLang="pt-BR" sz="2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15,8</a:t>
              </a:r>
            </a:p>
          </p:txBody>
        </p:sp>
      </p:grp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395536" y="6309320"/>
            <a:ext cx="2449497" cy="47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56" y="309882"/>
            <a:ext cx="6735316" cy="64737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8821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2899"/>
            <a:ext cx="9144000" cy="497220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412005"/>
            <a:ext cx="3888432" cy="15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875406"/>
            <a:ext cx="8229594" cy="20159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500" b="1" u="sng" dirty="0">
                <a:hlinkClick r:id="rId3"/>
              </a:rPr>
              <a:t>http://www.lei131.com.br/ords/portal/f?p=450:2:0::N0:2:P2_SUBA_ID:82</a:t>
            </a:r>
            <a:r>
              <a:rPr lang="pt-BR" sz="2500" b="1" dirty="0"/>
              <a:t>, para Receitas, e Link: </a:t>
            </a:r>
            <a:r>
              <a:rPr lang="pt-BR" sz="2500" b="1" u="sng" dirty="0">
                <a:hlinkClick r:id="rId4"/>
              </a:rPr>
              <a:t>http://www.lei131.com.br/ords/portal/f?p=450:2:0::N0:2:P2_SUBA_ID:24</a:t>
            </a:r>
            <a:r>
              <a:rPr lang="pt-BR" sz="2500" b="1" dirty="0"/>
              <a:t>, para Despesas. </a:t>
            </a:r>
          </a:p>
          <a:p>
            <a:r>
              <a:rPr lang="pt-BR" sz="2500" b="1" dirty="0"/>
              <a:t>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563540" y="908720"/>
            <a:ext cx="7968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Lei Complementar nº 131/2009 = Lei da Transparência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7544" y="4010288"/>
            <a:ext cx="83835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</a:rPr>
              <a:t>Lei de Acesso à Informação Pública (LAI) = Lei nº 12.527/2011)</a:t>
            </a:r>
          </a:p>
          <a:p>
            <a:endParaRPr lang="pt-BR" sz="2500" b="1" dirty="0">
              <a:solidFill>
                <a:schemeClr val="bg1"/>
              </a:solidFill>
            </a:endParaRPr>
          </a:p>
          <a:p>
            <a:r>
              <a:rPr lang="pt-BR" sz="2500" b="1" dirty="0">
                <a:solidFill>
                  <a:schemeClr val="bg1"/>
                </a:solidFill>
              </a:rPr>
              <a:t>Decreto nº 47.272 (08.06.2015)</a:t>
            </a:r>
          </a:p>
        </p:txBody>
      </p:sp>
    </p:spTree>
    <p:extLst>
      <p:ext uri="{BB962C8B-B14F-4D97-AF65-F5344CB8AC3E}">
        <p14:creationId xmlns:p14="http://schemas.microsoft.com/office/powerpoint/2010/main" val="29090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547664" y="2681625"/>
            <a:ext cx="6048672" cy="132343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32247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0" y="0"/>
            <a:ext cx="9577064" cy="7056784"/>
            <a:chOff x="0" y="44624"/>
            <a:chExt cx="9396536" cy="68133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4624"/>
              <a:ext cx="9144000" cy="6813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835696" y="211189"/>
              <a:ext cx="7560840" cy="584775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pt-BR" sz="3200" b="1" spc="430" dirty="0"/>
                <a:t>Secretaria Municipal da Fazenda</a:t>
              </a:r>
            </a:p>
          </p:txBody>
        </p:sp>
      </p:grpSp>
      <p:sp>
        <p:nvSpPr>
          <p:cNvPr id="5" name="Text Box 1030"/>
          <p:cNvSpPr txBox="1">
            <a:spLocks noChangeArrowheads="1"/>
          </p:cNvSpPr>
          <p:nvPr/>
        </p:nvSpPr>
        <p:spPr bwMode="black">
          <a:xfrm>
            <a:off x="904875" y="4799013"/>
            <a:ext cx="7405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altLang="pt-BR" sz="3600" dirty="0">
                <a:latin typeface="Times New Roman" pitchFamily="18" charset="0"/>
              </a:rPr>
              <a:t>http://www.semfaz.saoluis.ma.gov.br</a:t>
            </a:r>
          </a:p>
        </p:txBody>
      </p:sp>
      <p:pic>
        <p:nvPicPr>
          <p:cNvPr id="4" name="Imag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22" y="1017240"/>
            <a:ext cx="1623194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22"/>
          <p:cNvSpPr txBox="1">
            <a:spLocks noChangeArrowheads="1"/>
          </p:cNvSpPr>
          <p:nvPr/>
        </p:nvSpPr>
        <p:spPr bwMode="auto">
          <a:xfrm>
            <a:off x="2123728" y="3577297"/>
            <a:ext cx="47529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altLang="pt-B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PREFEITURA  DE  </a:t>
            </a:r>
            <a:r>
              <a:rPr lang="pt-BR" altLang="pt-BR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SÃO  LUÍS</a:t>
            </a:r>
          </a:p>
        </p:txBody>
      </p:sp>
    </p:spTree>
    <p:extLst>
      <p:ext uri="{BB962C8B-B14F-4D97-AF65-F5344CB8AC3E}">
        <p14:creationId xmlns:p14="http://schemas.microsoft.com/office/powerpoint/2010/main" val="35785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3528" y="692696"/>
            <a:ext cx="8712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DAS RECEITAS</a:t>
            </a:r>
          </a:p>
          <a:p>
            <a:pPr algn="ctr"/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DESCONTADAS </a:t>
            </a:r>
          </a:p>
          <a:p>
            <a:pPr algn="ctr"/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DEDUÇÕES DO FUNDEB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(20% para FUNDEB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Impostos de Transferências)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(FPM, ITR, ICMS-</a:t>
            </a:r>
            <a:r>
              <a:rPr lang="pt-BR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Deson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ICMS, IPVA e IPI-</a:t>
            </a:r>
            <a:r>
              <a:rPr lang="pt-BR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</a:t>
            </a:r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INTRAORÇAMENTÁRIAS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(Quota-patronal à Previdência Social)</a:t>
            </a:r>
          </a:p>
        </p:txBody>
      </p:sp>
    </p:spTree>
    <p:extLst>
      <p:ext uri="{BB962C8B-B14F-4D97-AF65-F5344CB8AC3E}">
        <p14:creationId xmlns:p14="http://schemas.microsoft.com/office/powerpoint/2010/main" val="40454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63688" y="692696"/>
            <a:ext cx="5472608" cy="1431161"/>
          </a:xfrm>
          <a:prstGeom prst="rect">
            <a:avLst/>
          </a:prstGeom>
          <a:solidFill>
            <a:srgbClr val="FFFFFF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GRÁFICOS COM VALORES 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ATUALIZADOS MONETARIAMENTE</a:t>
            </a:r>
          </a:p>
          <a:p>
            <a:pPr algn="ctr"/>
            <a:r>
              <a:rPr lang="pt-BR" sz="29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2492896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0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mensais/16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mensais/17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085850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mensais</a:t>
            </a:r>
            <a:r>
              <a:rPr lang="pt-BR" sz="3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/18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(mesma base para comparação)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VALORES CONSTANTES</a:t>
            </a:r>
          </a:p>
          <a:p>
            <a:pPr algn="ctr"/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814392" y="2705144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preços de agosto/18</a:t>
            </a:r>
          </a:p>
        </p:txBody>
      </p:sp>
      <p:sp>
        <p:nvSpPr>
          <p:cNvPr id="3" name="Chave direita 2"/>
          <p:cNvSpPr/>
          <p:nvPr/>
        </p:nvSpPr>
        <p:spPr>
          <a:xfrm>
            <a:off x="4788024" y="2492896"/>
            <a:ext cx="1080120" cy="1440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842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47821670"/>
              </p:ext>
            </p:extLst>
          </p:nvPr>
        </p:nvGraphicFramePr>
        <p:xfrm>
          <a:off x="35496" y="605716"/>
          <a:ext cx="9055208" cy="5877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194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ilianlprs\Pictures\Logo Prefeitura\PREFEITURA_LOG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" y="11690"/>
            <a:ext cx="1435249" cy="69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300192" y="2210088"/>
            <a:ext cx="2843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Desempenho 18/17</a:t>
            </a:r>
          </a:p>
          <a:p>
            <a:pPr algn="r"/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 </a:t>
            </a:r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R$3,31 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 </a:t>
            </a:r>
            <a:endParaRPr lang="pt-BR" sz="3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pt-BR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331640" y="-26988"/>
            <a:ext cx="7682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RREO – RECEITAS PRÓPRIAS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19394" y="6485274"/>
            <a:ext cx="2673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(IPC-A agosto/2018)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" y="908720"/>
            <a:ext cx="5669482" cy="549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25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11546</TotalTime>
  <Words>1537</Words>
  <Application>Microsoft Office PowerPoint</Application>
  <PresentationFormat>Apresentação na tela (4:3)</PresentationFormat>
  <Paragraphs>503</Paragraphs>
  <Slides>53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Lucia Porto Ribeiro da Silva</dc:creator>
  <cp:lastModifiedBy>Nair de Azevedo Goytacaz</cp:lastModifiedBy>
  <cp:revision>1792</cp:revision>
  <cp:lastPrinted>2018-06-26T17:02:46Z</cp:lastPrinted>
  <dcterms:created xsi:type="dcterms:W3CDTF">2016-02-15T18:31:26Z</dcterms:created>
  <dcterms:modified xsi:type="dcterms:W3CDTF">2018-11-05T21:41:02Z</dcterms:modified>
</cp:coreProperties>
</file>