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330" r:id="rId5"/>
    <p:sldId id="333" r:id="rId6"/>
    <p:sldId id="294" r:id="rId7"/>
    <p:sldId id="269" r:id="rId8"/>
    <p:sldId id="259" r:id="rId9"/>
    <p:sldId id="260" r:id="rId10"/>
    <p:sldId id="261" r:id="rId11"/>
    <p:sldId id="358" r:id="rId12"/>
    <p:sldId id="262" r:id="rId13"/>
    <p:sldId id="337" r:id="rId14"/>
    <p:sldId id="296" r:id="rId15"/>
    <p:sldId id="316" r:id="rId16"/>
    <p:sldId id="299" r:id="rId17"/>
    <p:sldId id="317" r:id="rId18"/>
    <p:sldId id="304" r:id="rId19"/>
    <p:sldId id="264" r:id="rId20"/>
    <p:sldId id="265" r:id="rId21"/>
    <p:sldId id="266" r:id="rId22"/>
    <p:sldId id="357" r:id="rId23"/>
    <p:sldId id="307" r:id="rId24"/>
    <p:sldId id="309" r:id="rId25"/>
    <p:sldId id="310" r:id="rId26"/>
    <p:sldId id="341" r:id="rId27"/>
    <p:sldId id="359" r:id="rId28"/>
    <p:sldId id="327" r:id="rId29"/>
    <p:sldId id="319" r:id="rId30"/>
    <p:sldId id="328" r:id="rId31"/>
    <p:sldId id="360" r:id="rId32"/>
    <p:sldId id="342" r:id="rId33"/>
    <p:sldId id="275" r:id="rId34"/>
    <p:sldId id="343" r:id="rId35"/>
    <p:sldId id="277" r:id="rId36"/>
    <p:sldId id="280" r:id="rId37"/>
    <p:sldId id="344" r:id="rId38"/>
    <p:sldId id="278" r:id="rId39"/>
    <p:sldId id="281" r:id="rId40"/>
    <p:sldId id="282" r:id="rId41"/>
    <p:sldId id="283" r:id="rId42"/>
    <p:sldId id="284" r:id="rId43"/>
    <p:sldId id="287" r:id="rId44"/>
    <p:sldId id="288" r:id="rId45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4F81BD"/>
    <a:srgbClr val="0033CC"/>
    <a:srgbClr val="00FF00"/>
    <a:srgbClr val="008000"/>
    <a:srgbClr val="FFFF00"/>
    <a:srgbClr val="FFFF66"/>
    <a:srgbClr val="000099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5" autoAdjust="0"/>
    <p:restoredTop sz="94951" autoAdjust="0"/>
  </p:normalViewPr>
  <p:slideViewPr>
    <p:cSldViewPr>
      <p:cViewPr>
        <p:scale>
          <a:sx n="50" d="100"/>
          <a:sy n="50" d="100"/>
        </p:scale>
        <p:origin x="-1602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B0303F-5DE1-42A2-9D60-A76E94746416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4D5058E-00BA-4681-A2B9-76C006F4AAB1}">
      <dgm:prSet phldrT="[Texto]"/>
      <dgm:spPr>
        <a:solidFill>
          <a:srgbClr val="0070C0"/>
        </a:solidFill>
      </dgm:spPr>
      <dgm:t>
        <a:bodyPr/>
        <a:lstStyle/>
        <a:p>
          <a:r>
            <a:rPr lang="pt-BR" dirty="0" smtClean="0"/>
            <a:t>E</a:t>
          </a:r>
          <a:endParaRPr lang="pt-BR" b="1" dirty="0"/>
        </a:p>
      </dgm:t>
    </dgm:pt>
    <dgm:pt modelId="{96649DD9-CD16-4BCB-BC36-25F2E3435FC3}" type="parTrans" cxnId="{D449F552-F3CC-4757-A9ED-820BC889492B}">
      <dgm:prSet/>
      <dgm:spPr/>
      <dgm:t>
        <a:bodyPr/>
        <a:lstStyle/>
        <a:p>
          <a:endParaRPr lang="pt-BR"/>
        </a:p>
      </dgm:t>
    </dgm:pt>
    <dgm:pt modelId="{E96B3038-9AE1-4BEA-8057-4F1A5F6C8AF4}" type="sibTrans" cxnId="{D449F552-F3CC-4757-A9ED-820BC889492B}">
      <dgm:prSet/>
      <dgm:spPr/>
      <dgm:t>
        <a:bodyPr/>
        <a:lstStyle/>
        <a:p>
          <a:endParaRPr lang="pt-BR"/>
        </a:p>
      </dgm:t>
    </dgm:pt>
    <dgm:pt modelId="{B26CD9B4-3EEA-4F6C-96C3-647C67FCCFFC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/>
            <a:t>DU</a:t>
          </a:r>
          <a:endParaRPr lang="pt-BR" b="1" dirty="0"/>
        </a:p>
      </dgm:t>
    </dgm:pt>
    <dgm:pt modelId="{C0072E2E-D80A-4499-969F-2B6247E4C62C}" type="parTrans" cxnId="{E20C2892-76AE-4CDE-8E3A-7742F8789AE4}">
      <dgm:prSet/>
      <dgm:spPr/>
      <dgm:t>
        <a:bodyPr/>
        <a:lstStyle/>
        <a:p>
          <a:endParaRPr lang="pt-BR"/>
        </a:p>
      </dgm:t>
    </dgm:pt>
    <dgm:pt modelId="{4B32AFF6-A93A-4C49-A27F-4256AA3701C2}" type="sibTrans" cxnId="{E20C2892-76AE-4CDE-8E3A-7742F8789AE4}">
      <dgm:prSet/>
      <dgm:spPr/>
      <dgm:t>
        <a:bodyPr/>
        <a:lstStyle/>
        <a:p>
          <a:endParaRPr lang="pt-BR"/>
        </a:p>
      </dgm:t>
    </dgm:pt>
    <dgm:pt modelId="{3FCF0BD2-F30F-4E6B-8583-B70FBEA023FC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/>
            <a:t>CA</a:t>
          </a:r>
          <a:endParaRPr lang="pt-BR" b="1" dirty="0"/>
        </a:p>
      </dgm:t>
    </dgm:pt>
    <dgm:pt modelId="{48EC4783-33F6-4939-A2C9-2167B5FC77ED}" type="parTrans" cxnId="{7822F8A3-56A7-49F0-9DF9-EAC8AC5048D8}">
      <dgm:prSet/>
      <dgm:spPr/>
      <dgm:t>
        <a:bodyPr/>
        <a:lstStyle/>
        <a:p>
          <a:endParaRPr lang="pt-BR"/>
        </a:p>
      </dgm:t>
    </dgm:pt>
    <dgm:pt modelId="{D9C2786E-DCAF-4351-860D-C040A91B3F03}" type="sibTrans" cxnId="{7822F8A3-56A7-49F0-9DF9-EAC8AC5048D8}">
      <dgm:prSet/>
      <dgm:spPr/>
      <dgm:t>
        <a:bodyPr/>
        <a:lstStyle/>
        <a:p>
          <a:endParaRPr lang="pt-BR"/>
        </a:p>
      </dgm:t>
    </dgm:pt>
    <dgm:pt modelId="{61E7ED3F-CFF9-46FA-BA23-07AC972AE47E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/>
            <a:t>ÇÃO</a:t>
          </a:r>
          <a:endParaRPr lang="pt-BR" b="1" dirty="0"/>
        </a:p>
      </dgm:t>
    </dgm:pt>
    <dgm:pt modelId="{029BA862-BDE9-4024-A901-49BB0707EA23}" type="parTrans" cxnId="{DC2C91BC-1C16-476F-AE4A-69631D922422}">
      <dgm:prSet/>
      <dgm:spPr/>
      <dgm:t>
        <a:bodyPr/>
        <a:lstStyle/>
        <a:p>
          <a:endParaRPr lang="pt-BR"/>
        </a:p>
      </dgm:t>
    </dgm:pt>
    <dgm:pt modelId="{C808C157-9C89-446A-A518-6744439299A8}" type="sibTrans" cxnId="{DC2C91BC-1C16-476F-AE4A-69631D922422}">
      <dgm:prSet/>
      <dgm:spPr/>
      <dgm:t>
        <a:bodyPr/>
        <a:lstStyle/>
        <a:p>
          <a:endParaRPr lang="pt-BR"/>
        </a:p>
      </dgm:t>
    </dgm:pt>
    <dgm:pt modelId="{BB33A032-2B40-4B59-B1B2-702637B42033}" type="pres">
      <dgm:prSet presAssocID="{36B0303F-5DE1-42A2-9D60-A76E947464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D0F438-E97B-4F59-8CBB-91DAE5C0094E}" type="pres">
      <dgm:prSet presAssocID="{04D5058E-00BA-4681-A2B9-76C006F4AAB1}" presName="node" presStyleLbl="node1" presStyleIdx="0" presStyleCnt="4" custRadScaleRad="137022" custRadScaleInc="14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5EE339-E8A6-4E52-80F8-60EF02AC30B0}" type="pres">
      <dgm:prSet presAssocID="{04D5058E-00BA-4681-A2B9-76C006F4AAB1}" presName="spNode" presStyleCnt="0"/>
      <dgm:spPr/>
    </dgm:pt>
    <dgm:pt modelId="{048BC6AC-A367-45C4-90AB-AF5F7BFB8DDD}" type="pres">
      <dgm:prSet presAssocID="{E96B3038-9AE1-4BEA-8057-4F1A5F6C8AF4}" presName="sibTrans" presStyleLbl="sibTrans1D1" presStyleIdx="0" presStyleCnt="4"/>
      <dgm:spPr/>
      <dgm:t>
        <a:bodyPr/>
        <a:lstStyle/>
        <a:p>
          <a:endParaRPr lang="pt-BR"/>
        </a:p>
      </dgm:t>
    </dgm:pt>
    <dgm:pt modelId="{492A92F9-A131-493D-A8C7-36E221296051}" type="pres">
      <dgm:prSet presAssocID="{B26CD9B4-3EEA-4F6C-96C3-647C67FCCFFC}" presName="node" presStyleLbl="node1" presStyleIdx="1" presStyleCnt="4" custRadScaleRad="102750" custRadScaleInc="-614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C3A6B-E4AF-4221-A6D9-BE7DD6D423B6}" type="pres">
      <dgm:prSet presAssocID="{B26CD9B4-3EEA-4F6C-96C3-647C67FCCFFC}" presName="spNode" presStyleCnt="0"/>
      <dgm:spPr/>
    </dgm:pt>
    <dgm:pt modelId="{A2EDF939-66CF-4AE9-B5CA-26DF60129706}" type="pres">
      <dgm:prSet presAssocID="{4B32AFF6-A93A-4C49-A27F-4256AA3701C2}" presName="sibTrans" presStyleLbl="sibTrans1D1" presStyleIdx="1" presStyleCnt="4"/>
      <dgm:spPr/>
      <dgm:t>
        <a:bodyPr/>
        <a:lstStyle/>
        <a:p>
          <a:endParaRPr lang="pt-BR"/>
        </a:p>
      </dgm:t>
    </dgm:pt>
    <dgm:pt modelId="{FD69D964-BF5C-4375-B0B8-7A3120129FF6}" type="pres">
      <dgm:prSet presAssocID="{3FCF0BD2-F30F-4E6B-8583-B70FBEA023FC}" presName="node" presStyleLbl="node1" presStyleIdx="2" presStyleCnt="4" custRadScaleRad="106341" custRadScaleInc="-2369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42B8F-9EB7-47B6-9C28-BDEF67889052}" type="pres">
      <dgm:prSet presAssocID="{3FCF0BD2-F30F-4E6B-8583-B70FBEA023FC}" presName="spNode" presStyleCnt="0"/>
      <dgm:spPr/>
    </dgm:pt>
    <dgm:pt modelId="{EEF8BFAD-1859-4EB2-B72F-60E939AE90B1}" type="pres">
      <dgm:prSet presAssocID="{D9C2786E-DCAF-4351-860D-C040A91B3F03}" presName="sibTrans" presStyleLbl="sibTrans1D1" presStyleIdx="2" presStyleCnt="4"/>
      <dgm:spPr/>
      <dgm:t>
        <a:bodyPr/>
        <a:lstStyle/>
        <a:p>
          <a:endParaRPr lang="pt-BR"/>
        </a:p>
      </dgm:t>
    </dgm:pt>
    <dgm:pt modelId="{68402BE6-0F1F-44E0-A0E2-CD1355B3E89B}" type="pres">
      <dgm:prSet presAssocID="{61E7ED3F-CFF9-46FA-BA23-07AC972AE47E}" presName="node" presStyleLbl="node1" presStyleIdx="3" presStyleCnt="4" custRadScaleRad="143804" custRadScaleInc="-4479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E95051-525E-47BF-B06E-A639ECBC2A60}" type="pres">
      <dgm:prSet presAssocID="{61E7ED3F-CFF9-46FA-BA23-07AC972AE47E}" presName="spNode" presStyleCnt="0"/>
      <dgm:spPr/>
    </dgm:pt>
    <dgm:pt modelId="{1B272795-5CE6-4074-BAA8-000F27185D56}" type="pres">
      <dgm:prSet presAssocID="{C808C157-9C89-446A-A518-6744439299A8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7822F8A3-56A7-49F0-9DF9-EAC8AC5048D8}" srcId="{36B0303F-5DE1-42A2-9D60-A76E94746416}" destId="{3FCF0BD2-F30F-4E6B-8583-B70FBEA023FC}" srcOrd="2" destOrd="0" parTransId="{48EC4783-33F6-4939-A2C9-2167B5FC77ED}" sibTransId="{D9C2786E-DCAF-4351-860D-C040A91B3F03}"/>
    <dgm:cxn modelId="{3A171427-3B09-4474-A0D9-486DAF3FC686}" type="presOf" srcId="{D9C2786E-DCAF-4351-860D-C040A91B3F03}" destId="{EEF8BFAD-1859-4EB2-B72F-60E939AE90B1}" srcOrd="0" destOrd="0" presId="urn:microsoft.com/office/officeart/2005/8/layout/cycle5"/>
    <dgm:cxn modelId="{A9259F21-E473-4AE4-B4A0-69A682B83096}" type="presOf" srcId="{61E7ED3F-CFF9-46FA-BA23-07AC972AE47E}" destId="{68402BE6-0F1F-44E0-A0E2-CD1355B3E89B}" srcOrd="0" destOrd="0" presId="urn:microsoft.com/office/officeart/2005/8/layout/cycle5"/>
    <dgm:cxn modelId="{B4BC0219-0631-475B-B86A-6FE0CF8C0A01}" type="presOf" srcId="{3FCF0BD2-F30F-4E6B-8583-B70FBEA023FC}" destId="{FD69D964-BF5C-4375-B0B8-7A3120129FF6}" srcOrd="0" destOrd="0" presId="urn:microsoft.com/office/officeart/2005/8/layout/cycle5"/>
    <dgm:cxn modelId="{E20C2892-76AE-4CDE-8E3A-7742F8789AE4}" srcId="{36B0303F-5DE1-42A2-9D60-A76E94746416}" destId="{B26CD9B4-3EEA-4F6C-96C3-647C67FCCFFC}" srcOrd="1" destOrd="0" parTransId="{C0072E2E-D80A-4499-969F-2B6247E4C62C}" sibTransId="{4B32AFF6-A93A-4C49-A27F-4256AA3701C2}"/>
    <dgm:cxn modelId="{0A17F955-8E90-4E8A-A0F4-2C5B2CBDC2D9}" type="presOf" srcId="{C808C157-9C89-446A-A518-6744439299A8}" destId="{1B272795-5CE6-4074-BAA8-000F27185D56}" srcOrd="0" destOrd="0" presId="urn:microsoft.com/office/officeart/2005/8/layout/cycle5"/>
    <dgm:cxn modelId="{25FFBAED-CE2C-41D7-9EC8-E7696F6EC9A9}" type="presOf" srcId="{E96B3038-9AE1-4BEA-8057-4F1A5F6C8AF4}" destId="{048BC6AC-A367-45C4-90AB-AF5F7BFB8DDD}" srcOrd="0" destOrd="0" presId="urn:microsoft.com/office/officeart/2005/8/layout/cycle5"/>
    <dgm:cxn modelId="{F142724B-B984-4F00-911D-2A6AAE434A35}" type="presOf" srcId="{B26CD9B4-3EEA-4F6C-96C3-647C67FCCFFC}" destId="{492A92F9-A131-493D-A8C7-36E221296051}" srcOrd="0" destOrd="0" presId="urn:microsoft.com/office/officeart/2005/8/layout/cycle5"/>
    <dgm:cxn modelId="{5D548263-A229-461F-92EE-87014EBC6C01}" type="presOf" srcId="{36B0303F-5DE1-42A2-9D60-A76E94746416}" destId="{BB33A032-2B40-4B59-B1B2-702637B42033}" srcOrd="0" destOrd="0" presId="urn:microsoft.com/office/officeart/2005/8/layout/cycle5"/>
    <dgm:cxn modelId="{DC2C91BC-1C16-476F-AE4A-69631D922422}" srcId="{36B0303F-5DE1-42A2-9D60-A76E94746416}" destId="{61E7ED3F-CFF9-46FA-BA23-07AC972AE47E}" srcOrd="3" destOrd="0" parTransId="{029BA862-BDE9-4024-A901-49BB0707EA23}" sibTransId="{C808C157-9C89-446A-A518-6744439299A8}"/>
    <dgm:cxn modelId="{D449F552-F3CC-4757-A9ED-820BC889492B}" srcId="{36B0303F-5DE1-42A2-9D60-A76E94746416}" destId="{04D5058E-00BA-4681-A2B9-76C006F4AAB1}" srcOrd="0" destOrd="0" parTransId="{96649DD9-CD16-4BCB-BC36-25F2E3435FC3}" sibTransId="{E96B3038-9AE1-4BEA-8057-4F1A5F6C8AF4}"/>
    <dgm:cxn modelId="{A0E2AAF1-034F-4A12-83C7-6DC148E8CE6A}" type="presOf" srcId="{4B32AFF6-A93A-4C49-A27F-4256AA3701C2}" destId="{A2EDF939-66CF-4AE9-B5CA-26DF60129706}" srcOrd="0" destOrd="0" presId="urn:microsoft.com/office/officeart/2005/8/layout/cycle5"/>
    <dgm:cxn modelId="{3E5324C0-70C5-4A09-A6B1-CA2670E17F5B}" type="presOf" srcId="{04D5058E-00BA-4681-A2B9-76C006F4AAB1}" destId="{98D0F438-E97B-4F59-8CBB-91DAE5C0094E}" srcOrd="0" destOrd="0" presId="urn:microsoft.com/office/officeart/2005/8/layout/cycle5"/>
    <dgm:cxn modelId="{75C48A65-DD1A-42DC-A5FA-8D723A8DCD80}" type="presParOf" srcId="{BB33A032-2B40-4B59-B1B2-702637B42033}" destId="{98D0F438-E97B-4F59-8CBB-91DAE5C0094E}" srcOrd="0" destOrd="0" presId="urn:microsoft.com/office/officeart/2005/8/layout/cycle5"/>
    <dgm:cxn modelId="{129F769B-BD44-4305-975F-05CDF9C4EB06}" type="presParOf" srcId="{BB33A032-2B40-4B59-B1B2-702637B42033}" destId="{6F5EE339-E8A6-4E52-80F8-60EF02AC30B0}" srcOrd="1" destOrd="0" presId="urn:microsoft.com/office/officeart/2005/8/layout/cycle5"/>
    <dgm:cxn modelId="{CD9F75D9-7443-4D26-A09F-2AE685754428}" type="presParOf" srcId="{BB33A032-2B40-4B59-B1B2-702637B42033}" destId="{048BC6AC-A367-45C4-90AB-AF5F7BFB8DDD}" srcOrd="2" destOrd="0" presId="urn:microsoft.com/office/officeart/2005/8/layout/cycle5"/>
    <dgm:cxn modelId="{25EECF3F-C9C6-4230-8E16-5EFEA8F10C65}" type="presParOf" srcId="{BB33A032-2B40-4B59-B1B2-702637B42033}" destId="{492A92F9-A131-493D-A8C7-36E221296051}" srcOrd="3" destOrd="0" presId="urn:microsoft.com/office/officeart/2005/8/layout/cycle5"/>
    <dgm:cxn modelId="{C4A8BB92-BD1A-4996-9DA1-406982118893}" type="presParOf" srcId="{BB33A032-2B40-4B59-B1B2-702637B42033}" destId="{302C3A6B-E4AF-4221-A6D9-BE7DD6D423B6}" srcOrd="4" destOrd="0" presId="urn:microsoft.com/office/officeart/2005/8/layout/cycle5"/>
    <dgm:cxn modelId="{F1384201-040F-4FEE-AE27-20AD9AC0C7EA}" type="presParOf" srcId="{BB33A032-2B40-4B59-B1B2-702637B42033}" destId="{A2EDF939-66CF-4AE9-B5CA-26DF60129706}" srcOrd="5" destOrd="0" presId="urn:microsoft.com/office/officeart/2005/8/layout/cycle5"/>
    <dgm:cxn modelId="{66D26ACE-EE76-4C89-A1DF-B5A8F4F835D4}" type="presParOf" srcId="{BB33A032-2B40-4B59-B1B2-702637B42033}" destId="{FD69D964-BF5C-4375-B0B8-7A3120129FF6}" srcOrd="6" destOrd="0" presId="urn:microsoft.com/office/officeart/2005/8/layout/cycle5"/>
    <dgm:cxn modelId="{D54D48A5-F9E4-450B-A5E8-5B296ABBDAA2}" type="presParOf" srcId="{BB33A032-2B40-4B59-B1B2-702637B42033}" destId="{EF942B8F-9EB7-47B6-9C28-BDEF67889052}" srcOrd="7" destOrd="0" presId="urn:microsoft.com/office/officeart/2005/8/layout/cycle5"/>
    <dgm:cxn modelId="{FF156E64-258D-4126-B61C-786342C68F91}" type="presParOf" srcId="{BB33A032-2B40-4B59-B1B2-702637B42033}" destId="{EEF8BFAD-1859-4EB2-B72F-60E939AE90B1}" srcOrd="8" destOrd="0" presId="urn:microsoft.com/office/officeart/2005/8/layout/cycle5"/>
    <dgm:cxn modelId="{AD50F900-3D82-4BB3-BDD9-AECF3B745376}" type="presParOf" srcId="{BB33A032-2B40-4B59-B1B2-702637B42033}" destId="{68402BE6-0F1F-44E0-A0E2-CD1355B3E89B}" srcOrd="9" destOrd="0" presId="urn:microsoft.com/office/officeart/2005/8/layout/cycle5"/>
    <dgm:cxn modelId="{1820831B-1BD6-4274-9370-3C8741CC3E15}" type="presParOf" srcId="{BB33A032-2B40-4B59-B1B2-702637B42033}" destId="{2CE95051-525E-47BF-B06E-A639ECBC2A60}" srcOrd="10" destOrd="0" presId="urn:microsoft.com/office/officeart/2005/8/layout/cycle5"/>
    <dgm:cxn modelId="{A7EDF08F-B061-4810-A72D-C08FF3220687}" type="presParOf" srcId="{BB33A032-2B40-4B59-B1B2-702637B42033}" destId="{1B272795-5CE6-4074-BAA8-000F27185D5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0F438-E97B-4F59-8CBB-91DAE5C0094E}">
      <dsp:nvSpPr>
        <dsp:cNvPr id="0" name=""/>
        <dsp:cNvSpPr/>
      </dsp:nvSpPr>
      <dsp:spPr>
        <a:xfrm>
          <a:off x="4737230" y="14"/>
          <a:ext cx="1713552" cy="1113809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E</a:t>
          </a:r>
          <a:endParaRPr lang="pt-BR" sz="4400" b="1" kern="1200" dirty="0"/>
        </a:p>
      </dsp:txBody>
      <dsp:txXfrm>
        <a:off x="4791602" y="54386"/>
        <a:ext cx="1604808" cy="1005065"/>
      </dsp:txXfrm>
    </dsp:sp>
    <dsp:sp modelId="{048BC6AC-A367-45C4-90AB-AF5F7BFB8DDD}">
      <dsp:nvSpPr>
        <dsp:cNvPr id="0" name=""/>
        <dsp:cNvSpPr/>
      </dsp:nvSpPr>
      <dsp:spPr>
        <a:xfrm>
          <a:off x="3524136" y="-2434064"/>
          <a:ext cx="3677651" cy="3677651"/>
        </a:xfrm>
        <a:custGeom>
          <a:avLst/>
          <a:gdLst/>
          <a:ahLst/>
          <a:cxnLst/>
          <a:rect l="0" t="0" r="0" b="0"/>
          <a:pathLst>
            <a:path>
              <a:moveTo>
                <a:pt x="2388356" y="3593617"/>
              </a:moveTo>
              <a:arcTo wR="1838825" hR="1838825" stAng="4356692" swAng="7752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A92F9-A131-493D-A8C7-36E221296051}">
      <dsp:nvSpPr>
        <dsp:cNvPr id="0" name=""/>
        <dsp:cNvSpPr/>
      </dsp:nvSpPr>
      <dsp:spPr>
        <a:xfrm>
          <a:off x="4809242" y="1243575"/>
          <a:ext cx="1713552" cy="1113809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DU</a:t>
          </a:r>
          <a:endParaRPr lang="pt-BR" sz="4400" b="1" kern="1200" dirty="0"/>
        </a:p>
      </dsp:txBody>
      <dsp:txXfrm>
        <a:off x="4863614" y="1297947"/>
        <a:ext cx="1604808" cy="1005065"/>
      </dsp:txXfrm>
    </dsp:sp>
    <dsp:sp modelId="{A2EDF939-66CF-4AE9-B5CA-26DF60129706}">
      <dsp:nvSpPr>
        <dsp:cNvPr id="0" name=""/>
        <dsp:cNvSpPr/>
      </dsp:nvSpPr>
      <dsp:spPr>
        <a:xfrm>
          <a:off x="2349600" y="1469243"/>
          <a:ext cx="3677651" cy="3677651"/>
        </a:xfrm>
        <a:custGeom>
          <a:avLst/>
          <a:gdLst/>
          <a:ahLst/>
          <a:cxnLst/>
          <a:rect l="0" t="0" r="0" b="0"/>
          <a:pathLst>
            <a:path>
              <a:moveTo>
                <a:pt x="3426492" y="911143"/>
              </a:moveTo>
              <a:arcTo wR="1838825" hR="1838825" stAng="19782122" swAng="1501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9D964-BF5C-4375-B0B8-7A3120129FF6}">
      <dsp:nvSpPr>
        <dsp:cNvPr id="0" name=""/>
        <dsp:cNvSpPr/>
      </dsp:nvSpPr>
      <dsp:spPr>
        <a:xfrm>
          <a:off x="4866598" y="2474338"/>
          <a:ext cx="1713552" cy="1113809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CA</a:t>
          </a:r>
          <a:endParaRPr lang="pt-BR" sz="4400" b="1" kern="1200" dirty="0"/>
        </a:p>
      </dsp:txBody>
      <dsp:txXfrm>
        <a:off x="4920970" y="2528710"/>
        <a:ext cx="1604808" cy="1005065"/>
      </dsp:txXfrm>
    </dsp:sp>
    <dsp:sp modelId="{EEF8BFAD-1859-4EB2-B72F-60E939AE90B1}">
      <dsp:nvSpPr>
        <dsp:cNvPr id="0" name=""/>
        <dsp:cNvSpPr/>
      </dsp:nvSpPr>
      <dsp:spPr>
        <a:xfrm>
          <a:off x="3715061" y="3583602"/>
          <a:ext cx="3677651" cy="3677651"/>
        </a:xfrm>
        <a:custGeom>
          <a:avLst/>
          <a:gdLst/>
          <a:ahLst/>
          <a:cxnLst/>
          <a:rect l="0" t="0" r="0" b="0"/>
          <a:pathLst>
            <a:path>
              <a:moveTo>
                <a:pt x="1854878" y="70"/>
              </a:moveTo>
              <a:arcTo wR="1838825" hR="1838825" stAng="16230013" swAng="8243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02BE6-0F1F-44E0-A0E2-CD1355B3E89B}">
      <dsp:nvSpPr>
        <dsp:cNvPr id="0" name=""/>
        <dsp:cNvSpPr/>
      </dsp:nvSpPr>
      <dsp:spPr>
        <a:xfrm>
          <a:off x="4866610" y="3681379"/>
          <a:ext cx="1713552" cy="1113809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ÇÃO</a:t>
          </a:r>
          <a:endParaRPr lang="pt-BR" sz="4400" b="1" kern="1200" dirty="0"/>
        </a:p>
      </dsp:txBody>
      <dsp:txXfrm>
        <a:off x="4920982" y="3735751"/>
        <a:ext cx="1604808" cy="1005065"/>
      </dsp:txXfrm>
    </dsp:sp>
    <dsp:sp modelId="{1B272795-5CE6-4074-BAA8-000F27185D56}">
      <dsp:nvSpPr>
        <dsp:cNvPr id="0" name=""/>
        <dsp:cNvSpPr/>
      </dsp:nvSpPr>
      <dsp:spPr>
        <a:xfrm>
          <a:off x="2436879" y="29226"/>
          <a:ext cx="4767420" cy="4767420"/>
        </a:xfrm>
        <a:custGeom>
          <a:avLst/>
          <a:gdLst/>
          <a:ahLst/>
          <a:cxnLst/>
          <a:rect l="0" t="0" r="0" b="0"/>
          <a:pathLst>
            <a:path>
              <a:moveTo>
                <a:pt x="1532796" y="4610371"/>
              </a:moveTo>
              <a:arcTo wR="2383710" hR="2383710" stAng="6654856" swAng="80498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7BC69-EFE4-46BC-A94A-C0C85E809F25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15CF0-DB02-4ABB-8A8A-74C6DDDFF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99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6583F-FC49-45F4-B090-B1326D701E2D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6CCBE-8515-47F9-BD79-7D47A4AF8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32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06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43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23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23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9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76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00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22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227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84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8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840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492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9E5758-0AA5-4604-A43D-0619F6456766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br/url?sa=i&amp;rct=j&amp;q=&amp;esrc=s&amp;frm=1&amp;source=images&amp;cd=&amp;cad=rja&amp;uact=8&amp;ved=0CAcQjRxqFQoTCMnG0u2_nMgCFYOFkAodpowApA&amp;url=http://www.blogdaresenhageral.com.br/tag/saude/&amp;psig=AFQjCNFhyW5LK5likmMlPIKi6SNfUlxB0w&amp;ust=1443624722046953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88190" y="155679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827584" y="4005064"/>
            <a:ext cx="7632848" cy="285308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4500" spc="50" dirty="0" smtClean="0">
                <a:ln w="11430"/>
                <a:solidFill>
                  <a:srgbClr val="0033CC"/>
                </a:solidFill>
                <a:latin typeface="Arial" charset="0"/>
              </a:rPr>
              <a:t>Audiência Pública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3500" spc="50" dirty="0" smtClean="0">
                <a:ln w="11430"/>
                <a:latin typeface="Arial" charset="0"/>
              </a:rPr>
              <a:t>GESTÃO FISCAL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3500" spc="50" dirty="0" smtClean="0">
                <a:ln w="11430"/>
                <a:latin typeface="Arial" charset="0"/>
              </a:rPr>
              <a:t>2º </a:t>
            </a:r>
            <a:r>
              <a:rPr lang="pt-BR" altLang="pt-BR" sz="3500" spc="50" dirty="0">
                <a:ln w="11430"/>
                <a:latin typeface="Arial" charset="0"/>
              </a:rPr>
              <a:t>Quadrimestre - </a:t>
            </a:r>
            <a:r>
              <a:rPr lang="pt-BR" altLang="pt-BR" sz="3500" spc="50" dirty="0" smtClean="0">
                <a:ln w="11430"/>
                <a:latin typeface="Arial" charset="0"/>
              </a:rPr>
              <a:t>2016 </a:t>
            </a:r>
            <a:endParaRPr lang="pt-BR" altLang="pt-BR" sz="3500" spc="50" dirty="0">
              <a:ln w="11430"/>
              <a:latin typeface="Arial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endParaRPr lang="pt-BR" altLang="pt-BR" sz="1200" spc="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3000" spc="50" dirty="0" smtClean="0">
                <a:ln w="11430"/>
                <a:latin typeface="Arial" charset="0"/>
              </a:rPr>
              <a:t>13/12/2016</a:t>
            </a:r>
            <a:endParaRPr lang="pt-BR" altLang="pt-BR" sz="3000" spc="50" dirty="0">
              <a:ln w="11430"/>
              <a:latin typeface="Arial" charset="0"/>
            </a:endParaRPr>
          </a:p>
        </p:txBody>
      </p:sp>
      <p:pic>
        <p:nvPicPr>
          <p:cNvPr id="5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1623194" cy="25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22"/>
          <p:cNvSpPr txBox="1">
            <a:spLocks noChangeArrowheads="1"/>
          </p:cNvSpPr>
          <p:nvPr/>
        </p:nvSpPr>
        <p:spPr bwMode="auto">
          <a:xfrm>
            <a:off x="2339305" y="2789680"/>
            <a:ext cx="4752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3000" dirty="0">
                <a:latin typeface="Times New Roman" pitchFamily="18" charset="0"/>
                <a:cs typeface="Times New Roman" pitchFamily="18" charset="0"/>
              </a:rPr>
              <a:t>PREFEITURA  DE  </a:t>
            </a:r>
            <a:r>
              <a:rPr lang="pt-BR" altLang="pt-BR" sz="5000" dirty="0">
                <a:latin typeface="Times New Roman" pitchFamily="18" charset="0"/>
                <a:cs typeface="Times New Roman" pitchFamily="18" charset="0"/>
              </a:rPr>
              <a:t>SÃO  LUÍS</a:t>
            </a:r>
          </a:p>
        </p:txBody>
      </p:sp>
    </p:spTree>
    <p:extLst>
      <p:ext uri="{BB962C8B-B14F-4D97-AF65-F5344CB8AC3E}">
        <p14:creationId xmlns:p14="http://schemas.microsoft.com/office/powerpoint/2010/main" val="23424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56176" y="4869160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33CC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33CC"/>
                </a:solidFill>
              </a:rPr>
              <a:t>R$ 1,98 mi</a:t>
            </a:r>
          </a:p>
          <a:p>
            <a:pPr algn="r"/>
            <a:r>
              <a:rPr lang="pt-BR" sz="3000" b="1" dirty="0" smtClean="0">
                <a:solidFill>
                  <a:srgbClr val="0033CC"/>
                </a:solidFill>
              </a:rPr>
              <a:t>  0,69 %</a:t>
            </a:r>
            <a:endParaRPr lang="pt-BR" sz="3000" b="1" dirty="0">
              <a:solidFill>
                <a:srgbClr val="0033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5" y="943560"/>
            <a:ext cx="8355487" cy="558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4100" y="548680"/>
            <a:ext cx="428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41501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6" y="943560"/>
            <a:ext cx="4043877" cy="270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4100" y="548680"/>
            <a:ext cx="428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correntes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47864" y="983918"/>
            <a:ext cx="5688632" cy="3093154"/>
          </a:xfrm>
          <a:prstGeom prst="rect">
            <a:avLst/>
          </a:prstGeom>
          <a:solidFill>
            <a:srgbClr val="FFFFFF">
              <a:alpha val="27843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 Retido</a:t>
            </a:r>
          </a:p>
          <a:p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nos contratos com grandes construtoras:</a:t>
            </a:r>
          </a:p>
          <a:p>
            <a:pPr marL="914400" lvl="1" indent="-457200">
              <a:buFontTx/>
              <a:buChar char="-"/>
            </a:pPr>
            <a:r>
              <a:rPr lang="pt-BR" sz="2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</a:t>
            </a:r>
          </a:p>
          <a:p>
            <a:pPr marL="914400" lvl="1" indent="-457200">
              <a:buFontTx/>
              <a:buChar char="-"/>
            </a:pPr>
            <a:r>
              <a:rPr lang="pt-BR" sz="2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PETROBRÁS</a:t>
            </a:r>
          </a:p>
          <a:p>
            <a:pPr marL="914400" lvl="1" indent="-457200">
              <a:buFontTx/>
              <a:buChar char="-"/>
            </a:pPr>
            <a:r>
              <a:rPr lang="pt-BR" sz="2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51520" y="3951054"/>
            <a:ext cx="8784976" cy="2862322"/>
          </a:xfrm>
          <a:prstGeom prst="rect">
            <a:avLst/>
          </a:prstGeom>
          <a:solidFill>
            <a:srgbClr val="FFFFFF">
              <a:alpha val="27843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 Simples Nacional</a:t>
            </a:r>
          </a:p>
          <a:p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Malhas da Fiscalização Inteligente;</a:t>
            </a:r>
          </a:p>
          <a:p>
            <a:endParaRPr lang="pt-BR" sz="3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Cruzamento de informações com a Rec. Federal.</a:t>
            </a:r>
          </a:p>
        </p:txBody>
      </p:sp>
    </p:spTree>
    <p:extLst>
      <p:ext uri="{BB962C8B-B14F-4D97-AF65-F5344CB8AC3E}">
        <p14:creationId xmlns:p14="http://schemas.microsoft.com/office/powerpoint/2010/main" val="34941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300192" y="4149080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33CC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33CC"/>
                </a:solidFill>
              </a:rPr>
              <a:t>R$ - 2,59 mi</a:t>
            </a:r>
          </a:p>
          <a:p>
            <a:pPr algn="r"/>
            <a:r>
              <a:rPr lang="pt-BR" sz="3000" b="1" dirty="0" smtClean="0">
                <a:solidFill>
                  <a:srgbClr val="0033CC"/>
                </a:solidFill>
              </a:rPr>
              <a:t>  - 13,7 %</a:t>
            </a:r>
            <a:endParaRPr lang="pt-BR" sz="3000" b="1" dirty="0">
              <a:solidFill>
                <a:srgbClr val="0033CC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" y="980727"/>
            <a:ext cx="8470225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4100" y="548680"/>
            <a:ext cx="428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28523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707904" y="1498714"/>
            <a:ext cx="5247179" cy="5170646"/>
          </a:xfrm>
          <a:prstGeom prst="rect">
            <a:avLst/>
          </a:prstGeom>
          <a:solidFill>
            <a:srgbClr val="FFFFFF">
              <a:alpha val="2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em execução</a:t>
            </a:r>
          </a:p>
          <a:p>
            <a:pPr algn="r"/>
            <a:endParaRPr lang="pt-BR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Cadastro de Avaliação de Imóveis;</a:t>
            </a:r>
          </a:p>
          <a:p>
            <a:endParaRPr lang="pt-BR" sz="3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Lançamento de Ofício (imóveis já comercializados e não regularizados);</a:t>
            </a:r>
          </a:p>
          <a:p>
            <a:endParaRPr lang="pt-BR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Certidão Negativa</a:t>
            </a:r>
            <a:endParaRPr lang="pt-BR" sz="3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7" y="995979"/>
            <a:ext cx="4530321" cy="308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4100" y="548680"/>
            <a:ext cx="428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30612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80431"/>
            <a:ext cx="7632848" cy="58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 Explicativo 1 4"/>
          <p:cNvSpPr/>
          <p:nvPr/>
        </p:nvSpPr>
        <p:spPr>
          <a:xfrm>
            <a:off x="2519772" y="980728"/>
            <a:ext cx="6264696" cy="5760640"/>
          </a:xfrm>
          <a:prstGeom prst="borderCallout1">
            <a:avLst>
              <a:gd name="adj1" fmla="val 19324"/>
              <a:gd name="adj2" fmla="val -680"/>
              <a:gd name="adj3" fmla="val -5366"/>
              <a:gd name="adj4" fmla="val 11165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pt-BR" sz="2800" b="1" dirty="0" smtClean="0">
                <a:solidFill>
                  <a:schemeClr val="tx1"/>
                </a:solidFill>
              </a:rPr>
              <a:t>Taxas: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Alvará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Lic. e </a:t>
            </a:r>
            <a:r>
              <a:rPr lang="pt-BR" sz="2800" b="1" dirty="0" err="1" smtClean="0">
                <a:solidFill>
                  <a:schemeClr val="tx1"/>
                </a:solidFill>
              </a:rPr>
              <a:t>Autoriz</a:t>
            </a:r>
            <a:r>
              <a:rPr lang="pt-BR" sz="2800" b="1" dirty="0" smtClean="0">
                <a:solidFill>
                  <a:schemeClr val="tx1"/>
                </a:solidFill>
              </a:rPr>
              <a:t>. Ambiental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Publicidade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Horário Especial de Funcionamento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Aprovação Projetos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Execução Obras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Habite-se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Funcionamento de Transportes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Interdição de Vias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Emolumentos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 smtClean="0">
                <a:solidFill>
                  <a:schemeClr val="tx1"/>
                </a:solidFill>
              </a:rPr>
              <a:t>Outras</a:t>
            </a:r>
          </a:p>
          <a:p>
            <a:pPr marL="285750" indent="-285750" algn="r">
              <a:buFontTx/>
              <a:buChar char="-"/>
            </a:pPr>
            <a:endParaRPr lang="pt-BR" sz="2800" b="1" dirty="0" smtClean="0">
              <a:solidFill>
                <a:schemeClr val="tx1"/>
              </a:solidFill>
            </a:endParaRPr>
          </a:p>
          <a:p>
            <a:pPr marL="285750" indent="-285750" algn="r">
              <a:buFontTx/>
              <a:buChar char="-"/>
            </a:pPr>
            <a:endParaRPr lang="pt-BR" sz="2800" b="1" dirty="0" smtClean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4100" y="548680"/>
            <a:ext cx="428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300192" y="4653136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33CC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33CC"/>
                </a:solidFill>
              </a:rPr>
              <a:t>R$ 2,45 mi</a:t>
            </a:r>
          </a:p>
          <a:p>
            <a:pPr algn="r"/>
            <a:r>
              <a:rPr lang="pt-BR" sz="3000" b="1" dirty="0" smtClean="0">
                <a:solidFill>
                  <a:srgbClr val="0033CC"/>
                </a:solidFill>
              </a:rPr>
              <a:t>  20,4 %</a:t>
            </a:r>
            <a:endParaRPr lang="pt-BR" sz="3000" b="1" dirty="0">
              <a:solidFill>
                <a:srgbClr val="0033CC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80431"/>
            <a:ext cx="7632848" cy="58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-4100" y="548680"/>
            <a:ext cx="428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8677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868144" y="4797152"/>
            <a:ext cx="297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33CC"/>
                </a:solidFill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33CC"/>
                </a:solidFill>
              </a:rPr>
              <a:t>R$    -  1,55 mi</a:t>
            </a:r>
          </a:p>
          <a:p>
            <a:pPr algn="r"/>
            <a:r>
              <a:rPr lang="pt-BR" sz="3000" b="1" dirty="0" smtClean="0">
                <a:solidFill>
                  <a:srgbClr val="0033CC"/>
                </a:solidFill>
              </a:rPr>
              <a:t>   - 3,4 %</a:t>
            </a:r>
            <a:endParaRPr lang="pt-BR" sz="3000" b="1" dirty="0">
              <a:solidFill>
                <a:srgbClr val="0033CC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996313"/>
            <a:ext cx="7452322" cy="567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4100" y="548680"/>
            <a:ext cx="428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61085"/>
            <a:ext cx="7416825" cy="558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 Explicativo 1 6"/>
          <p:cNvSpPr/>
          <p:nvPr/>
        </p:nvSpPr>
        <p:spPr>
          <a:xfrm>
            <a:off x="1331640" y="1844824"/>
            <a:ext cx="5688632" cy="4536504"/>
          </a:xfrm>
          <a:prstGeom prst="borderCallout1">
            <a:avLst>
              <a:gd name="adj1" fmla="val 18750"/>
              <a:gd name="adj2" fmla="val -8333"/>
              <a:gd name="adj3" fmla="val -9262"/>
              <a:gd name="adj4" fmla="val -3302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Multas e Juros</a:t>
            </a:r>
          </a:p>
          <a:p>
            <a:r>
              <a:rPr lang="pt-BR" sz="2800" b="1" dirty="0" err="1" smtClean="0">
                <a:solidFill>
                  <a:schemeClr val="tx1"/>
                </a:solidFill>
              </a:rPr>
              <a:t>Dív</a:t>
            </a:r>
            <a:r>
              <a:rPr lang="pt-BR" sz="2800" b="1" dirty="0" smtClean="0">
                <a:solidFill>
                  <a:schemeClr val="tx1"/>
                </a:solidFill>
              </a:rPr>
              <a:t>. Ativa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Restituições 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(compensação entre regimes geral e o RPPS)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Honorários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Faltas Servidores</a:t>
            </a:r>
          </a:p>
          <a:p>
            <a:r>
              <a:rPr lang="pt-BR" sz="2800" b="1" dirty="0" smtClean="0">
                <a:solidFill>
                  <a:schemeClr val="tx1"/>
                </a:solidFill>
              </a:rPr>
              <a:t>Outras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4100" y="548680"/>
            <a:ext cx="428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13520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00192" y="4869160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R$ 22,80 mi</a:t>
            </a:r>
          </a:p>
          <a:p>
            <a:pPr algn="r"/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55,8 %</a:t>
            </a:r>
            <a:endParaRPr lang="pt-BR" sz="3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61085"/>
            <a:ext cx="7416825" cy="558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-4100" y="548680"/>
            <a:ext cx="428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</a:t>
            </a:r>
            <a:r>
              <a:rPr lang="pt-BR" sz="3000" b="1" dirty="0"/>
              <a:t>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20792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838325"/>
            <a:ext cx="460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73929"/>
            <a:ext cx="5602676" cy="2461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" name="Retângulo 18"/>
          <p:cNvSpPr/>
          <p:nvPr/>
        </p:nvSpPr>
        <p:spPr>
          <a:xfrm>
            <a:off x="2987824" y="4525424"/>
            <a:ext cx="57709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RECURSOS</a:t>
            </a:r>
          </a:p>
          <a:p>
            <a:pPr algn="ctr"/>
            <a:r>
              <a:rPr lang="pt-BR" sz="5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TRANSFERIDOS</a:t>
            </a:r>
          </a:p>
        </p:txBody>
      </p:sp>
      <p:sp>
        <p:nvSpPr>
          <p:cNvPr id="20" name="WordArt 8"/>
          <p:cNvSpPr>
            <a:spLocks noChangeArrowheads="1" noChangeShapeType="1" noTextEdit="1"/>
          </p:cNvSpPr>
          <p:nvPr/>
        </p:nvSpPr>
        <p:spPr bwMode="auto">
          <a:xfrm>
            <a:off x="539552" y="260648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União 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1" name="WordArt 8"/>
          <p:cNvSpPr>
            <a:spLocks noChangeArrowheads="1" noChangeShapeType="1" noTextEdit="1"/>
          </p:cNvSpPr>
          <p:nvPr/>
        </p:nvSpPr>
        <p:spPr bwMode="auto">
          <a:xfrm>
            <a:off x="2517409" y="919352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Estado 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395536" y="1628800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Fundeb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3" name="WordArt 8"/>
          <p:cNvSpPr>
            <a:spLocks noChangeArrowheads="1" noChangeShapeType="1" noTextEdit="1"/>
          </p:cNvSpPr>
          <p:nvPr/>
        </p:nvSpPr>
        <p:spPr bwMode="auto">
          <a:xfrm>
            <a:off x="380838" y="3212976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Convênios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4" name="WordArt 8"/>
          <p:cNvSpPr>
            <a:spLocks noChangeArrowheads="1" noChangeShapeType="1" noTextEdit="1"/>
          </p:cNvSpPr>
          <p:nvPr/>
        </p:nvSpPr>
        <p:spPr bwMode="auto">
          <a:xfrm>
            <a:off x="2798467" y="2422714"/>
            <a:ext cx="3062703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Op. Crédito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280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83568" y="4725144"/>
            <a:ext cx="7632848" cy="10466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800" spc="50" dirty="0" err="1" smtClean="0">
                <a:ln w="11430"/>
                <a:solidFill>
                  <a:srgbClr val="0033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Delcio</a:t>
            </a:r>
            <a:r>
              <a:rPr lang="pt-BR" altLang="pt-BR" sz="2800" spc="50" dirty="0" smtClean="0">
                <a:ln w="11430"/>
                <a:solidFill>
                  <a:srgbClr val="0033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Rodrigues</a:t>
            </a:r>
            <a:endParaRPr lang="pt-BR" altLang="pt-BR" sz="2800" spc="50" dirty="0">
              <a:ln w="11430"/>
              <a:solidFill>
                <a:srgbClr val="0033CC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800" spc="50" dirty="0">
                <a:ln w="11430"/>
                <a:solidFill>
                  <a:srgbClr val="0033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  <a:r>
              <a:rPr lang="pt-BR" altLang="pt-BR" sz="2800" spc="50" dirty="0" smtClean="0">
                <a:ln w="11430"/>
                <a:solidFill>
                  <a:srgbClr val="0033C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SECRETÁRIO – SEMFAZ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1623194" cy="25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22"/>
          <p:cNvSpPr txBox="1">
            <a:spLocks noChangeArrowheads="1"/>
          </p:cNvSpPr>
          <p:nvPr/>
        </p:nvSpPr>
        <p:spPr bwMode="auto">
          <a:xfrm>
            <a:off x="2339305" y="2789680"/>
            <a:ext cx="4752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3000" dirty="0">
                <a:latin typeface="Times New Roman" pitchFamily="18" charset="0"/>
                <a:cs typeface="Times New Roman" pitchFamily="18" charset="0"/>
              </a:rPr>
              <a:t>PREFEITURA  DE  </a:t>
            </a:r>
            <a:r>
              <a:rPr lang="pt-BR" altLang="pt-BR" sz="5000" dirty="0">
                <a:latin typeface="Times New Roman" pitchFamily="18" charset="0"/>
                <a:cs typeface="Times New Roman" pitchFamily="18" charset="0"/>
              </a:rPr>
              <a:t>SÃO  LUÍS</a:t>
            </a:r>
          </a:p>
        </p:txBody>
      </p:sp>
    </p:spTree>
    <p:extLst>
      <p:ext uri="{BB962C8B-B14F-4D97-AF65-F5344CB8AC3E}">
        <p14:creationId xmlns:p14="http://schemas.microsoft.com/office/powerpoint/2010/main" val="4865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-128778" y="3284984"/>
            <a:ext cx="131640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2000" dirty="0" smtClean="0">
                <a:solidFill>
                  <a:srgbClr val="0033CC"/>
                </a:solidFill>
              </a:rPr>
              <a:t>FEP</a:t>
            </a:r>
            <a:endParaRPr lang="pt-BR" altLang="pt-BR" sz="2000" dirty="0">
              <a:solidFill>
                <a:srgbClr val="0033CC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rgbClr val="0033CC"/>
                </a:solidFill>
              </a:rPr>
              <a:t>CFEM</a:t>
            </a:r>
            <a:endParaRPr lang="pt-BR" altLang="pt-BR" sz="2000" dirty="0">
              <a:solidFill>
                <a:srgbClr val="0033CC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rgbClr val="0033CC"/>
                </a:solidFill>
              </a:rPr>
              <a:t>FNDE</a:t>
            </a:r>
            <a:endParaRPr lang="pt-BR" altLang="pt-BR" sz="2000" dirty="0">
              <a:solidFill>
                <a:srgbClr val="0033CC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rgbClr val="0033CC"/>
                </a:solidFill>
              </a:rPr>
              <a:t>FNAS</a:t>
            </a:r>
            <a:endParaRPr lang="pt-BR" altLang="pt-BR" sz="2000" dirty="0">
              <a:solidFill>
                <a:srgbClr val="0033CC"/>
              </a:solidFill>
            </a:endParaRPr>
          </a:p>
          <a:p>
            <a:pPr algn="ctr"/>
            <a:r>
              <a:rPr lang="pt-BR" altLang="pt-BR" sz="2000" dirty="0" smtClean="0">
                <a:solidFill>
                  <a:srgbClr val="0033CC"/>
                </a:solidFill>
              </a:rPr>
              <a:t>ICMS-DESON</a:t>
            </a:r>
          </a:p>
          <a:p>
            <a:pPr algn="ctr"/>
            <a:r>
              <a:rPr lang="pt-BR" altLang="pt-BR" sz="2400" dirty="0" smtClean="0"/>
              <a:t>FEX</a:t>
            </a:r>
            <a:endParaRPr lang="pt-BR" alt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0033CC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7776864" cy="628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940152" y="2650739"/>
            <a:ext cx="3024336" cy="236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TOTAL UNIÃO:</a:t>
            </a:r>
          </a:p>
          <a:p>
            <a:pPr algn="r"/>
            <a:endParaRPr lang="pt-BR" sz="2500" b="1" dirty="0" smtClean="0">
              <a:solidFill>
                <a:srgbClr val="0033CC"/>
              </a:solidFill>
            </a:endParaRP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2015      507,26 mi </a:t>
            </a:r>
            <a:r>
              <a:rPr lang="pt-BR" sz="2500" b="1" u="sng" dirty="0" smtClean="0">
                <a:solidFill>
                  <a:srgbClr val="0033CC"/>
                </a:solidFill>
              </a:rPr>
              <a:t>2016      530,65 mi</a:t>
            </a:r>
            <a:r>
              <a:rPr lang="pt-BR" sz="2500" b="1" dirty="0" smtClean="0">
                <a:solidFill>
                  <a:srgbClr val="0033CC"/>
                </a:solidFill>
              </a:rPr>
              <a:t> 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DIF.       </a:t>
            </a:r>
            <a:r>
              <a:rPr lang="pt-BR" sz="2500" b="1" dirty="0">
                <a:solidFill>
                  <a:srgbClr val="0033CC"/>
                </a:solidFill>
              </a:rPr>
              <a:t> </a:t>
            </a:r>
            <a:r>
              <a:rPr lang="pt-BR" sz="2500" b="1" dirty="0" smtClean="0">
                <a:solidFill>
                  <a:srgbClr val="0033CC"/>
                </a:solidFill>
              </a:rPr>
              <a:t>  23,39 mi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4,61 %</a:t>
            </a:r>
            <a:endParaRPr lang="pt-BR" sz="2500" b="1" dirty="0">
              <a:solidFill>
                <a:srgbClr val="0033CC"/>
              </a:solidFill>
            </a:endParaRPr>
          </a:p>
        </p:txBody>
      </p:sp>
      <p:sp>
        <p:nvSpPr>
          <p:cNvPr id="6" name="Seta para cima 5"/>
          <p:cNvSpPr/>
          <p:nvPr/>
        </p:nvSpPr>
        <p:spPr>
          <a:xfrm>
            <a:off x="683568" y="5229200"/>
            <a:ext cx="2376264" cy="9361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2,3 mi</a:t>
            </a:r>
          </a:p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7,7%</a:t>
            </a: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7" name="Seta para cima 6"/>
          <p:cNvSpPr/>
          <p:nvPr/>
        </p:nvSpPr>
        <p:spPr>
          <a:xfrm>
            <a:off x="2915816" y="4221088"/>
            <a:ext cx="2376264" cy="9361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13,2 mi</a:t>
            </a:r>
          </a:p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7,1%</a:t>
            </a: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8" name="Seta para cima 7"/>
          <p:cNvSpPr/>
          <p:nvPr/>
        </p:nvSpPr>
        <p:spPr>
          <a:xfrm>
            <a:off x="6516216" y="1124744"/>
            <a:ext cx="2376264" cy="9361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8,2 mi</a:t>
            </a:r>
          </a:p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2,8%</a:t>
            </a: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855932" y="6413266"/>
            <a:ext cx="428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R$ </a:t>
            </a:r>
            <a:r>
              <a:rPr lang="pt-BR" sz="2000" b="1" dirty="0"/>
              <a:t>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16614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0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-36512" y="3866272"/>
            <a:ext cx="13164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2000" dirty="0" smtClean="0"/>
              <a:t>CIDE</a:t>
            </a:r>
            <a:endParaRPr lang="pt-BR" altLang="pt-BR" sz="2000" dirty="0"/>
          </a:p>
          <a:p>
            <a:pPr algn="ctr"/>
            <a:r>
              <a:rPr lang="pt-BR" altLang="pt-BR" sz="2000" dirty="0" smtClean="0"/>
              <a:t>IPI-EXP</a:t>
            </a:r>
            <a:endParaRPr lang="pt-BR" altLang="pt-BR" sz="2000" dirty="0"/>
          </a:p>
          <a:p>
            <a:pPr algn="ctr"/>
            <a:r>
              <a:rPr lang="pt-BR" altLang="pt-BR" sz="2000" dirty="0" smtClean="0"/>
              <a:t>Ass. Social</a:t>
            </a:r>
            <a:endParaRPr lang="pt-BR" altLang="pt-BR" sz="2000" dirty="0"/>
          </a:p>
          <a:p>
            <a:pPr algn="ctr"/>
            <a:r>
              <a:rPr lang="pt-BR" altLang="pt-BR" sz="2000" dirty="0" smtClean="0"/>
              <a:t>Ass. Saúde</a:t>
            </a:r>
            <a:endParaRPr lang="pt-BR" alt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0033C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" y="836712"/>
            <a:ext cx="912936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95736" y="620688"/>
            <a:ext cx="3024336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TOTAL ESTADO</a:t>
            </a:r>
          </a:p>
          <a:p>
            <a:pPr algn="r"/>
            <a:endParaRPr lang="pt-BR" sz="2500" b="1" dirty="0" smtClean="0">
              <a:solidFill>
                <a:srgbClr val="0033CC"/>
              </a:solidFill>
            </a:endParaRP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2015      330,39 mi </a:t>
            </a:r>
          </a:p>
          <a:p>
            <a:pPr algn="r"/>
            <a:r>
              <a:rPr lang="pt-BR" sz="2500" b="1" u="sng" dirty="0" smtClean="0">
                <a:solidFill>
                  <a:srgbClr val="0033CC"/>
                </a:solidFill>
              </a:rPr>
              <a:t>2016      367,24 mi 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DIF.        36,85 mi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11,15%</a:t>
            </a:r>
            <a:endParaRPr lang="pt-BR" sz="2500" b="1" dirty="0">
              <a:solidFill>
                <a:srgbClr val="0033CC"/>
              </a:solidFill>
            </a:endParaRPr>
          </a:p>
        </p:txBody>
      </p:sp>
      <p:sp>
        <p:nvSpPr>
          <p:cNvPr id="6" name="Seta para cima 5"/>
          <p:cNvSpPr/>
          <p:nvPr/>
        </p:nvSpPr>
        <p:spPr>
          <a:xfrm>
            <a:off x="899592" y="3501008"/>
            <a:ext cx="2376264" cy="9361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2,5 mi</a:t>
            </a:r>
          </a:p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37,2%</a:t>
            </a: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8" name="Seta para cima 7"/>
          <p:cNvSpPr/>
          <p:nvPr/>
        </p:nvSpPr>
        <p:spPr>
          <a:xfrm>
            <a:off x="3779912" y="4653136"/>
            <a:ext cx="2376264" cy="9361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3,78 mi</a:t>
            </a:r>
          </a:p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5,4%</a:t>
            </a: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10" name="Seta para cima 9"/>
          <p:cNvSpPr/>
          <p:nvPr/>
        </p:nvSpPr>
        <p:spPr>
          <a:xfrm>
            <a:off x="6732240" y="2060848"/>
            <a:ext cx="2376264" cy="9361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30,5 mi</a:t>
            </a:r>
          </a:p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12,1%</a:t>
            </a: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855932" y="6413266"/>
            <a:ext cx="428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R$ </a:t>
            </a:r>
            <a:r>
              <a:rPr lang="pt-BR" sz="2000" b="1" dirty="0"/>
              <a:t>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18034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6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63" y="557787"/>
            <a:ext cx="8205464" cy="63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4024672"/>
            <a:ext cx="2891023" cy="2124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500" b="1" dirty="0" smtClean="0">
                <a:solidFill>
                  <a:srgbClr val="0033CC"/>
                </a:solidFill>
              </a:rPr>
              <a:t>TOTAL</a:t>
            </a:r>
          </a:p>
          <a:p>
            <a:pPr algn="r"/>
            <a:endParaRPr lang="pt-BR" sz="1200" b="1" dirty="0" smtClean="0">
              <a:solidFill>
                <a:srgbClr val="0033CC"/>
              </a:solidFill>
            </a:endParaRP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2015      227,11 mi </a:t>
            </a:r>
          </a:p>
          <a:p>
            <a:pPr algn="r"/>
            <a:r>
              <a:rPr lang="pt-BR" sz="2500" b="1" u="sng" dirty="0" smtClean="0">
                <a:solidFill>
                  <a:srgbClr val="0033CC"/>
                </a:solidFill>
              </a:rPr>
              <a:t>2016      219,96 mi 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DIF.        - 7,15 mi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- 9,15%</a:t>
            </a:r>
            <a:endParaRPr lang="pt-BR" sz="2500" b="1" dirty="0">
              <a:solidFill>
                <a:srgbClr val="0033CC"/>
              </a:solidFill>
            </a:endParaRPr>
          </a:p>
        </p:txBody>
      </p:sp>
      <p:sp>
        <p:nvSpPr>
          <p:cNvPr id="6" name="Seta para cima 5"/>
          <p:cNvSpPr/>
          <p:nvPr/>
        </p:nvSpPr>
        <p:spPr>
          <a:xfrm>
            <a:off x="6289489" y="3088568"/>
            <a:ext cx="2376264" cy="9361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6,1 mi</a:t>
            </a:r>
          </a:p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6%</a:t>
            </a: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6228184" y="5373216"/>
            <a:ext cx="2467322" cy="9361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rgbClr val="FF0000"/>
                </a:solidFill>
              </a:rPr>
              <a:t>-13,2 mi</a:t>
            </a:r>
          </a:p>
          <a:p>
            <a:pPr algn="ctr"/>
            <a:r>
              <a:rPr lang="pt-BR" sz="2500" b="1" dirty="0" smtClean="0">
                <a:solidFill>
                  <a:srgbClr val="FF0000"/>
                </a:solidFill>
              </a:rPr>
              <a:t>-10,5%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55932" y="6413266"/>
            <a:ext cx="428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R$ </a:t>
            </a:r>
            <a:r>
              <a:rPr lang="pt-BR" sz="2000" b="1" dirty="0"/>
              <a:t>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21355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0033CC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65150"/>
            <a:ext cx="7381386" cy="610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cima 4"/>
          <p:cNvSpPr/>
          <p:nvPr/>
        </p:nvSpPr>
        <p:spPr>
          <a:xfrm>
            <a:off x="-36512" y="2132856"/>
            <a:ext cx="2376264" cy="9361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dirty="0" smtClean="0">
                <a:solidFill>
                  <a:schemeClr val="tx1"/>
                </a:solidFill>
              </a:rPr>
              <a:t>23,4 mi</a:t>
            </a:r>
          </a:p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4,6%</a:t>
            </a: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6" name="Seta para cima 5"/>
          <p:cNvSpPr/>
          <p:nvPr/>
        </p:nvSpPr>
        <p:spPr>
          <a:xfrm>
            <a:off x="1475656" y="3501008"/>
            <a:ext cx="2376264" cy="9361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36,9 mi</a:t>
            </a:r>
          </a:p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11,2%</a:t>
            </a: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7" name="Seta para cima 6"/>
          <p:cNvSpPr/>
          <p:nvPr/>
        </p:nvSpPr>
        <p:spPr>
          <a:xfrm>
            <a:off x="5220072" y="5373216"/>
            <a:ext cx="2376264" cy="93610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12,4 mi</a:t>
            </a:r>
          </a:p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93,4%</a:t>
            </a: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2843808" y="4941168"/>
            <a:ext cx="2467322" cy="9361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rgbClr val="FF0000"/>
                </a:solidFill>
              </a:rPr>
              <a:t>-7,5 mi</a:t>
            </a:r>
          </a:p>
          <a:p>
            <a:pPr algn="ctr"/>
            <a:r>
              <a:rPr lang="pt-BR" sz="2500" b="1" dirty="0" smtClean="0">
                <a:solidFill>
                  <a:srgbClr val="FF0000"/>
                </a:solidFill>
              </a:rPr>
              <a:t>-3,15%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228184" y="2523108"/>
            <a:ext cx="2916324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TOTAL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2015  1.078,06 mi </a:t>
            </a:r>
            <a:endParaRPr lang="pt-BR" sz="2500" b="1" u="sng" dirty="0" smtClean="0">
              <a:solidFill>
                <a:srgbClr val="0033CC"/>
              </a:solidFill>
            </a:endParaRPr>
          </a:p>
          <a:p>
            <a:pPr algn="r"/>
            <a:r>
              <a:rPr lang="pt-BR" sz="2500" b="1" u="sng" dirty="0" smtClean="0">
                <a:solidFill>
                  <a:srgbClr val="0033CC"/>
                </a:solidFill>
              </a:rPr>
              <a:t>2016  1.143,58 mi</a:t>
            </a:r>
            <a:r>
              <a:rPr lang="pt-BR" sz="2500" b="1" dirty="0" smtClean="0">
                <a:solidFill>
                  <a:srgbClr val="0033CC"/>
                </a:solidFill>
              </a:rPr>
              <a:t> 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DIF.       65,52 mi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6,1%</a:t>
            </a:r>
            <a:endParaRPr lang="pt-BR" sz="2500" b="1" dirty="0">
              <a:solidFill>
                <a:srgbClr val="0033CC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855932" y="6413266"/>
            <a:ext cx="428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R$ </a:t>
            </a:r>
            <a:r>
              <a:rPr lang="pt-BR" sz="2000" b="1" dirty="0"/>
              <a:t>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32739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572000" y="2924944"/>
            <a:ext cx="4536504" cy="1999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>
                <a:solidFill>
                  <a:schemeClr val="tx1"/>
                </a:solidFill>
              </a:rPr>
              <a:t>2015</a:t>
            </a:r>
          </a:p>
          <a:p>
            <a:pPr algn="r"/>
            <a:r>
              <a:rPr lang="pt-BR" sz="2600" b="1" dirty="0" err="1" smtClean="0">
                <a:solidFill>
                  <a:schemeClr val="tx1"/>
                </a:solidFill>
              </a:rPr>
              <a:t>Saneam</a:t>
            </a:r>
            <a:r>
              <a:rPr lang="pt-BR" sz="2600" b="1" dirty="0" smtClean="0">
                <a:solidFill>
                  <a:schemeClr val="tx1"/>
                </a:solidFill>
              </a:rPr>
              <a:t>. </a:t>
            </a:r>
            <a:r>
              <a:rPr lang="pt-BR" sz="2600" b="1" dirty="0" err="1" smtClean="0">
                <a:solidFill>
                  <a:schemeClr val="tx1"/>
                </a:solidFill>
              </a:rPr>
              <a:t>Cohatrac</a:t>
            </a:r>
            <a:r>
              <a:rPr lang="pt-BR" sz="2600" b="1" dirty="0" smtClean="0">
                <a:solidFill>
                  <a:schemeClr val="tx1"/>
                </a:solidFill>
              </a:rPr>
              <a:t>   1,92 mi</a:t>
            </a:r>
          </a:p>
          <a:p>
            <a:pPr algn="r"/>
            <a:r>
              <a:rPr lang="pt-BR" sz="2600" b="1" dirty="0" err="1" smtClean="0">
                <a:solidFill>
                  <a:schemeClr val="tx1"/>
                </a:solidFill>
              </a:rPr>
              <a:t>Bac</a:t>
            </a:r>
            <a:r>
              <a:rPr lang="pt-BR" sz="2600" b="1" dirty="0" smtClean="0">
                <a:solidFill>
                  <a:schemeClr val="tx1"/>
                </a:solidFill>
              </a:rPr>
              <a:t>. Bacanga  5,53 mi</a:t>
            </a:r>
          </a:p>
          <a:p>
            <a:pPr algn="r"/>
            <a:r>
              <a:rPr lang="pt-BR" sz="2600" b="1" dirty="0" smtClean="0">
                <a:solidFill>
                  <a:schemeClr val="tx1"/>
                </a:solidFill>
              </a:rPr>
              <a:t>Pró-transp.  14,16 mi </a:t>
            </a:r>
          </a:p>
        </p:txBody>
      </p:sp>
      <p:sp>
        <p:nvSpPr>
          <p:cNvPr id="9" name="Retângulo 8"/>
          <p:cNvSpPr/>
          <p:nvPr/>
        </p:nvSpPr>
        <p:spPr>
          <a:xfrm>
            <a:off x="4788024" y="5157192"/>
            <a:ext cx="4071139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 smtClean="0">
                <a:solidFill>
                  <a:srgbClr val="0033CC"/>
                </a:solidFill>
              </a:rPr>
              <a:t>2016</a:t>
            </a:r>
          </a:p>
          <a:p>
            <a:pPr algn="r"/>
            <a:r>
              <a:rPr lang="pt-BR" sz="2600" b="1" dirty="0" smtClean="0">
                <a:solidFill>
                  <a:srgbClr val="0033CC"/>
                </a:solidFill>
              </a:rPr>
              <a:t>Pró-transporte  23,64 mi</a:t>
            </a:r>
            <a:endParaRPr lang="pt-BR" sz="2600" b="1" dirty="0">
              <a:solidFill>
                <a:srgbClr val="0033CC"/>
              </a:solidFill>
            </a:endParaRPr>
          </a:p>
          <a:p>
            <a:pPr algn="r"/>
            <a:r>
              <a:rPr lang="pt-BR" sz="2600" b="1" dirty="0" smtClean="0">
                <a:solidFill>
                  <a:srgbClr val="0033CC"/>
                </a:solidFill>
              </a:rPr>
              <a:t>PMAT  13,40 mi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57787"/>
            <a:ext cx="5688632" cy="61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DE CAPITAL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955392" y="692696"/>
            <a:ext cx="3096344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TOTAL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2015     21,61 mi </a:t>
            </a:r>
            <a:endParaRPr lang="pt-BR" sz="2500" b="1" u="sng" dirty="0" smtClean="0">
              <a:solidFill>
                <a:srgbClr val="0033CC"/>
              </a:solidFill>
            </a:endParaRPr>
          </a:p>
          <a:p>
            <a:pPr algn="r"/>
            <a:r>
              <a:rPr lang="pt-BR" sz="2500" b="1" u="sng" dirty="0" smtClean="0">
                <a:solidFill>
                  <a:srgbClr val="0033CC"/>
                </a:solidFill>
              </a:rPr>
              <a:t>2016     37,04 mi</a:t>
            </a:r>
            <a:r>
              <a:rPr lang="pt-BR" sz="2500" b="1" dirty="0" smtClean="0">
                <a:solidFill>
                  <a:srgbClr val="0033CC"/>
                </a:solidFill>
              </a:rPr>
              <a:t> 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DIF.    15,43 mi</a:t>
            </a:r>
          </a:p>
          <a:p>
            <a:pPr algn="r"/>
            <a:r>
              <a:rPr lang="pt-BR" sz="2500" b="1" dirty="0" smtClean="0">
                <a:solidFill>
                  <a:srgbClr val="0033CC"/>
                </a:solidFill>
              </a:rPr>
              <a:t>71,4%</a:t>
            </a:r>
            <a:endParaRPr lang="pt-BR" sz="2500" b="1" dirty="0">
              <a:solidFill>
                <a:srgbClr val="0033CC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855932" y="6413266"/>
            <a:ext cx="428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R$ </a:t>
            </a:r>
            <a:r>
              <a:rPr lang="pt-BR" sz="2000" b="1" dirty="0"/>
              <a:t>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8410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10850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cima 6"/>
          <p:cNvSpPr/>
          <p:nvPr/>
        </p:nvSpPr>
        <p:spPr>
          <a:xfrm>
            <a:off x="4716016" y="4921771"/>
            <a:ext cx="2808312" cy="108465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33CC"/>
                </a:solidFill>
              </a:rPr>
              <a:t> 7,58%</a:t>
            </a:r>
            <a:endParaRPr lang="pt-BR" sz="2800" b="1" dirty="0">
              <a:solidFill>
                <a:srgbClr val="0033CC"/>
              </a:solidFill>
            </a:endParaRPr>
          </a:p>
        </p:txBody>
      </p:sp>
      <p:sp>
        <p:nvSpPr>
          <p:cNvPr id="8" name="Seta para cima 7"/>
          <p:cNvSpPr/>
          <p:nvPr/>
        </p:nvSpPr>
        <p:spPr>
          <a:xfrm>
            <a:off x="1031657" y="4936629"/>
            <a:ext cx="2808312" cy="108465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33CC"/>
                </a:solidFill>
              </a:rPr>
              <a:t>9,42%</a:t>
            </a:r>
            <a:endParaRPr lang="pt-BR" sz="2800" b="1" dirty="0">
              <a:solidFill>
                <a:srgbClr val="0033CC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3693" y="891877"/>
            <a:ext cx="4262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33CC"/>
                </a:solidFill>
              </a:rPr>
              <a:t>Total Receitas </a:t>
            </a:r>
          </a:p>
          <a:p>
            <a:r>
              <a:rPr lang="pt-BR" sz="2800" b="1" dirty="0" smtClean="0">
                <a:solidFill>
                  <a:srgbClr val="0033CC"/>
                </a:solidFill>
              </a:rPr>
              <a:t>2015 = R$ 1.717,14 mi</a:t>
            </a:r>
          </a:p>
          <a:p>
            <a:r>
              <a:rPr lang="pt-BR" sz="2800" b="1" dirty="0" smtClean="0">
                <a:solidFill>
                  <a:srgbClr val="0033CC"/>
                </a:solidFill>
              </a:rPr>
              <a:t>2016 = R$ 1.858,67 mi</a:t>
            </a:r>
            <a:endParaRPr lang="pt-BR" sz="2800" b="1" dirty="0">
              <a:solidFill>
                <a:srgbClr val="0033CC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55932" y="6413266"/>
            <a:ext cx="428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R$ </a:t>
            </a:r>
            <a:r>
              <a:rPr lang="pt-BR" sz="2000" b="1" dirty="0"/>
              <a:t>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8410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93751"/>
            <a:ext cx="2016224" cy="28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971600" y="1820739"/>
            <a:ext cx="7012633" cy="32644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00">
                  <a:alpha val="28000"/>
                </a:srgbClr>
              </a:gs>
              <a:gs pos="100000">
                <a:srgbClr val="006699">
                  <a:alpha val="91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DESPESAS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o 65"/>
          <p:cNvGrpSpPr>
            <a:grpSpLocks/>
          </p:cNvGrpSpPr>
          <p:nvPr/>
        </p:nvGrpSpPr>
        <p:grpSpPr bwMode="auto">
          <a:xfrm>
            <a:off x="3502343" y="610759"/>
            <a:ext cx="2256334" cy="5832475"/>
            <a:chOff x="3853615" y="935038"/>
            <a:chExt cx="2732034" cy="5832475"/>
          </a:xfrm>
          <a:solidFill>
            <a:srgbClr val="FFFFFF">
              <a:alpha val="27843"/>
            </a:srgbClr>
          </a:solidFill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Oval 6"/>
            <p:cNvSpPr>
              <a:spLocks noChangeArrowheads="1"/>
            </p:cNvSpPr>
            <p:nvPr/>
          </p:nvSpPr>
          <p:spPr bwMode="auto">
            <a:xfrm>
              <a:off x="3853615" y="989922"/>
              <a:ext cx="2732034" cy="341373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</a:t>
              </a:r>
              <a:r>
                <a:rPr lang="pt-BR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Atualiz.ago</a:t>
              </a: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/16 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8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rgbClr val="FFFFFF">
              <a:alpha val="27843"/>
            </a:srgbClr>
          </a:solidFill>
        </p:grpSpPr>
        <p:sp>
          <p:nvSpPr>
            <p:cNvPr id="79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</a:t>
              </a: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até </a:t>
              </a:r>
              <a:r>
                <a:rPr lang="pt-BR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ago</a:t>
              </a: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/16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2" name="Grupo 64"/>
          <p:cNvGrpSpPr>
            <a:grpSpLocks/>
          </p:cNvGrpSpPr>
          <p:nvPr/>
        </p:nvGrpSpPr>
        <p:grpSpPr bwMode="auto">
          <a:xfrm>
            <a:off x="35496" y="1214009"/>
            <a:ext cx="9144000" cy="1604007"/>
            <a:chOff x="20256" y="1759078"/>
            <a:chExt cx="9144000" cy="1603247"/>
          </a:xfrm>
        </p:grpSpPr>
        <p:sp>
          <p:nvSpPr>
            <p:cNvPr id="83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86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9" name="Grupo 4"/>
          <p:cNvGrpSpPr>
            <a:grpSpLocks/>
          </p:cNvGrpSpPr>
          <p:nvPr/>
        </p:nvGrpSpPr>
        <p:grpSpPr bwMode="auto">
          <a:xfrm>
            <a:off x="32067" y="2986612"/>
            <a:ext cx="9180513" cy="1742462"/>
            <a:chOff x="-36513" y="3532188"/>
            <a:chExt cx="9180513" cy="1451624"/>
          </a:xfrm>
        </p:grpSpPr>
        <p:sp>
          <p:nvSpPr>
            <p:cNvPr id="110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1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3743378" cy="1093200"/>
              <a:chOff x="107950" y="3852518"/>
              <a:chExt cx="3743325" cy="1093180"/>
            </a:xfrm>
          </p:grpSpPr>
          <p:sp>
            <p:nvSpPr>
              <p:cNvPr id="115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16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17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</p:grpSp>
      </p:grpSp>
      <p:sp>
        <p:nvSpPr>
          <p:cNvPr id="130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correntes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31" name="Grupo 75"/>
          <p:cNvGrpSpPr>
            <a:grpSpLocks/>
          </p:cNvGrpSpPr>
          <p:nvPr/>
        </p:nvGrpSpPr>
        <p:grpSpPr bwMode="auto">
          <a:xfrm>
            <a:off x="297180" y="5752672"/>
            <a:ext cx="8736013" cy="488950"/>
            <a:chOff x="228600" y="6396038"/>
            <a:chExt cx="8736013" cy="488950"/>
          </a:xfrm>
        </p:grpSpPr>
        <p:grpSp>
          <p:nvGrpSpPr>
            <p:cNvPr id="132" name="Grupo 87"/>
            <p:cNvGrpSpPr>
              <a:grpSpLocks/>
            </p:cNvGrpSpPr>
            <p:nvPr/>
          </p:nvGrpSpPr>
          <p:grpSpPr bwMode="auto">
            <a:xfrm>
              <a:off x="228600" y="6396038"/>
              <a:ext cx="7605713" cy="488950"/>
              <a:chOff x="209868" y="6612458"/>
              <a:chExt cx="7605066" cy="488950"/>
            </a:xfrm>
          </p:grpSpPr>
          <p:sp>
            <p:nvSpPr>
              <p:cNvPr id="134" name="Text Box 20"/>
              <p:cNvSpPr txBox="1">
                <a:spLocks noChangeArrowheads="1"/>
              </p:cNvSpPr>
              <p:nvPr/>
            </p:nvSpPr>
            <p:spPr bwMode="auto">
              <a:xfrm>
                <a:off x="3132158" y="6612458"/>
                <a:ext cx="2522538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2.774.013,43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Oval 6"/>
              <p:cNvSpPr>
                <a:spLocks noChangeArrowheads="1"/>
              </p:cNvSpPr>
              <p:nvPr/>
            </p:nvSpPr>
            <p:spPr bwMode="auto">
              <a:xfrm>
                <a:off x="209868" y="6671196"/>
                <a:ext cx="3814762" cy="43021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 O T A L</a:t>
                </a:r>
              </a:p>
            </p:txBody>
          </p:sp>
          <p:sp>
            <p:nvSpPr>
              <p:cNvPr id="136" name="Text Box 20"/>
              <p:cNvSpPr txBox="1">
                <a:spLocks noChangeArrowheads="1"/>
              </p:cNvSpPr>
              <p:nvPr/>
            </p:nvSpPr>
            <p:spPr bwMode="auto">
              <a:xfrm>
                <a:off x="5292397" y="6612458"/>
                <a:ext cx="252253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1.532.279,88</a:t>
                </a:r>
              </a:p>
            </p:txBody>
          </p:sp>
        </p:grpSp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8101013" y="6408738"/>
              <a:ext cx="8636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54,2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76530" y="4747467"/>
            <a:ext cx="8856663" cy="500062"/>
            <a:chOff x="176530" y="4747467"/>
            <a:chExt cx="8856663" cy="500062"/>
          </a:xfrm>
        </p:grpSpPr>
        <p:sp>
          <p:nvSpPr>
            <p:cNvPr id="138" name="Text Box 13"/>
            <p:cNvSpPr txBox="1">
              <a:spLocks noChangeArrowheads="1"/>
            </p:cNvSpPr>
            <p:nvPr/>
          </p:nvSpPr>
          <p:spPr bwMode="auto">
            <a:xfrm>
              <a:off x="176530" y="4752146"/>
              <a:ext cx="37433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RESERVA CONTING.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Text Box 18"/>
            <p:cNvSpPr txBox="1">
              <a:spLocks noChangeArrowheads="1"/>
            </p:cNvSpPr>
            <p:nvPr/>
          </p:nvSpPr>
          <p:spPr bwMode="auto">
            <a:xfrm>
              <a:off x="3502343" y="4756992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59.386,69</a:t>
              </a:r>
            </a:p>
          </p:txBody>
        </p:sp>
        <p:sp>
          <p:nvSpPr>
            <p:cNvPr id="141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7" name="Retângulo 146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>
              <a:solidFill>
                <a:srgbClr val="0033CC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3500" y="1171147"/>
            <a:ext cx="9080500" cy="498475"/>
            <a:chOff x="63500" y="1171147"/>
            <a:chExt cx="9080500" cy="498475"/>
          </a:xfrm>
        </p:grpSpPr>
        <p:sp>
          <p:nvSpPr>
            <p:cNvPr id="60" name="Oval 6"/>
            <p:cNvSpPr>
              <a:spLocks noChangeArrowheads="1"/>
            </p:cNvSpPr>
            <p:nvPr/>
          </p:nvSpPr>
          <p:spPr bwMode="auto">
            <a:xfrm>
              <a:off x="63500" y="1171147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5796359" y="1191785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1.374.668,42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3475038" y="1191785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2.283.039,39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8013194" y="1185435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60,2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5976" y="2962799"/>
            <a:ext cx="9094787" cy="504825"/>
            <a:chOff x="65976" y="2962799"/>
            <a:chExt cx="9094787" cy="504825"/>
          </a:xfrm>
        </p:grpSpPr>
        <p:grpSp>
          <p:nvGrpSpPr>
            <p:cNvPr id="65" name="Grupo 66"/>
            <p:cNvGrpSpPr>
              <a:grpSpLocks/>
            </p:cNvGrpSpPr>
            <p:nvPr/>
          </p:nvGrpSpPr>
          <p:grpSpPr bwMode="auto">
            <a:xfrm>
              <a:off x="65976" y="2962799"/>
              <a:ext cx="9094787" cy="504825"/>
              <a:chOff x="11113" y="3420244"/>
              <a:chExt cx="9094787" cy="504056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68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111.395,97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352.361,62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8155876" y="2973795"/>
              <a:ext cx="863600" cy="47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31,6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0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1" name="Grupo 73"/>
          <p:cNvGrpSpPr>
            <a:grpSpLocks/>
          </p:cNvGrpSpPr>
          <p:nvPr/>
        </p:nvGrpSpPr>
        <p:grpSpPr bwMode="auto">
          <a:xfrm>
            <a:off x="8890" y="5211334"/>
            <a:ext cx="9126538" cy="503238"/>
            <a:chOff x="69850" y="5310188"/>
            <a:chExt cx="9126538" cy="502770"/>
          </a:xfrm>
        </p:grpSpPr>
        <p:grpSp>
          <p:nvGrpSpPr>
            <p:cNvPr id="72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495300"/>
              <a:chOff x="193675" y="5105400"/>
              <a:chExt cx="8713788" cy="495300"/>
            </a:xfrm>
          </p:grpSpPr>
          <p:sp>
            <p:nvSpPr>
              <p:cNvPr id="74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00FFFF">
                  <a:alpha val="27451"/>
                </a:srgbClr>
              </a:solidFill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87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46.215,49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4770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129.729,07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3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71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35,6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5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 autoUpdateAnimBg="0"/>
      <p:bldP spid="130" grpId="0" autoUpdateAnimBg="0"/>
      <p:bldP spid="147" grpId="0"/>
      <p:bldP spid="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8890" y="567897"/>
            <a:ext cx="9203690" cy="5875337"/>
            <a:chOff x="8890" y="567897"/>
            <a:chExt cx="9203690" cy="5875337"/>
          </a:xfrm>
        </p:grpSpPr>
        <p:grpSp>
          <p:nvGrpSpPr>
            <p:cNvPr id="81" name="Grupo 65"/>
            <p:cNvGrpSpPr>
              <a:grpSpLocks/>
            </p:cNvGrpSpPr>
            <p:nvPr/>
          </p:nvGrpSpPr>
          <p:grpSpPr bwMode="auto">
            <a:xfrm>
              <a:off x="3502343" y="610759"/>
              <a:ext cx="2256334" cy="5832475"/>
              <a:chOff x="3853615" y="935038"/>
              <a:chExt cx="2732034" cy="5832475"/>
            </a:xfrm>
            <a:solidFill>
              <a:srgbClr val="FFFFFF">
                <a:alpha val="27843"/>
              </a:srgbClr>
            </a:solidFill>
          </p:grpSpPr>
          <p:sp>
            <p:nvSpPr>
              <p:cNvPr id="89" name="Rectangle 4"/>
              <p:cNvSpPr>
                <a:spLocks noChangeArrowheads="1"/>
              </p:cNvSpPr>
              <p:nvPr/>
            </p:nvSpPr>
            <p:spPr bwMode="auto">
              <a:xfrm>
                <a:off x="4011613" y="935038"/>
                <a:ext cx="2527300" cy="583247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Oval 6"/>
              <p:cNvSpPr>
                <a:spLocks noChangeArrowheads="1"/>
              </p:cNvSpPr>
              <p:nvPr/>
            </p:nvSpPr>
            <p:spPr bwMode="auto">
              <a:xfrm>
                <a:off x="3853615" y="989922"/>
                <a:ext cx="2732034" cy="341373"/>
              </a:xfrm>
              <a:prstGeom prst="roundRect">
                <a:avLst>
                  <a:gd name="adj" fmla="val 16667"/>
                </a:avLst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pt-B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LOA </a:t>
                </a:r>
                <a:r>
                  <a:rPr lang="pt-BR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Atualiz.ago</a:t>
                </a:r>
                <a:r>
                  <a:rPr lang="pt-B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/16 </a:t>
                </a:r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1" name="Grupo 84"/>
            <p:cNvGrpSpPr>
              <a:grpSpLocks/>
            </p:cNvGrpSpPr>
            <p:nvPr/>
          </p:nvGrpSpPr>
          <p:grpSpPr bwMode="auto">
            <a:xfrm>
              <a:off x="5855018" y="599647"/>
              <a:ext cx="2214562" cy="5773737"/>
              <a:chOff x="6487226" y="943392"/>
              <a:chExt cx="2709219" cy="6021288"/>
            </a:xfrm>
            <a:solidFill>
              <a:srgbClr val="FFFFFF">
                <a:alpha val="27843"/>
              </a:srgbClr>
            </a:solidFill>
          </p:grpSpPr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6541594" y="943392"/>
                <a:ext cx="2555776" cy="602128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Oval 6"/>
              <p:cNvSpPr>
                <a:spLocks noChangeArrowheads="1"/>
              </p:cNvSpPr>
              <p:nvPr/>
            </p:nvSpPr>
            <p:spPr bwMode="auto">
              <a:xfrm>
                <a:off x="6487226" y="989015"/>
                <a:ext cx="2709219" cy="415925"/>
              </a:xfrm>
              <a:prstGeom prst="roundRect">
                <a:avLst>
                  <a:gd name="adj" fmla="val 16667"/>
                </a:avLst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pt-BR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Liquid</a:t>
                </a:r>
                <a:r>
                  <a:rPr lang="pt-B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até </a:t>
                </a:r>
                <a:r>
                  <a:rPr lang="pt-BR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ago</a:t>
                </a:r>
                <a:r>
                  <a:rPr lang="pt-B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/16</a:t>
                </a:r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4" name="Grupo 64"/>
            <p:cNvGrpSpPr>
              <a:grpSpLocks/>
            </p:cNvGrpSpPr>
            <p:nvPr/>
          </p:nvGrpSpPr>
          <p:grpSpPr bwMode="auto">
            <a:xfrm>
              <a:off x="35496" y="1214009"/>
              <a:ext cx="9144000" cy="1604007"/>
              <a:chOff x="20256" y="1759078"/>
              <a:chExt cx="9144000" cy="1603247"/>
            </a:xfrm>
          </p:grpSpPr>
          <p:sp>
            <p:nvSpPr>
              <p:cNvPr id="95" name="Rectangle 2"/>
              <p:cNvSpPr>
                <a:spLocks noChangeArrowheads="1"/>
              </p:cNvSpPr>
              <p:nvPr/>
            </p:nvSpPr>
            <p:spPr bwMode="auto">
              <a:xfrm>
                <a:off x="20256" y="1759078"/>
                <a:ext cx="9144000" cy="1571626"/>
              </a:xfrm>
              <a:prstGeom prst="rect">
                <a:avLst/>
              </a:prstGeom>
              <a:solidFill>
                <a:srgbClr val="CCFFCC">
                  <a:alpha val="5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altLang="pt-BR" sz="250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6" name="Text Box 12"/>
              <p:cNvSpPr txBox="1">
                <a:spLocks noChangeArrowheads="1"/>
              </p:cNvSpPr>
              <p:nvPr/>
            </p:nvSpPr>
            <p:spPr bwMode="auto">
              <a:xfrm>
                <a:off x="49213" y="2163763"/>
                <a:ext cx="3730625" cy="47625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Pessoal e Enc. Sociais</a:t>
                </a:r>
              </a:p>
            </p:txBody>
          </p:sp>
          <p:sp>
            <p:nvSpPr>
              <p:cNvPr id="98" name="Text Box 13"/>
              <p:cNvSpPr txBox="1">
                <a:spLocks noChangeArrowheads="1"/>
              </p:cNvSpPr>
              <p:nvPr/>
            </p:nvSpPr>
            <p:spPr bwMode="auto">
              <a:xfrm>
                <a:off x="49213" y="2536825"/>
                <a:ext cx="3298825" cy="47625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Juros e Enc. Dívida</a:t>
                </a:r>
              </a:p>
            </p:txBody>
          </p:sp>
          <p:sp>
            <p:nvSpPr>
              <p:cNvPr id="99" name="Text Box 13"/>
              <p:cNvSpPr txBox="1">
                <a:spLocks noChangeArrowheads="1"/>
              </p:cNvSpPr>
              <p:nvPr/>
            </p:nvSpPr>
            <p:spPr bwMode="auto">
              <a:xfrm>
                <a:off x="34925" y="2884488"/>
                <a:ext cx="18002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</p:grpSp>
        <p:sp>
          <p:nvSpPr>
            <p:cNvPr id="100" name="Oval 6"/>
            <p:cNvSpPr>
              <a:spLocks noChangeArrowheads="1"/>
            </p:cNvSpPr>
            <p:nvPr/>
          </p:nvSpPr>
          <p:spPr bwMode="auto">
            <a:xfrm>
              <a:off x="8226743" y="598059"/>
              <a:ext cx="719137" cy="4318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altLang="pt-BR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en-US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1" name="Grupo 4"/>
            <p:cNvGrpSpPr>
              <a:grpSpLocks/>
            </p:cNvGrpSpPr>
            <p:nvPr/>
          </p:nvGrpSpPr>
          <p:grpSpPr bwMode="auto">
            <a:xfrm>
              <a:off x="32067" y="2986612"/>
              <a:ext cx="9180513" cy="1742462"/>
              <a:chOff x="-36513" y="3532188"/>
              <a:chExt cx="9180513" cy="1451624"/>
            </a:xfrm>
          </p:grpSpPr>
          <p:sp>
            <p:nvSpPr>
              <p:cNvPr id="102" name="Rectangle 2"/>
              <p:cNvSpPr>
                <a:spLocks noChangeArrowheads="1"/>
              </p:cNvSpPr>
              <p:nvPr/>
            </p:nvSpPr>
            <p:spPr bwMode="auto">
              <a:xfrm>
                <a:off x="-36513" y="3532188"/>
                <a:ext cx="9180513" cy="1449490"/>
              </a:xfrm>
              <a:prstGeom prst="rect">
                <a:avLst/>
              </a:prstGeom>
              <a:solidFill>
                <a:srgbClr val="FFFF66">
                  <a:alpha val="5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3" name="Grupo 72"/>
              <p:cNvGrpSpPr>
                <a:grpSpLocks/>
              </p:cNvGrpSpPr>
              <p:nvPr/>
            </p:nvGrpSpPr>
            <p:grpSpPr bwMode="auto">
              <a:xfrm>
                <a:off x="107950" y="3890612"/>
                <a:ext cx="3743378" cy="1093200"/>
                <a:chOff x="107950" y="3852518"/>
                <a:chExt cx="3743325" cy="1093180"/>
              </a:xfrm>
            </p:grpSpPr>
            <p:sp>
              <p:nvSpPr>
                <p:cNvPr id="10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07950" y="3852518"/>
                  <a:ext cx="2651125" cy="397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25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Investimentos</a:t>
                  </a:r>
                </a:p>
              </p:txBody>
            </p:sp>
            <p:sp>
              <p:nvSpPr>
                <p:cNvPr id="10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07950" y="4235422"/>
                  <a:ext cx="3671888" cy="397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2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Inversões Financeiras</a:t>
                  </a:r>
                </a:p>
              </p:txBody>
            </p:sp>
            <p:sp>
              <p:nvSpPr>
                <p:cNvPr id="10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07950" y="4548277"/>
                  <a:ext cx="3743325" cy="397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2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Amortização da Dívida</a:t>
                  </a:r>
                </a:p>
              </p:txBody>
            </p:sp>
          </p:grpSp>
        </p:grpSp>
        <p:sp>
          <p:nvSpPr>
            <p:cNvPr id="107" name="Text Box 16"/>
            <p:cNvSpPr txBox="1">
              <a:spLocks noChangeArrowheads="1"/>
            </p:cNvSpPr>
            <p:nvPr/>
          </p:nvSpPr>
          <p:spPr bwMode="auto">
            <a:xfrm>
              <a:off x="320619" y="567897"/>
              <a:ext cx="23038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pt-BR" altLang="pt-BR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R$ mil </a:t>
              </a:r>
              <a:r>
                <a:rPr lang="pt-BR" altLang="pt-B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correntes</a:t>
              </a:r>
              <a:endParaRPr lang="en-US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108" name="Grupo 75"/>
            <p:cNvGrpSpPr>
              <a:grpSpLocks/>
            </p:cNvGrpSpPr>
            <p:nvPr/>
          </p:nvGrpSpPr>
          <p:grpSpPr bwMode="auto">
            <a:xfrm>
              <a:off x="297180" y="5752672"/>
              <a:ext cx="8736013" cy="488950"/>
              <a:chOff x="228600" y="6396038"/>
              <a:chExt cx="8736013" cy="488950"/>
            </a:xfrm>
          </p:grpSpPr>
          <p:grpSp>
            <p:nvGrpSpPr>
              <p:cNvPr id="112" name="Grupo 87"/>
              <p:cNvGrpSpPr>
                <a:grpSpLocks/>
              </p:cNvGrpSpPr>
              <p:nvPr/>
            </p:nvGrpSpPr>
            <p:grpSpPr bwMode="auto">
              <a:xfrm>
                <a:off x="228600" y="6396038"/>
                <a:ext cx="7605713" cy="488950"/>
                <a:chOff x="209868" y="6612458"/>
                <a:chExt cx="7605066" cy="488950"/>
              </a:xfrm>
            </p:grpSpPr>
            <p:sp>
              <p:nvSpPr>
                <p:cNvPr id="11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132158" y="6612458"/>
                  <a:ext cx="2522538" cy="488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2.774.013,43</a:t>
                  </a:r>
                  <a:endPara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8" name="Oval 6"/>
                <p:cNvSpPr>
                  <a:spLocks noChangeArrowheads="1"/>
                </p:cNvSpPr>
                <p:nvPr/>
              </p:nvSpPr>
              <p:spPr bwMode="auto">
                <a:xfrm>
                  <a:off x="209868" y="6671196"/>
                  <a:ext cx="3814762" cy="430212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pt-BR" sz="2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T O T A L</a:t>
                  </a:r>
                </a:p>
              </p:txBody>
            </p:sp>
            <p:sp>
              <p:nvSpPr>
                <p:cNvPr id="11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292397" y="6612458"/>
                  <a:ext cx="2522537" cy="488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</a:pPr>
                  <a:r>
                    <a:rPr lang="pt-BR" altLang="pt-BR" sz="2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1.532.279,88</a:t>
                  </a:r>
                </a:p>
              </p:txBody>
            </p:sp>
          </p:grpSp>
          <p:sp>
            <p:nvSpPr>
              <p:cNvPr id="113" name="Text Box 18"/>
              <p:cNvSpPr txBox="1">
                <a:spLocks noChangeArrowheads="1"/>
              </p:cNvSpPr>
              <p:nvPr/>
            </p:nvSpPr>
            <p:spPr bwMode="auto">
              <a:xfrm>
                <a:off x="8101013" y="6408738"/>
                <a:ext cx="86360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54,2</a:t>
                </a:r>
              </a:p>
            </p:txBody>
          </p:sp>
        </p:grpSp>
        <p:grpSp>
          <p:nvGrpSpPr>
            <p:cNvPr id="120" name="Grupo 119"/>
            <p:cNvGrpSpPr/>
            <p:nvPr/>
          </p:nvGrpSpPr>
          <p:grpSpPr>
            <a:xfrm>
              <a:off x="176530" y="4747467"/>
              <a:ext cx="8856663" cy="500062"/>
              <a:chOff x="176530" y="4747467"/>
              <a:chExt cx="8856663" cy="500062"/>
            </a:xfrm>
          </p:grpSpPr>
          <p:sp>
            <p:nvSpPr>
              <p:cNvPr id="121" name="Text Box 13"/>
              <p:cNvSpPr txBox="1">
                <a:spLocks noChangeArrowheads="1"/>
              </p:cNvSpPr>
              <p:nvPr/>
            </p:nvSpPr>
            <p:spPr bwMode="auto">
              <a:xfrm>
                <a:off x="176530" y="4752146"/>
                <a:ext cx="3743325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RESERVA CONTING.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2" name="Text Box 18"/>
              <p:cNvSpPr txBox="1">
                <a:spLocks noChangeArrowheads="1"/>
              </p:cNvSpPr>
              <p:nvPr/>
            </p:nvSpPr>
            <p:spPr bwMode="auto">
              <a:xfrm>
                <a:off x="5664518" y="4769692"/>
                <a:ext cx="2233612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" name="Text Box 18"/>
              <p:cNvSpPr txBox="1">
                <a:spLocks noChangeArrowheads="1"/>
              </p:cNvSpPr>
              <p:nvPr/>
            </p:nvSpPr>
            <p:spPr bwMode="auto">
              <a:xfrm>
                <a:off x="3502343" y="4756992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59.386,69</a:t>
                </a:r>
              </a:p>
            </p:txBody>
          </p:sp>
          <p:sp>
            <p:nvSpPr>
              <p:cNvPr id="124" name="Text Box 18"/>
              <p:cNvSpPr txBox="1">
                <a:spLocks noChangeArrowheads="1"/>
              </p:cNvSpPr>
              <p:nvPr/>
            </p:nvSpPr>
            <p:spPr bwMode="auto">
              <a:xfrm>
                <a:off x="8169593" y="4747467"/>
                <a:ext cx="863600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5" name="Grupo 124"/>
            <p:cNvGrpSpPr/>
            <p:nvPr/>
          </p:nvGrpSpPr>
          <p:grpSpPr>
            <a:xfrm>
              <a:off x="63500" y="1171147"/>
              <a:ext cx="9080500" cy="498475"/>
              <a:chOff x="63500" y="1171147"/>
              <a:chExt cx="9080500" cy="498475"/>
            </a:xfrm>
          </p:grpSpPr>
          <p:sp>
            <p:nvSpPr>
              <p:cNvPr id="126" name="Oval 6"/>
              <p:cNvSpPr>
                <a:spLocks noChangeArrowheads="1"/>
              </p:cNvSpPr>
              <p:nvPr/>
            </p:nvSpPr>
            <p:spPr bwMode="auto">
              <a:xfrm>
                <a:off x="63500" y="1171147"/>
                <a:ext cx="9080500" cy="460375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CORRENTES</a:t>
                </a:r>
              </a:p>
            </p:txBody>
          </p:sp>
          <p:sp>
            <p:nvSpPr>
              <p:cNvPr id="127" name="Text Box 18"/>
              <p:cNvSpPr txBox="1">
                <a:spLocks noChangeArrowheads="1"/>
              </p:cNvSpPr>
              <p:nvPr/>
            </p:nvSpPr>
            <p:spPr bwMode="auto">
              <a:xfrm>
                <a:off x="5796359" y="1191785"/>
                <a:ext cx="2232025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1.374.668,42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Text Box 18"/>
              <p:cNvSpPr txBox="1">
                <a:spLocks noChangeArrowheads="1"/>
              </p:cNvSpPr>
              <p:nvPr/>
            </p:nvSpPr>
            <p:spPr bwMode="auto">
              <a:xfrm>
                <a:off x="3475038" y="1191785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2.283.039,39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Text Box 18"/>
              <p:cNvSpPr txBox="1">
                <a:spLocks noChangeArrowheads="1"/>
              </p:cNvSpPr>
              <p:nvPr/>
            </p:nvSpPr>
            <p:spPr bwMode="auto">
              <a:xfrm>
                <a:off x="8013194" y="1185435"/>
                <a:ext cx="989519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60,2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7" name="Grupo 136"/>
            <p:cNvGrpSpPr/>
            <p:nvPr/>
          </p:nvGrpSpPr>
          <p:grpSpPr>
            <a:xfrm>
              <a:off x="65976" y="2962799"/>
              <a:ext cx="9094787" cy="504825"/>
              <a:chOff x="65976" y="2962799"/>
              <a:chExt cx="9094787" cy="504825"/>
            </a:xfrm>
          </p:grpSpPr>
          <p:grpSp>
            <p:nvGrpSpPr>
              <p:cNvPr id="142" name="Grupo 66"/>
              <p:cNvGrpSpPr>
                <a:grpSpLocks/>
              </p:cNvGrpSpPr>
              <p:nvPr/>
            </p:nvGrpSpPr>
            <p:grpSpPr bwMode="auto">
              <a:xfrm>
                <a:off x="65976" y="2962799"/>
                <a:ext cx="9094787" cy="504825"/>
                <a:chOff x="11113" y="3420244"/>
                <a:chExt cx="9094787" cy="504056"/>
              </a:xfrm>
            </p:grpSpPr>
            <p:sp>
              <p:nvSpPr>
                <p:cNvPr id="144" name="Oval 6"/>
                <p:cNvSpPr>
                  <a:spLocks noChangeArrowheads="1"/>
                </p:cNvSpPr>
                <p:nvPr/>
              </p:nvSpPr>
              <p:spPr bwMode="auto">
                <a:xfrm>
                  <a:off x="11113" y="3420244"/>
                  <a:ext cx="9094787" cy="430212"/>
                </a:xfrm>
                <a:prstGeom prst="roundRect">
                  <a:avLst>
                    <a:gd name="adj" fmla="val 16667"/>
                  </a:avLst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pt-BR" sz="25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CAPITAL</a:t>
                  </a:r>
                </a:p>
              </p:txBody>
            </p:sp>
            <p:sp>
              <p:nvSpPr>
                <p:cNvPr id="14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79987" y="3446462"/>
                  <a:ext cx="2331274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111.395,97</a:t>
                  </a:r>
                  <a:endPara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22380" y="3446462"/>
                  <a:ext cx="2329618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352.361,62</a:t>
                  </a:r>
                  <a:endPara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43" name="Text Box 18"/>
              <p:cNvSpPr txBox="1">
                <a:spLocks noChangeArrowheads="1"/>
              </p:cNvSpPr>
              <p:nvPr/>
            </p:nvSpPr>
            <p:spPr bwMode="auto">
              <a:xfrm>
                <a:off x="8155876" y="2973795"/>
                <a:ext cx="863600" cy="477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31,6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6" name="Line 27"/>
            <p:cNvSpPr>
              <a:spLocks noChangeShapeType="1"/>
            </p:cNvSpPr>
            <p:nvPr/>
          </p:nvSpPr>
          <p:spPr bwMode="auto">
            <a:xfrm>
              <a:off x="176530" y="5736797"/>
              <a:ext cx="897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7" name="Grupo 73"/>
            <p:cNvGrpSpPr>
              <a:grpSpLocks/>
            </p:cNvGrpSpPr>
            <p:nvPr/>
          </p:nvGrpSpPr>
          <p:grpSpPr bwMode="auto">
            <a:xfrm>
              <a:off x="8890" y="5211334"/>
              <a:ext cx="9126538" cy="503238"/>
              <a:chOff x="69850" y="5310188"/>
              <a:chExt cx="9126538" cy="502770"/>
            </a:xfrm>
          </p:grpSpPr>
          <p:grpSp>
            <p:nvGrpSpPr>
              <p:cNvPr id="158" name="Grupo 62"/>
              <p:cNvGrpSpPr>
                <a:grpSpLocks/>
              </p:cNvGrpSpPr>
              <p:nvPr/>
            </p:nvGrpSpPr>
            <p:grpSpPr bwMode="auto">
              <a:xfrm>
                <a:off x="69850" y="5310188"/>
                <a:ext cx="9126538" cy="495300"/>
                <a:chOff x="193675" y="5105400"/>
                <a:chExt cx="8713788" cy="495300"/>
              </a:xfrm>
            </p:grpSpPr>
            <p:sp>
              <p:nvSpPr>
                <p:cNvPr id="160" name="Oval 6"/>
                <p:cNvSpPr>
                  <a:spLocks noChangeArrowheads="1"/>
                </p:cNvSpPr>
                <p:nvPr/>
              </p:nvSpPr>
              <p:spPr bwMode="auto">
                <a:xfrm>
                  <a:off x="193675" y="5105400"/>
                  <a:ext cx="8713788" cy="43021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FFFF">
                    <a:alpha val="27451"/>
                  </a:srgbClr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pt-BR" sz="25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INTRA-ORÇAMENT.</a:t>
                  </a:r>
                </a:p>
              </p:txBody>
            </p:sp>
            <p:sp>
              <p:nvSpPr>
                <p:cNvPr id="16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848850" y="5122863"/>
                  <a:ext cx="1821150" cy="477837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46.215,49</a:t>
                  </a:r>
                  <a:endPara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717794" y="5122863"/>
                  <a:ext cx="1888307" cy="477055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</a:pPr>
                  <a:r>
                    <a:rPr lang="pt-BR" altLang="pt-BR" sz="25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129.729,07</a:t>
                  </a:r>
                  <a:endPara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59" name="Text Box 18"/>
              <p:cNvSpPr txBox="1">
                <a:spLocks noChangeArrowheads="1"/>
              </p:cNvSpPr>
              <p:nvPr/>
            </p:nvSpPr>
            <p:spPr bwMode="auto">
              <a:xfrm>
                <a:off x="8108487" y="5335771"/>
                <a:ext cx="988969" cy="47718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35,6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5" name="Grupo 65"/>
          <p:cNvGrpSpPr>
            <a:grpSpLocks/>
          </p:cNvGrpSpPr>
          <p:nvPr/>
        </p:nvGrpSpPr>
        <p:grpSpPr bwMode="auto">
          <a:xfrm>
            <a:off x="3502343" y="610759"/>
            <a:ext cx="2256334" cy="5832475"/>
            <a:chOff x="3853615" y="935038"/>
            <a:chExt cx="2732034" cy="5832475"/>
          </a:xfrm>
          <a:solidFill>
            <a:srgbClr val="FFFFFF">
              <a:alpha val="27843"/>
            </a:srgbClr>
          </a:solidFill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Oval 6"/>
            <p:cNvSpPr>
              <a:spLocks noChangeArrowheads="1"/>
            </p:cNvSpPr>
            <p:nvPr/>
          </p:nvSpPr>
          <p:spPr bwMode="auto">
            <a:xfrm>
              <a:off x="3853615" y="989922"/>
              <a:ext cx="2732034" cy="341373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</a:t>
              </a:r>
              <a:r>
                <a:rPr lang="pt-BR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Atualiz.ago</a:t>
              </a: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/16 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8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rgbClr val="FFFFFF">
              <a:alpha val="27843"/>
            </a:srgbClr>
          </a:solidFill>
        </p:grpSpPr>
        <p:sp>
          <p:nvSpPr>
            <p:cNvPr id="79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</a:t>
              </a: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até </a:t>
              </a:r>
              <a:r>
                <a:rPr lang="pt-BR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ago</a:t>
              </a: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/16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correntes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664518" y="4747467"/>
            <a:ext cx="3368675" cy="500062"/>
            <a:chOff x="5664518" y="4747467"/>
            <a:chExt cx="3368675" cy="500062"/>
          </a:xfrm>
        </p:grpSpPr>
        <p:sp>
          <p:nvSpPr>
            <p:cNvPr id="139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7" name="Retângulo 146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>
              <a:solidFill>
                <a:srgbClr val="0033CC"/>
              </a:solidFill>
            </a:endParaRPr>
          </a:p>
        </p:txBody>
      </p:sp>
      <p:grpSp>
        <p:nvGrpSpPr>
          <p:cNvPr id="64" name="Grupo 70"/>
          <p:cNvGrpSpPr>
            <a:grpSpLocks/>
          </p:cNvGrpSpPr>
          <p:nvPr/>
        </p:nvGrpSpPr>
        <p:grpSpPr bwMode="auto">
          <a:xfrm>
            <a:off x="3377243" y="2973793"/>
            <a:ext cx="5642233" cy="493829"/>
            <a:chOff x="3322380" y="3542467"/>
            <a:chExt cx="5642233" cy="493077"/>
          </a:xfrm>
        </p:grpSpPr>
        <p:grpSp>
          <p:nvGrpSpPr>
            <p:cNvPr id="65" name="Grupo 66"/>
            <p:cNvGrpSpPr>
              <a:grpSpLocks/>
            </p:cNvGrpSpPr>
            <p:nvPr/>
          </p:nvGrpSpPr>
          <p:grpSpPr bwMode="auto">
            <a:xfrm>
              <a:off x="3322380" y="3557706"/>
              <a:ext cx="4588881" cy="477838"/>
              <a:chOff x="3322380" y="3446462"/>
              <a:chExt cx="4588881" cy="477838"/>
            </a:xfrm>
          </p:grpSpPr>
          <p:sp>
            <p:nvSpPr>
              <p:cNvPr id="68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111.395,97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352.361,62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8101013" y="3542467"/>
              <a:ext cx="863600" cy="47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31,6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3" name="Texto Explicativo 1 152"/>
          <p:cNvSpPr/>
          <p:nvPr/>
        </p:nvSpPr>
        <p:spPr>
          <a:xfrm>
            <a:off x="2123728" y="5417912"/>
            <a:ext cx="6942646" cy="78699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Contribuição Previdenciárias –  Quota Patronal 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155" name="Texto Explicativo 1 154"/>
          <p:cNvSpPr/>
          <p:nvPr/>
        </p:nvSpPr>
        <p:spPr>
          <a:xfrm>
            <a:off x="2123728" y="4562668"/>
            <a:ext cx="6942646" cy="494398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Pagam. Principal da Dívida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154" name="Texto Explicativo 1 153"/>
          <p:cNvSpPr/>
          <p:nvPr/>
        </p:nvSpPr>
        <p:spPr>
          <a:xfrm>
            <a:off x="3255243" y="4293096"/>
            <a:ext cx="5493221" cy="2538740"/>
          </a:xfrm>
          <a:prstGeom prst="borderCallout1">
            <a:avLst>
              <a:gd name="adj1" fmla="val 18750"/>
              <a:gd name="adj2" fmla="val -8333"/>
              <a:gd name="adj3" fmla="val 9393"/>
              <a:gd name="adj4" fmla="val -45577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EXEMPLOS:</a:t>
            </a: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bg1"/>
                </a:solidFill>
              </a:rPr>
              <a:t>Pro-Transporte I e II</a:t>
            </a: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bg1"/>
                </a:solidFill>
              </a:rPr>
              <a:t>Saneamento </a:t>
            </a:r>
            <a:r>
              <a:rPr lang="pt-BR" sz="2100" b="1" dirty="0" err="1" smtClean="0">
                <a:solidFill>
                  <a:schemeClr val="bg1"/>
                </a:solidFill>
              </a:rPr>
              <a:t>Cohatrac</a:t>
            </a:r>
            <a:endParaRPr lang="pt-BR" sz="21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bg1"/>
                </a:solidFill>
              </a:rPr>
              <a:t>Bacia do Bacanga</a:t>
            </a:r>
          </a:p>
          <a:p>
            <a:pPr marL="285750" indent="-285750">
              <a:buFontTx/>
              <a:buChar char="-"/>
            </a:pPr>
            <a:r>
              <a:rPr lang="pt-BR" sz="2100" b="1" dirty="0" err="1" smtClean="0">
                <a:solidFill>
                  <a:schemeClr val="bg1"/>
                </a:solidFill>
              </a:rPr>
              <a:t>Financ</a:t>
            </a:r>
            <a:r>
              <a:rPr lang="pt-BR" sz="2100" b="1" dirty="0" smtClean="0">
                <a:solidFill>
                  <a:schemeClr val="bg1"/>
                </a:solidFill>
              </a:rPr>
              <a:t>. Antigos</a:t>
            </a: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bg1"/>
                </a:solidFill>
              </a:rPr>
              <a:t>Parcelamentos</a:t>
            </a:r>
          </a:p>
          <a:p>
            <a:pPr marL="285750" indent="-285750">
              <a:buFontTx/>
              <a:buChar char="-"/>
            </a:pPr>
            <a:r>
              <a:rPr lang="pt-BR" sz="2100" b="1" dirty="0" smtClean="0">
                <a:solidFill>
                  <a:schemeClr val="bg1"/>
                </a:solidFill>
              </a:rPr>
              <a:t>Decisões Judiciais</a:t>
            </a:r>
          </a:p>
          <a:p>
            <a:endParaRPr lang="pt-BR" sz="21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1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1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100" b="1" dirty="0" smtClean="0">
              <a:solidFill>
                <a:schemeClr val="bg1"/>
              </a:solidFill>
            </a:endParaRPr>
          </a:p>
        </p:txBody>
      </p:sp>
      <p:sp>
        <p:nvSpPr>
          <p:cNvPr id="152" name="Texto Explicativo 1 151"/>
          <p:cNvSpPr/>
          <p:nvPr/>
        </p:nvSpPr>
        <p:spPr>
          <a:xfrm>
            <a:off x="2123728" y="4024983"/>
            <a:ext cx="6942646" cy="78699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>
                <a:solidFill>
                  <a:schemeClr val="bg1"/>
                </a:solidFill>
              </a:rPr>
              <a:t>aquisição de imóveis ou bens de capital já em utilização</a:t>
            </a:r>
            <a:endParaRPr lang="pt-BR" sz="2200" b="1" dirty="0" smtClean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151" name="Texto Explicativo 1 150"/>
          <p:cNvSpPr/>
          <p:nvPr/>
        </p:nvSpPr>
        <p:spPr>
          <a:xfrm>
            <a:off x="2123728" y="3581400"/>
            <a:ext cx="6942646" cy="78699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Material Perm.  e Equipamentos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Obras e Instalações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150" name="Texto Explicativo 1 149"/>
          <p:cNvSpPr/>
          <p:nvPr/>
        </p:nvSpPr>
        <p:spPr>
          <a:xfrm>
            <a:off x="2123728" y="2578984"/>
            <a:ext cx="6942646" cy="3418163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>
                <a:solidFill>
                  <a:schemeClr val="bg1"/>
                </a:solidFill>
              </a:rPr>
              <a:t>Material de </a:t>
            </a:r>
            <a:r>
              <a:rPr lang="pt-BR" sz="2200" b="1" dirty="0" smtClean="0">
                <a:solidFill>
                  <a:schemeClr val="bg1"/>
                </a:solidFill>
              </a:rPr>
              <a:t>Consumo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Passagens Aéreas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Pessoas Físicas</a:t>
            </a:r>
          </a:p>
          <a:p>
            <a:pPr marL="285750" indent="-285750">
              <a:buFontTx/>
              <a:buChar char="-"/>
            </a:pPr>
            <a:r>
              <a:rPr lang="pt-BR" sz="2200" b="1" dirty="0" err="1" smtClean="0">
                <a:solidFill>
                  <a:schemeClr val="bg1"/>
                </a:solidFill>
              </a:rPr>
              <a:t>Jetões</a:t>
            </a:r>
            <a:endParaRPr lang="pt-BR" sz="22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Pessoas Jurídicas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Recolhimento INSS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Recolhimento Pasep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Obrigações Contributivas </a:t>
            </a:r>
          </a:p>
          <a:p>
            <a:r>
              <a:rPr lang="pt-BR" sz="2200" b="1" dirty="0">
                <a:solidFill>
                  <a:schemeClr val="bg1"/>
                </a:solidFill>
              </a:rPr>
              <a:t> </a:t>
            </a:r>
            <a:r>
              <a:rPr lang="pt-BR" sz="2200" b="1" dirty="0" smtClean="0">
                <a:solidFill>
                  <a:schemeClr val="bg1"/>
                </a:solidFill>
              </a:rPr>
              <a:t>     (FNM-ABRASF- FAMEM) 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149" name="Texto Explicativo 1 148"/>
          <p:cNvSpPr/>
          <p:nvPr/>
        </p:nvSpPr>
        <p:spPr>
          <a:xfrm>
            <a:off x="2123728" y="2355192"/>
            <a:ext cx="6942646" cy="2386560"/>
          </a:xfrm>
          <a:prstGeom prst="borderCallout1">
            <a:avLst>
              <a:gd name="adj1" fmla="val 18750"/>
              <a:gd name="adj2" fmla="val -8333"/>
              <a:gd name="adj3" fmla="val -7418"/>
              <a:gd name="adj4" fmla="val -24447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Juros de Financiamentos</a:t>
            </a: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Juros de Parcelamentos</a:t>
            </a: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Taxas ou comissões  pela </a:t>
            </a:r>
            <a:r>
              <a:rPr lang="pt-BR" sz="2200" b="1" dirty="0" err="1" smtClean="0">
                <a:solidFill>
                  <a:schemeClr val="bg1"/>
                </a:solidFill>
              </a:rPr>
              <a:t>adm</a:t>
            </a:r>
            <a:r>
              <a:rPr lang="pt-BR" sz="2200" b="1" dirty="0" smtClean="0">
                <a:solidFill>
                  <a:schemeClr val="bg1"/>
                </a:solidFill>
              </a:rPr>
              <a:t> de Financiamentos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  <p:sp>
        <p:nvSpPr>
          <p:cNvPr id="148" name="Texto Explicativo 1 147"/>
          <p:cNvSpPr/>
          <p:nvPr/>
        </p:nvSpPr>
        <p:spPr>
          <a:xfrm>
            <a:off x="2165858" y="1754474"/>
            <a:ext cx="6942646" cy="2808193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Tx/>
              <a:buChar char="-"/>
            </a:pPr>
            <a:r>
              <a:rPr lang="pt-BR" sz="2200" b="1" dirty="0" err="1" smtClean="0">
                <a:solidFill>
                  <a:schemeClr val="bg1"/>
                </a:solidFill>
              </a:rPr>
              <a:t>Vencim</a:t>
            </a:r>
            <a:r>
              <a:rPr lang="pt-BR" sz="2200" b="1" dirty="0" smtClean="0">
                <a:solidFill>
                  <a:schemeClr val="bg1"/>
                </a:solidFill>
              </a:rPr>
              <a:t>. de servidores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Aposentadorias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Pensões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Salário Família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Cont. Tempo Determinado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Sentenças Judiciais Trabalhistas</a:t>
            </a:r>
          </a:p>
          <a:p>
            <a:pPr marL="285750" indent="-285750">
              <a:buFontTx/>
              <a:buChar char="-"/>
            </a:pPr>
            <a:r>
              <a:rPr lang="pt-BR" sz="2200" b="1" dirty="0" err="1" smtClean="0">
                <a:solidFill>
                  <a:schemeClr val="bg1"/>
                </a:solidFill>
              </a:rPr>
              <a:t>Indeniz</a:t>
            </a:r>
            <a:r>
              <a:rPr lang="pt-BR" sz="2200" b="1" dirty="0" smtClean="0">
                <a:solidFill>
                  <a:schemeClr val="bg1"/>
                </a:solidFill>
              </a:rPr>
              <a:t>. e Restituições Trabalhistas</a:t>
            </a:r>
          </a:p>
          <a:p>
            <a:pPr marL="285750" indent="-285750">
              <a:buFontTx/>
              <a:buChar char="-"/>
            </a:pPr>
            <a:r>
              <a:rPr lang="pt-BR" sz="2200" b="1" dirty="0" smtClean="0">
                <a:solidFill>
                  <a:schemeClr val="bg1"/>
                </a:solidFill>
              </a:rPr>
              <a:t>IPAM</a:t>
            </a: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sz="2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5" grpId="0" animBg="1"/>
      <p:bldP spid="154" grpId="0" animBg="1"/>
      <p:bldP spid="152" grpId="0" animBg="1"/>
      <p:bldP spid="151" grpId="0" animBg="1"/>
      <p:bldP spid="150" grpId="0" animBg="1"/>
      <p:bldP spid="149" grpId="0" animBg="1"/>
      <p:bldP spid="1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o 65"/>
          <p:cNvGrpSpPr>
            <a:grpSpLocks/>
          </p:cNvGrpSpPr>
          <p:nvPr/>
        </p:nvGrpSpPr>
        <p:grpSpPr bwMode="auto">
          <a:xfrm>
            <a:off x="3613467" y="610759"/>
            <a:ext cx="2145210" cy="5832475"/>
            <a:chOff x="3988167" y="935038"/>
            <a:chExt cx="2597482" cy="5832475"/>
          </a:xfrm>
          <a:solidFill>
            <a:srgbClr val="FFFFFF">
              <a:alpha val="27843"/>
            </a:srgbClr>
          </a:solidFill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Oval 6"/>
            <p:cNvSpPr>
              <a:spLocks noChangeArrowheads="1"/>
            </p:cNvSpPr>
            <p:nvPr/>
          </p:nvSpPr>
          <p:spPr bwMode="auto">
            <a:xfrm>
              <a:off x="3988167" y="950913"/>
              <a:ext cx="2597482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</a:t>
              </a:r>
              <a:r>
                <a:rPr lang="pt-BR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Atualiz</a:t>
              </a: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pt-BR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ago</a:t>
              </a: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/16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8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rgbClr val="FFFFFF">
              <a:alpha val="27843"/>
            </a:srgbClr>
          </a:solidFill>
        </p:grpSpPr>
        <p:sp>
          <p:nvSpPr>
            <p:cNvPr id="79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</a:t>
              </a: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até </a:t>
              </a:r>
              <a:r>
                <a:rPr lang="pt-BR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ago</a:t>
              </a:r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/16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2" name="Grupo 64"/>
          <p:cNvGrpSpPr>
            <a:grpSpLocks/>
          </p:cNvGrpSpPr>
          <p:nvPr/>
        </p:nvGrpSpPr>
        <p:grpSpPr bwMode="auto">
          <a:xfrm>
            <a:off x="35496" y="1214009"/>
            <a:ext cx="9144000" cy="1658748"/>
            <a:chOff x="20256" y="1759078"/>
            <a:chExt cx="9144000" cy="1657962"/>
          </a:xfrm>
        </p:grpSpPr>
        <p:sp>
          <p:nvSpPr>
            <p:cNvPr id="83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86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  <p:sp>
          <p:nvSpPr>
            <p:cNvPr id="87" name="Text Box 18"/>
            <p:cNvSpPr txBox="1">
              <a:spLocks noChangeArrowheads="1"/>
            </p:cNvSpPr>
            <p:nvPr/>
          </p:nvSpPr>
          <p:spPr bwMode="auto">
            <a:xfrm>
              <a:off x="5709002" y="2176393"/>
              <a:ext cx="2232025" cy="105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855.226,63</a:t>
              </a:r>
              <a:endParaRPr lang="pt-BR" altLang="pt-BR" sz="2500" dirty="0"/>
            </a:p>
            <a:p>
              <a:pPr algn="r" eaLnBrk="1" hangingPunct="1">
                <a:spcBef>
                  <a:spcPct val="50000"/>
                </a:spcBef>
              </a:pPr>
              <a:endParaRPr lang="pt-BR" altLang="pt-BR" sz="2500" dirty="0"/>
            </a:p>
          </p:txBody>
        </p:sp>
        <p:sp>
          <p:nvSpPr>
            <p:cNvPr id="88" name="Text Box 18"/>
            <p:cNvSpPr txBox="1">
              <a:spLocks noChangeArrowheads="1"/>
            </p:cNvSpPr>
            <p:nvPr/>
          </p:nvSpPr>
          <p:spPr bwMode="auto">
            <a:xfrm>
              <a:off x="5655389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11.952,39</a:t>
              </a:r>
              <a:endParaRPr lang="pt-BR" altLang="pt-BR" sz="2500" dirty="0"/>
            </a:p>
          </p:txBody>
        </p:sp>
        <p:sp>
          <p:nvSpPr>
            <p:cNvPr id="89" name="Text Box 18"/>
            <p:cNvSpPr txBox="1">
              <a:spLocks noChangeArrowheads="1"/>
            </p:cNvSpPr>
            <p:nvPr/>
          </p:nvSpPr>
          <p:spPr bwMode="auto">
            <a:xfrm>
              <a:off x="5655389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507.489,41</a:t>
              </a:r>
              <a:endParaRPr lang="pt-BR" altLang="pt-BR" sz="2500" dirty="0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3403600" y="2162175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1.289.562,30</a:t>
              </a:r>
              <a:endParaRPr lang="pt-BR" altLang="pt-BR" sz="2500" dirty="0"/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3403600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28.173,38</a:t>
              </a:r>
              <a:endParaRPr lang="pt-BR" altLang="pt-BR" sz="2500" dirty="0"/>
            </a:p>
          </p:txBody>
        </p:sp>
        <p:sp>
          <p:nvSpPr>
            <p:cNvPr id="92" name="Text Box 18"/>
            <p:cNvSpPr txBox="1">
              <a:spLocks noChangeArrowheads="1"/>
            </p:cNvSpPr>
            <p:nvPr/>
          </p:nvSpPr>
          <p:spPr bwMode="auto">
            <a:xfrm>
              <a:off x="3403600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965.303,69</a:t>
              </a:r>
              <a:endParaRPr lang="pt-BR" altLang="pt-BR" sz="2500" dirty="0"/>
            </a:p>
          </p:txBody>
        </p:sp>
        <p:grpSp>
          <p:nvGrpSpPr>
            <p:cNvPr id="93" name="Grupo 57"/>
            <p:cNvGrpSpPr>
              <a:grpSpLocks/>
            </p:cNvGrpSpPr>
            <p:nvPr/>
          </p:nvGrpSpPr>
          <p:grpSpPr bwMode="auto">
            <a:xfrm>
              <a:off x="7915266" y="2117726"/>
              <a:ext cx="1049347" cy="1299314"/>
              <a:chOff x="6166789" y="1712477"/>
              <a:chExt cx="2712099" cy="1299748"/>
            </a:xfrm>
          </p:grpSpPr>
          <p:sp>
            <p:nvSpPr>
              <p:cNvPr id="94" name="Text Box 18"/>
              <p:cNvSpPr txBox="1">
                <a:spLocks noChangeArrowheads="1"/>
              </p:cNvSpPr>
              <p:nvPr/>
            </p:nvSpPr>
            <p:spPr bwMode="auto">
              <a:xfrm>
                <a:off x="6190381" y="1712477"/>
                <a:ext cx="2688507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66,3</a:t>
                </a:r>
                <a:endParaRPr lang="pt-BR" altLang="pt-BR" sz="2500" dirty="0"/>
              </a:p>
            </p:txBody>
          </p:sp>
          <p:sp>
            <p:nvSpPr>
              <p:cNvPr id="95" name="Text Box 18"/>
              <p:cNvSpPr txBox="1">
                <a:spLocks noChangeArrowheads="1"/>
              </p:cNvSpPr>
              <p:nvPr/>
            </p:nvSpPr>
            <p:spPr bwMode="auto">
              <a:xfrm>
                <a:off x="6166789" y="2119323"/>
                <a:ext cx="2712099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42,4</a:t>
                </a:r>
                <a:endParaRPr lang="pt-BR" altLang="pt-BR" sz="2500" dirty="0"/>
              </a:p>
            </p:txBody>
          </p:sp>
          <p:sp>
            <p:nvSpPr>
              <p:cNvPr id="96" name="Text Box 18"/>
              <p:cNvSpPr txBox="1">
                <a:spLocks noChangeArrowheads="1"/>
              </p:cNvSpPr>
              <p:nvPr/>
            </p:nvSpPr>
            <p:spPr bwMode="auto">
              <a:xfrm>
                <a:off x="6646863" y="2535238"/>
                <a:ext cx="2232025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52,6</a:t>
                </a:r>
                <a:endParaRPr lang="pt-BR" altLang="pt-BR" sz="2500" dirty="0"/>
              </a:p>
            </p:txBody>
          </p:sp>
        </p:grp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8" name="Grupo 63"/>
          <p:cNvGrpSpPr>
            <a:grpSpLocks/>
          </p:cNvGrpSpPr>
          <p:nvPr/>
        </p:nvGrpSpPr>
        <p:grpSpPr bwMode="auto">
          <a:xfrm>
            <a:off x="63500" y="1171147"/>
            <a:ext cx="9080500" cy="498475"/>
            <a:chOff x="25400" y="1714500"/>
            <a:chExt cx="9080500" cy="498475"/>
          </a:xfrm>
        </p:grpSpPr>
        <p:sp>
          <p:nvSpPr>
            <p:cNvPr id="99" name="Oval 6"/>
            <p:cNvSpPr>
              <a:spLocks noChangeArrowheads="1"/>
            </p:cNvSpPr>
            <p:nvPr/>
          </p:nvSpPr>
          <p:spPr bwMode="auto">
            <a:xfrm>
              <a:off x="25400" y="1714500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5758259" y="1735138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1.374.668,42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Text Box 18"/>
            <p:cNvSpPr txBox="1">
              <a:spLocks noChangeArrowheads="1"/>
            </p:cNvSpPr>
            <p:nvPr/>
          </p:nvSpPr>
          <p:spPr bwMode="auto">
            <a:xfrm>
              <a:off x="3436938" y="173513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2.283.039,39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 Box 18"/>
            <p:cNvSpPr txBox="1">
              <a:spLocks noChangeArrowheads="1"/>
            </p:cNvSpPr>
            <p:nvPr/>
          </p:nvSpPr>
          <p:spPr bwMode="auto">
            <a:xfrm>
              <a:off x="7975094" y="1728788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60,2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3" name="Grupo 73"/>
          <p:cNvGrpSpPr>
            <a:grpSpLocks/>
          </p:cNvGrpSpPr>
          <p:nvPr/>
        </p:nvGrpSpPr>
        <p:grpSpPr bwMode="auto">
          <a:xfrm>
            <a:off x="8890" y="5211334"/>
            <a:ext cx="9126538" cy="503238"/>
            <a:chOff x="69850" y="5310188"/>
            <a:chExt cx="9126538" cy="502770"/>
          </a:xfrm>
        </p:grpSpPr>
        <p:grpSp>
          <p:nvGrpSpPr>
            <p:cNvPr id="104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495300"/>
              <a:chOff x="193675" y="5105400"/>
              <a:chExt cx="8713788" cy="495300"/>
            </a:xfrm>
          </p:grpSpPr>
          <p:sp>
            <p:nvSpPr>
              <p:cNvPr id="106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00FFFF">
                  <a:alpha val="27451"/>
                </a:srgbClr>
              </a:solidFill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07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46.215,49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4770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129.729,07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5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718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35,6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9" name="Grupo 4"/>
          <p:cNvGrpSpPr>
            <a:grpSpLocks/>
          </p:cNvGrpSpPr>
          <p:nvPr/>
        </p:nvGrpSpPr>
        <p:grpSpPr bwMode="auto">
          <a:xfrm>
            <a:off x="32067" y="2986613"/>
            <a:ext cx="9180513" cy="1814666"/>
            <a:chOff x="-36513" y="3532188"/>
            <a:chExt cx="9180513" cy="1511776"/>
          </a:xfrm>
        </p:grpSpPr>
        <p:sp>
          <p:nvSpPr>
            <p:cNvPr id="110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1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8856538" cy="1153352"/>
              <a:chOff x="107950" y="3852518"/>
              <a:chExt cx="8856413" cy="1153331"/>
            </a:xfrm>
          </p:grpSpPr>
          <p:sp>
            <p:nvSpPr>
              <p:cNvPr id="112" name="Text Box 18"/>
              <p:cNvSpPr txBox="1">
                <a:spLocks noChangeArrowheads="1"/>
              </p:cNvSpPr>
              <p:nvPr/>
            </p:nvSpPr>
            <p:spPr bwMode="auto">
              <a:xfrm>
                <a:off x="8100480" y="3884995"/>
                <a:ext cx="86358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26,9</a:t>
                </a:r>
                <a:endParaRPr lang="pt-BR" altLang="pt-BR" sz="2500" dirty="0"/>
              </a:p>
            </p:txBody>
          </p:sp>
          <p:sp>
            <p:nvSpPr>
              <p:cNvPr id="113" name="Text Box 18"/>
              <p:cNvSpPr txBox="1">
                <a:spLocks noChangeArrowheads="1"/>
              </p:cNvSpPr>
              <p:nvPr/>
            </p:nvSpPr>
            <p:spPr bwMode="auto">
              <a:xfrm>
                <a:off x="8100480" y="4238029"/>
                <a:ext cx="863583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54,6</a:t>
                </a:r>
                <a:endParaRPr lang="pt-BR" altLang="pt-BR" sz="2500" dirty="0"/>
              </a:p>
            </p:txBody>
          </p:sp>
          <p:sp>
            <p:nvSpPr>
              <p:cNvPr id="114" name="Text Box 18"/>
              <p:cNvSpPr txBox="1">
                <a:spLocks noChangeArrowheads="1"/>
              </p:cNvSpPr>
              <p:nvPr/>
            </p:nvSpPr>
            <p:spPr bwMode="auto">
              <a:xfrm>
                <a:off x="7921375" y="4608288"/>
                <a:ext cx="1042988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58,5</a:t>
                </a:r>
                <a:endParaRPr lang="pt-BR" altLang="pt-BR" sz="2500" dirty="0"/>
              </a:p>
            </p:txBody>
          </p:sp>
          <p:sp>
            <p:nvSpPr>
              <p:cNvPr id="115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16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17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  <p:sp>
            <p:nvSpPr>
              <p:cNvPr id="118" name="Text Box 18"/>
              <p:cNvSpPr txBox="1">
                <a:spLocks noChangeArrowheads="1"/>
              </p:cNvSpPr>
              <p:nvPr/>
            </p:nvSpPr>
            <p:spPr bwMode="auto">
              <a:xfrm>
                <a:off x="5651500" y="3889032"/>
                <a:ext cx="223361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80.398,62</a:t>
                </a:r>
                <a:endParaRPr lang="pt-BR" altLang="pt-BR" sz="2500" dirty="0"/>
              </a:p>
            </p:txBody>
          </p:sp>
          <p:sp>
            <p:nvSpPr>
              <p:cNvPr id="119" name="Text Box 18"/>
              <p:cNvSpPr txBox="1">
                <a:spLocks noChangeArrowheads="1"/>
              </p:cNvSpPr>
              <p:nvPr/>
            </p:nvSpPr>
            <p:spPr bwMode="auto">
              <a:xfrm>
                <a:off x="5618163" y="4257163"/>
                <a:ext cx="2233612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23.91</a:t>
                </a:r>
                <a:endParaRPr lang="pt-BR" altLang="pt-BR" sz="2500" dirty="0"/>
              </a:p>
            </p:txBody>
          </p:sp>
          <p:sp>
            <p:nvSpPr>
              <p:cNvPr id="120" name="Text Box 18"/>
              <p:cNvSpPr txBox="1">
                <a:spLocks noChangeArrowheads="1"/>
              </p:cNvSpPr>
              <p:nvPr/>
            </p:nvSpPr>
            <p:spPr bwMode="auto">
              <a:xfrm>
                <a:off x="5578639" y="4608288"/>
                <a:ext cx="2233612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30.973,44</a:t>
                </a:r>
                <a:endParaRPr lang="pt-BR" altLang="pt-BR" sz="2500" dirty="0"/>
              </a:p>
            </p:txBody>
          </p:sp>
          <p:sp>
            <p:nvSpPr>
              <p:cNvPr id="121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388903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299.367,59</a:t>
                </a:r>
                <a:endParaRPr lang="pt-BR" altLang="pt-BR" sz="2500" dirty="0"/>
              </a:p>
            </p:txBody>
          </p:sp>
          <p:sp>
            <p:nvSpPr>
              <p:cNvPr id="122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424506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43,76</a:t>
                </a:r>
                <a:endParaRPr lang="pt-BR" altLang="pt-BR" sz="2500" dirty="0"/>
              </a:p>
            </p:txBody>
          </p:sp>
          <p:sp>
            <p:nvSpPr>
              <p:cNvPr id="123" name="Text Box 18"/>
              <p:cNvSpPr txBox="1">
                <a:spLocks noChangeArrowheads="1"/>
              </p:cNvSpPr>
              <p:nvPr/>
            </p:nvSpPr>
            <p:spPr bwMode="auto">
              <a:xfrm>
                <a:off x="3433763" y="4608288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52.950,27</a:t>
                </a:r>
                <a:endParaRPr lang="pt-BR" altLang="pt-BR" sz="2500" dirty="0"/>
              </a:p>
            </p:txBody>
          </p:sp>
        </p:grpSp>
      </p:grpSp>
      <p:grpSp>
        <p:nvGrpSpPr>
          <p:cNvPr id="124" name="Grupo 70"/>
          <p:cNvGrpSpPr>
            <a:grpSpLocks/>
          </p:cNvGrpSpPr>
          <p:nvPr/>
        </p:nvGrpSpPr>
        <p:grpSpPr bwMode="auto">
          <a:xfrm>
            <a:off x="65976" y="2962799"/>
            <a:ext cx="9094787" cy="504825"/>
            <a:chOff x="11113" y="3531488"/>
            <a:chExt cx="9094787" cy="504056"/>
          </a:xfrm>
        </p:grpSpPr>
        <p:grpSp>
          <p:nvGrpSpPr>
            <p:cNvPr id="125" name="Grupo 66"/>
            <p:cNvGrpSpPr>
              <a:grpSpLocks/>
            </p:cNvGrpSpPr>
            <p:nvPr/>
          </p:nvGrpSpPr>
          <p:grpSpPr bwMode="auto">
            <a:xfrm>
              <a:off x="11113" y="3531488"/>
              <a:ext cx="9094787" cy="504056"/>
              <a:chOff x="11113" y="3420244"/>
              <a:chExt cx="9094787" cy="504056"/>
            </a:xfrm>
          </p:grpSpPr>
          <p:sp>
            <p:nvSpPr>
              <p:cNvPr id="127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28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111.395,97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352.361,62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6" name="Text Box 18"/>
            <p:cNvSpPr txBox="1">
              <a:spLocks noChangeArrowheads="1"/>
            </p:cNvSpPr>
            <p:nvPr/>
          </p:nvSpPr>
          <p:spPr bwMode="auto">
            <a:xfrm>
              <a:off x="8101013" y="3542467"/>
              <a:ext cx="863600" cy="47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31,6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0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correntes</a:t>
            </a:r>
            <a:endParaRPr lang="en-US" alt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31" name="Grupo 75"/>
          <p:cNvGrpSpPr>
            <a:grpSpLocks/>
          </p:cNvGrpSpPr>
          <p:nvPr/>
        </p:nvGrpSpPr>
        <p:grpSpPr bwMode="auto">
          <a:xfrm>
            <a:off x="297180" y="5752672"/>
            <a:ext cx="8736013" cy="488950"/>
            <a:chOff x="228600" y="6396038"/>
            <a:chExt cx="8736013" cy="488950"/>
          </a:xfrm>
        </p:grpSpPr>
        <p:grpSp>
          <p:nvGrpSpPr>
            <p:cNvPr id="132" name="Grupo 87"/>
            <p:cNvGrpSpPr>
              <a:grpSpLocks/>
            </p:cNvGrpSpPr>
            <p:nvPr/>
          </p:nvGrpSpPr>
          <p:grpSpPr bwMode="auto">
            <a:xfrm>
              <a:off x="228600" y="6396038"/>
              <a:ext cx="7605713" cy="488950"/>
              <a:chOff x="209868" y="6612458"/>
              <a:chExt cx="7605066" cy="488950"/>
            </a:xfrm>
          </p:grpSpPr>
          <p:sp>
            <p:nvSpPr>
              <p:cNvPr id="134" name="Text Box 20"/>
              <p:cNvSpPr txBox="1">
                <a:spLocks noChangeArrowheads="1"/>
              </p:cNvSpPr>
              <p:nvPr/>
            </p:nvSpPr>
            <p:spPr bwMode="auto">
              <a:xfrm>
                <a:off x="3132158" y="6612458"/>
                <a:ext cx="2522538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2.824.516,76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Oval 6"/>
              <p:cNvSpPr>
                <a:spLocks noChangeArrowheads="1"/>
              </p:cNvSpPr>
              <p:nvPr/>
            </p:nvSpPr>
            <p:spPr bwMode="auto">
              <a:xfrm>
                <a:off x="209868" y="6671196"/>
                <a:ext cx="3814762" cy="43021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 O T A L</a:t>
                </a:r>
              </a:p>
            </p:txBody>
          </p:sp>
          <p:sp>
            <p:nvSpPr>
              <p:cNvPr id="136" name="Text Box 20"/>
              <p:cNvSpPr txBox="1">
                <a:spLocks noChangeArrowheads="1"/>
              </p:cNvSpPr>
              <p:nvPr/>
            </p:nvSpPr>
            <p:spPr bwMode="auto">
              <a:xfrm>
                <a:off x="5292397" y="6612458"/>
                <a:ext cx="252253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1.532.279,88</a:t>
                </a:r>
                <a:endPara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8101013" y="6408738"/>
              <a:ext cx="8636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54,2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76530" y="4747467"/>
            <a:ext cx="8856663" cy="500062"/>
            <a:chOff x="176530" y="4747467"/>
            <a:chExt cx="8856663" cy="500062"/>
          </a:xfrm>
        </p:grpSpPr>
        <p:sp>
          <p:nvSpPr>
            <p:cNvPr id="138" name="Text Box 13"/>
            <p:cNvSpPr txBox="1">
              <a:spLocks noChangeArrowheads="1"/>
            </p:cNvSpPr>
            <p:nvPr/>
          </p:nvSpPr>
          <p:spPr bwMode="auto">
            <a:xfrm>
              <a:off x="176530" y="4752146"/>
              <a:ext cx="37433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RESERVA CONTING.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Text Box 18"/>
            <p:cNvSpPr txBox="1">
              <a:spLocks noChangeArrowheads="1"/>
            </p:cNvSpPr>
            <p:nvPr/>
          </p:nvSpPr>
          <p:spPr bwMode="auto">
            <a:xfrm>
              <a:off x="3502343" y="4756992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59.386,69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3" name="Retângulo 72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inanças - Tec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52788"/>
            <a:ext cx="2160240" cy="237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98652" y="3099018"/>
            <a:ext cx="2193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  <a:buClr>
                <a:srgbClr val="4F81BD"/>
              </a:buClr>
              <a:buSzPct val="85000"/>
              <a:defRPr/>
            </a:pPr>
            <a:r>
              <a:rPr lang="pt-BR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" charset="0"/>
              </a:rPr>
              <a:t>R.R.E.O</a:t>
            </a:r>
            <a:r>
              <a:rPr lang="pt-BR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51720" y="5930116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buClr>
                <a:srgbClr val="4F81BD"/>
              </a:buClr>
              <a:buSzPct val="85000"/>
              <a:defRPr/>
            </a:pPr>
            <a:r>
              <a:rPr lang="pt-BR" sz="2800" b="1" spc="50" dirty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LC. Nº 101, art. 52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971600" y="1820739"/>
            <a:ext cx="7012633" cy="32644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00">
                  <a:alpha val="28000"/>
                </a:srgbClr>
              </a:gs>
              <a:gs pos="100000">
                <a:srgbClr val="006699">
                  <a:alpha val="91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600" b="1" spc="50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ELATÓRIO </a:t>
            </a:r>
          </a:p>
          <a:p>
            <a:pPr algn="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600" b="1" spc="50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ESUMIDO DE </a:t>
            </a:r>
          </a:p>
          <a:p>
            <a:pPr algn="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E</a:t>
            </a:r>
            <a:r>
              <a:rPr lang="pt-BR" sz="3600" b="1" spc="50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XECUÇÃO </a:t>
            </a:r>
          </a:p>
          <a:p>
            <a:pPr algn="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O</a:t>
            </a:r>
            <a:r>
              <a:rPr lang="pt-BR" sz="3600" b="1" spc="50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RÇAMENTÁRIA</a:t>
            </a:r>
          </a:p>
        </p:txBody>
      </p:sp>
    </p:spTree>
    <p:extLst>
      <p:ext uri="{BB962C8B-B14F-4D97-AF65-F5344CB8AC3E}">
        <p14:creationId xmlns:p14="http://schemas.microsoft.com/office/powerpoint/2010/main" val="15032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" y="455449"/>
            <a:ext cx="9142708" cy="6357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17" name="Elipse 16"/>
          <p:cNvSpPr/>
          <p:nvPr/>
        </p:nvSpPr>
        <p:spPr bwMode="auto">
          <a:xfrm>
            <a:off x="2884363" y="5306913"/>
            <a:ext cx="1079500" cy="714375"/>
          </a:xfrm>
          <a:prstGeom prst="ellipse">
            <a:avLst/>
          </a:prstGeom>
          <a:solidFill>
            <a:srgbClr val="4F81B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Elipse 6"/>
          <p:cNvSpPr/>
          <p:nvPr/>
        </p:nvSpPr>
        <p:spPr bwMode="auto">
          <a:xfrm>
            <a:off x="508477" y="1249710"/>
            <a:ext cx="1728787" cy="1224136"/>
          </a:xfrm>
          <a:prstGeom prst="ellipse">
            <a:avLst/>
          </a:prstGeom>
          <a:solidFill>
            <a:srgbClr val="00FFCC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34777" y="2780928"/>
            <a:ext cx="1512887" cy="1136888"/>
          </a:xfrm>
          <a:prstGeom prst="ellipse">
            <a:avLst/>
          </a:prstGeom>
          <a:solidFill>
            <a:srgbClr val="0033CC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812006" y="4941168"/>
            <a:ext cx="1671762" cy="1258049"/>
          </a:xfrm>
          <a:prstGeom prst="ellipse">
            <a:avLst/>
          </a:prstGeom>
          <a:solidFill>
            <a:srgbClr val="0033CC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2864147" y="466686"/>
            <a:ext cx="1851869" cy="1234122"/>
          </a:xfrm>
          <a:prstGeom prst="ellipse">
            <a:avLst/>
          </a:prstGeom>
          <a:solidFill>
            <a:srgbClr val="0033CC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5076056" y="836712"/>
            <a:ext cx="1670531" cy="1306512"/>
          </a:xfrm>
          <a:prstGeom prst="ellipse">
            <a:avLst/>
          </a:prstGeom>
          <a:solidFill>
            <a:srgbClr val="0033CC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7164288" y="980728"/>
            <a:ext cx="1751013" cy="1136292"/>
          </a:xfrm>
          <a:prstGeom prst="ellipse">
            <a:avLst/>
          </a:prstGeom>
          <a:solidFill>
            <a:schemeClr val="accent6">
              <a:lumMod val="75000"/>
              <a:alpha val="49804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092280" y="2420888"/>
            <a:ext cx="1800225" cy="1008112"/>
          </a:xfrm>
          <a:prstGeom prst="ellipse">
            <a:avLst/>
          </a:prstGeom>
          <a:solidFill>
            <a:schemeClr val="accent6">
              <a:lumMod val="75000"/>
              <a:alpha val="49804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7164288" y="3573016"/>
            <a:ext cx="1800225" cy="1093812"/>
          </a:xfrm>
          <a:prstGeom prst="ellipse">
            <a:avLst/>
          </a:prstGeom>
          <a:solidFill>
            <a:schemeClr val="accent6">
              <a:lumMod val="75000"/>
              <a:alpha val="49804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7092280" y="4941168"/>
            <a:ext cx="1800200" cy="1289407"/>
          </a:xfrm>
          <a:prstGeom prst="ellipse">
            <a:avLst/>
          </a:prstGeom>
          <a:solidFill>
            <a:schemeClr val="accent6">
              <a:lumMod val="75000"/>
              <a:alpha val="49804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5148064" y="5373216"/>
            <a:ext cx="1728787" cy="1152127"/>
          </a:xfrm>
          <a:prstGeom prst="ellipse">
            <a:avLst/>
          </a:prstGeom>
          <a:solidFill>
            <a:schemeClr val="accent6">
              <a:lumMod val="75000"/>
              <a:alpha val="49804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3963863" y="5311675"/>
            <a:ext cx="1184275" cy="709613"/>
          </a:xfrm>
          <a:prstGeom prst="ellipse">
            <a:avLst/>
          </a:prstGeom>
          <a:solidFill>
            <a:schemeClr val="accent6">
              <a:lumMod val="75000"/>
              <a:alpha val="49804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Discric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 função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855932" y="6413266"/>
            <a:ext cx="428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R$ </a:t>
            </a:r>
            <a:r>
              <a:rPr lang="pt-BR" sz="2000" b="1" dirty="0"/>
              <a:t>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9492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 função</a:t>
            </a:r>
            <a:endParaRPr lang="pt-BR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6" y="687595"/>
            <a:ext cx="8820472" cy="6069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2" name="Elipse 21"/>
          <p:cNvSpPr/>
          <p:nvPr/>
        </p:nvSpPr>
        <p:spPr bwMode="auto">
          <a:xfrm>
            <a:off x="323528" y="1700808"/>
            <a:ext cx="2016224" cy="1656184"/>
          </a:xfrm>
          <a:prstGeom prst="ellipse">
            <a:avLst/>
          </a:prstGeom>
          <a:solidFill>
            <a:srgbClr val="4F81BD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lipse 22"/>
          <p:cNvSpPr/>
          <p:nvPr/>
        </p:nvSpPr>
        <p:spPr bwMode="auto">
          <a:xfrm>
            <a:off x="7060133" y="4679750"/>
            <a:ext cx="1760339" cy="1557562"/>
          </a:xfrm>
          <a:prstGeom prst="ellipse">
            <a:avLst/>
          </a:prstGeom>
          <a:solidFill>
            <a:schemeClr val="accent6">
              <a:lumMod val="75000"/>
              <a:alpha val="49804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6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467544" y="1820739"/>
            <a:ext cx="8280920" cy="32644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00">
                  <a:alpha val="28000"/>
                </a:srgbClr>
              </a:gs>
              <a:gs pos="100000">
                <a:srgbClr val="006699">
                  <a:alpha val="91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BALANÇO</a:t>
            </a:r>
          </a:p>
          <a:p>
            <a:pPr algn="r">
              <a:defRPr/>
            </a:pPr>
            <a:r>
              <a:rPr lang="pt-BR" sz="4800" b="1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ORÇAMENTÁRIO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spect="1" noChangeArrowheads="1" noTextEdit="1"/>
          </p:cNvSpPr>
          <p:nvPr/>
        </p:nvSpPr>
        <p:spPr bwMode="auto">
          <a:xfrm>
            <a:off x="1" y="845257"/>
            <a:ext cx="8986335" cy="596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57" name="Grupo 56"/>
          <p:cNvGrpSpPr/>
          <p:nvPr/>
        </p:nvGrpSpPr>
        <p:grpSpPr>
          <a:xfrm>
            <a:off x="153990" y="5591714"/>
            <a:ext cx="8733354" cy="1111513"/>
            <a:chOff x="153990" y="5591714"/>
            <a:chExt cx="8733354" cy="1111513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164989" y="5621755"/>
              <a:ext cx="5708578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solidFill>
                    <a:srgbClr val="0033CC"/>
                  </a:solidFill>
                  <a:latin typeface="Arial"/>
                  <a:cs typeface="Arial"/>
                </a:rPr>
                <a:t>SUPERÁVIT  ORÇAMENTÁRIO </a:t>
              </a:r>
            </a:p>
          </p:txBody>
        </p: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4663656" y="5691850"/>
              <a:ext cx="0" cy="360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solidFill>
                  <a:srgbClr val="FFC000"/>
                </a:solidFill>
                <a:latin typeface="Arial"/>
                <a:cs typeface="Arial"/>
              </a:endParaRPr>
            </a:p>
          </p:txBody>
        </p:sp>
        <p:sp>
          <p:nvSpPr>
            <p:cNvPr id="46" name="Rectangle 51"/>
            <p:cNvSpPr>
              <a:spLocks noChangeArrowheads="1"/>
            </p:cNvSpPr>
            <p:nvPr/>
          </p:nvSpPr>
          <p:spPr bwMode="auto">
            <a:xfrm>
              <a:off x="4927636" y="5691850"/>
              <a:ext cx="0" cy="360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solidFill>
                  <a:srgbClr val="FFC000"/>
                </a:solidFill>
                <a:latin typeface="Arial"/>
                <a:cs typeface="Arial"/>
              </a:endParaRPr>
            </a:p>
          </p:txBody>
        </p:sp>
        <p:sp>
          <p:nvSpPr>
            <p:cNvPr id="48" name="Rectangle 54"/>
            <p:cNvSpPr>
              <a:spLocks noChangeArrowheads="1"/>
            </p:cNvSpPr>
            <p:nvPr/>
          </p:nvSpPr>
          <p:spPr bwMode="auto">
            <a:xfrm>
              <a:off x="6665508" y="5591714"/>
              <a:ext cx="18991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 smtClean="0">
                  <a:solidFill>
                    <a:srgbClr val="0033CC"/>
                  </a:solidFill>
                  <a:latin typeface="Arial"/>
                  <a:cs typeface="Arial"/>
                </a:rPr>
                <a:t>195.811,97</a:t>
              </a:r>
              <a:endParaRPr lang="pt-BR" sz="3000" b="1" i="0" u="none" strike="noStrike" baseline="0" dirty="0">
                <a:solidFill>
                  <a:srgbClr val="0033CC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55"/>
            <p:cNvSpPr>
              <a:spLocks noChangeArrowheads="1"/>
            </p:cNvSpPr>
            <p:nvPr/>
          </p:nvSpPr>
          <p:spPr bwMode="auto">
            <a:xfrm>
              <a:off x="186987" y="6242600"/>
              <a:ext cx="1682875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T O T A L</a:t>
              </a:r>
            </a:p>
          </p:txBody>
        </p:sp>
        <p:sp>
          <p:nvSpPr>
            <p:cNvPr id="50" name="Rectangle 56"/>
            <p:cNvSpPr>
              <a:spLocks noChangeArrowheads="1"/>
            </p:cNvSpPr>
            <p:nvPr/>
          </p:nvSpPr>
          <p:spPr bwMode="auto">
            <a:xfrm>
              <a:off x="6372200" y="6222572"/>
              <a:ext cx="22409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 smtClean="0">
                  <a:latin typeface="Arial"/>
                  <a:cs typeface="Arial"/>
                </a:rPr>
                <a:t>1.728.091,85</a:t>
              </a:r>
              <a:endParaRPr lang="pt-BR" sz="30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>
              <a:off x="153990" y="6122436"/>
              <a:ext cx="8733354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07504" y="526290"/>
            <a:ext cx="8768840" cy="2572032"/>
            <a:chOff x="107504" y="526290"/>
            <a:chExt cx="8768840" cy="2572032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53990" y="1456088"/>
              <a:ext cx="8700356" cy="164223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9" name="Imagem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0" y="1466102"/>
              <a:ext cx="8700356" cy="163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53990" y="1466102"/>
              <a:ext cx="8700356" cy="163222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30984" y="1516170"/>
              <a:ext cx="1935857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31991" y="2637695"/>
              <a:ext cx="8744353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048627" y="925366"/>
              <a:ext cx="3739723" cy="420572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048627" y="925366"/>
              <a:ext cx="3739723" cy="410559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noFill/>
            <a:ln w="47625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433599" y="955407"/>
              <a:ext cx="324476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pt-BR" sz="2300" b="1" dirty="0">
                  <a:solidFill>
                    <a:srgbClr val="0033CC"/>
                  </a:solidFill>
                  <a:cs typeface="Arial"/>
                </a:rPr>
                <a:t>Realizada </a:t>
              </a:r>
              <a:r>
                <a:rPr lang="pt-BR" sz="2300" b="1" dirty="0" smtClean="0">
                  <a:solidFill>
                    <a:srgbClr val="0033CC"/>
                  </a:solidFill>
                  <a:latin typeface="Arial"/>
                  <a:cs typeface="Arial"/>
                </a:rPr>
                <a:t>até </a:t>
              </a:r>
              <a:r>
                <a:rPr lang="pt-BR" sz="2300" b="1" dirty="0" err="1" smtClean="0">
                  <a:solidFill>
                    <a:srgbClr val="0033CC"/>
                  </a:solidFill>
                  <a:latin typeface="Arial"/>
                  <a:cs typeface="Arial"/>
                </a:rPr>
                <a:t>a</a:t>
              </a:r>
              <a:r>
                <a:rPr lang="pt-BR" sz="2300" b="1" i="0" u="none" strike="noStrike" baseline="0" dirty="0" err="1" smtClean="0">
                  <a:solidFill>
                    <a:srgbClr val="0033CC"/>
                  </a:solidFill>
                  <a:latin typeface="Arial"/>
                  <a:cs typeface="Arial"/>
                </a:rPr>
                <a:t>go</a:t>
              </a:r>
              <a:r>
                <a:rPr lang="pt-BR" sz="2300" b="1" i="0" u="none" strike="noStrike" baseline="0" dirty="0" smtClean="0">
                  <a:solidFill>
                    <a:srgbClr val="0033CC"/>
                  </a:solidFill>
                  <a:latin typeface="Arial"/>
                  <a:cs typeface="Arial"/>
                </a:rPr>
                <a:t>/2016</a:t>
              </a:r>
              <a:endParaRPr lang="pt-BR" sz="2300" b="1" i="0" u="none" strike="noStrike" baseline="0" dirty="0">
                <a:solidFill>
                  <a:srgbClr val="0033CC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63981" y="1876660"/>
              <a:ext cx="1308903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63981" y="2227137"/>
              <a:ext cx="945930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199067" y="2227137"/>
              <a:ext cx="29254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- ORÇAMENTÁRIAS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226466" y="2267191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56.898,41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732240" y="2677750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1.728.091,85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63981" y="965420"/>
              <a:ext cx="1660877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RECEITA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6732240" y="1486129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1.631.009,26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7193469" y="1856633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40.184,18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8"/>
            <p:cNvSpPr>
              <a:spLocks noChangeArrowheads="1"/>
            </p:cNvSpPr>
            <p:nvPr/>
          </p:nvSpPr>
          <p:spPr bwMode="auto">
            <a:xfrm>
              <a:off x="107504" y="526290"/>
              <a:ext cx="2584809" cy="31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1900" b="1" i="0" u="none" strike="noStrike" baseline="0" dirty="0"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R$ mil (correntes)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1991" y="3208472"/>
            <a:ext cx="8744353" cy="2333174"/>
            <a:chOff x="131991" y="3208472"/>
            <a:chExt cx="8744353" cy="2333174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53990" y="3729180"/>
              <a:ext cx="8700356" cy="1812466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25" name="Imagem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0" y="3729180"/>
              <a:ext cx="8700356" cy="181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53990" y="3729180"/>
              <a:ext cx="8700356" cy="18124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59879" y="3709153"/>
              <a:ext cx="1935857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63981" y="4089671"/>
              <a:ext cx="13108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63981" y="4520256"/>
              <a:ext cx="901933" cy="350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186116" y="4520256"/>
              <a:ext cx="29254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- ORÇAMENTÁRIAS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165919" y="4520256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46.215,49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63981" y="5081019"/>
              <a:ext cx="1726872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>
                      <a:lumMod val="95000"/>
                    </a:schemeClr>
                  </a:solidFill>
                  <a:latin typeface="Arial"/>
                  <a:cs typeface="Arial"/>
                </a:rPr>
                <a:t>SUBTOTAL 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733871" y="5091033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1.532.279,88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3981" y="3238513"/>
              <a:ext cx="1836864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latin typeface="Arial"/>
                  <a:cs typeface="Arial"/>
                </a:rPr>
                <a:t>DESPESA</a:t>
              </a: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31991" y="4960856"/>
              <a:ext cx="8744353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048627" y="3208472"/>
              <a:ext cx="3739723" cy="420572"/>
            </a:xfrm>
            <a:custGeom>
              <a:avLst/>
              <a:gdLst>
                <a:gd name="T0" fmla="*/ 0 w 10360"/>
                <a:gd name="T1" fmla="*/ 182 h 1092"/>
                <a:gd name="T2" fmla="*/ 182 w 10360"/>
                <a:gd name="T3" fmla="*/ 0 h 1092"/>
                <a:gd name="T4" fmla="*/ 10178 w 10360"/>
                <a:gd name="T5" fmla="*/ 0 h 1092"/>
                <a:gd name="T6" fmla="*/ 10360 w 10360"/>
                <a:gd name="T7" fmla="*/ 182 h 1092"/>
                <a:gd name="T8" fmla="*/ 10360 w 10360"/>
                <a:gd name="T9" fmla="*/ 910 h 1092"/>
                <a:gd name="T10" fmla="*/ 10178 w 10360"/>
                <a:gd name="T11" fmla="*/ 1092 h 1092"/>
                <a:gd name="T12" fmla="*/ 182 w 10360"/>
                <a:gd name="T13" fmla="*/ 1092 h 1092"/>
                <a:gd name="T14" fmla="*/ 0 w 10360"/>
                <a:gd name="T15" fmla="*/ 910 h 1092"/>
                <a:gd name="T16" fmla="*/ 0 w 10360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60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10178" y="0"/>
                  </a:lnTo>
                  <a:cubicBezTo>
                    <a:pt x="10279" y="0"/>
                    <a:pt x="10360" y="82"/>
                    <a:pt x="10360" y="182"/>
                  </a:cubicBezTo>
                  <a:lnTo>
                    <a:pt x="10360" y="910"/>
                  </a:lnTo>
                  <a:cubicBezTo>
                    <a:pt x="10360" y="1011"/>
                    <a:pt x="10279" y="1092"/>
                    <a:pt x="10178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47625" cap="flat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292080" y="3238513"/>
              <a:ext cx="33839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Liquidada </a:t>
              </a:r>
              <a:r>
                <a:rPr lang="pt-BR" sz="2400" b="1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até </a:t>
              </a:r>
              <a:r>
                <a:rPr lang="pt-BR" sz="2400" b="1" i="0" u="none" strike="noStrike" baseline="0" dirty="0" err="1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ago</a:t>
              </a:r>
              <a:r>
                <a:rPr lang="pt-BR" sz="2400" b="1" i="0" u="none" strike="noStrike" baseline="0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/2016</a:t>
              </a:r>
              <a:endParaRPr lang="pt-BR" sz="24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6805879" y="3739194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1.374.668,42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7093911" y="4089671"/>
              <a:ext cx="15081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 smtClean="0">
                  <a:solidFill>
                    <a:schemeClr val="bg1"/>
                  </a:solidFill>
                  <a:latin typeface="Arial"/>
                  <a:cs typeface="Arial"/>
                </a:rPr>
                <a:t>111.395,97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6" name="Retângulo 55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BALANÇO ORÇAMENTÁRIO</a:t>
            </a:r>
            <a:endParaRPr lang="pt-BR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93751"/>
            <a:ext cx="2016224" cy="28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971600" y="1820739"/>
            <a:ext cx="7012633" cy="32644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00">
                  <a:alpha val="28000"/>
                </a:srgbClr>
              </a:gs>
              <a:gs pos="100000">
                <a:srgbClr val="006699">
                  <a:alpha val="91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LIMITES DA</a:t>
            </a:r>
          </a:p>
          <a:p>
            <a:pPr algn="r">
              <a:defRPr/>
            </a:pPr>
            <a:r>
              <a:rPr lang="pt-BR" sz="4800" b="1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LRF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4"/>
          <p:cNvSpPr>
            <a:spLocks noChangeArrowheads="1"/>
          </p:cNvSpPr>
          <p:nvPr/>
        </p:nvSpPr>
        <p:spPr bwMode="auto">
          <a:xfrm rot="19455242">
            <a:off x="328642" y="1253926"/>
            <a:ext cx="4849574" cy="220018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Últimos </a:t>
            </a:r>
          </a:p>
          <a:p>
            <a:pPr algn="ctr">
              <a:defRPr/>
            </a:pPr>
            <a:r>
              <a:rPr lang="pt-BR" sz="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12 meses </a:t>
            </a:r>
          </a:p>
          <a:p>
            <a:pPr algn="ctr">
              <a:defRPr/>
            </a:pPr>
            <a:r>
              <a:rPr lang="pt-BR" sz="5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set/15 </a:t>
            </a:r>
            <a:r>
              <a:rPr lang="pt-BR" sz="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</a:t>
            </a:r>
            <a:r>
              <a:rPr lang="pt-BR" sz="5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ago</a:t>
            </a:r>
            <a:r>
              <a:rPr lang="pt-BR" sz="5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/16</a:t>
            </a:r>
            <a:endParaRPr lang="pt-BR" sz="5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811749" y="4797152"/>
            <a:ext cx="7792699" cy="12962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4000" dirty="0"/>
              <a:t>RCL</a:t>
            </a:r>
            <a:r>
              <a:rPr lang="pt-BR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alt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base </a:t>
            </a:r>
            <a:r>
              <a:rPr lang="pt-BR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cálculo para </a:t>
            </a:r>
            <a:r>
              <a:rPr lang="pt-BR" alt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da LRF.</a:t>
            </a:r>
            <a:endParaRPr lang="en-US" alt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900910" y="2713351"/>
            <a:ext cx="3397250" cy="821314"/>
          </a:xfrm>
          <a:prstGeom prst="roundRect">
            <a:avLst/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2.327.450,48</a:t>
            </a:r>
            <a:endParaRPr lang="pt-BR" sz="40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01952" y="1772816"/>
            <a:ext cx="2366392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R.C.L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995858" y="3530234"/>
            <a:ext cx="3040638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R$ mil (correntes)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R.C.L.</a:t>
            </a:r>
            <a:endParaRPr lang="pt-BR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/>
      <p:bldP spid="10" grpId="0" animBg="1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1979712" y="1243410"/>
            <a:ext cx="2519362" cy="973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pt-BR" sz="25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 algn="r">
              <a:defRPr/>
            </a:pPr>
            <a:r>
              <a:rPr lang="en-US" altLang="pt-BR" sz="25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</a:t>
            </a: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949326" y="5156993"/>
            <a:ext cx="2420937" cy="5603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2.674.87</a:t>
            </a:r>
            <a:endParaRPr lang="pt-BR" sz="3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4643537" y="1243410"/>
            <a:ext cx="2690812" cy="1033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pt-BR" sz="25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>
              <a:defRPr/>
            </a:pPr>
            <a:r>
              <a:rPr lang="en-US" altLang="pt-BR" sz="25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PRIMÁRIO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57601" y="5171281"/>
            <a:ext cx="2422525" cy="5619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135.391,97</a:t>
            </a:r>
            <a:endParaRPr lang="pt-BR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2"/>
          <p:cNvSpPr>
            <a:spLocks noChangeArrowheads="1"/>
          </p:cNvSpPr>
          <p:nvPr/>
        </p:nvSpPr>
        <p:spPr bwMode="auto">
          <a:xfrm>
            <a:off x="4902076" y="2835961"/>
            <a:ext cx="4062412" cy="15291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a capacidade de pagamento da Dívida do Poder Público Municipal</a:t>
            </a:r>
          </a:p>
        </p:txBody>
      </p:sp>
      <p:sp>
        <p:nvSpPr>
          <p:cNvPr id="35" name="Text Box 2"/>
          <p:cNvSpPr>
            <a:spLocks noChangeArrowheads="1"/>
          </p:cNvSpPr>
          <p:nvPr/>
        </p:nvSpPr>
        <p:spPr bwMode="auto">
          <a:xfrm>
            <a:off x="509463" y="2789923"/>
            <a:ext cx="4103688" cy="15453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o grau de endividamento do Poder Público Municipal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6571679" y="609329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latin typeface="Tahoma" pitchFamily="34" charset="0"/>
              </a:rPr>
              <a:t>R$ mil (correntes)</a:t>
            </a:r>
            <a:endParaRPr lang="en-US" altLang="pt-BR" sz="2000" dirty="0">
              <a:latin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RESULTADOS NOMINAL E PRIMÁRIO</a:t>
            </a:r>
            <a:endParaRPr lang="pt-BR" sz="3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8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2073902" cy="302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943743" y="1844824"/>
            <a:ext cx="7012633" cy="32644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00">
                  <a:alpha val="28000"/>
                </a:srgbClr>
              </a:gs>
              <a:gs pos="100000">
                <a:srgbClr val="006699">
                  <a:alpha val="91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3600" b="1" spc="50" dirty="0" smtClean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ELATÓRIO DE 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 algn="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G</a:t>
            </a:r>
            <a:r>
              <a:rPr lang="pt-BR" sz="3600" b="1" spc="50" dirty="0" smtClean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ESTÃO 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F</a:t>
            </a:r>
            <a:r>
              <a:rPr lang="pt-BR" sz="3600" b="1" spc="50" dirty="0" smtClean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ISCAL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>
            <a:grpSpLocks/>
          </p:cNvGrpSpPr>
          <p:nvPr/>
        </p:nvGrpSpPr>
        <p:grpSpPr bwMode="auto">
          <a:xfrm>
            <a:off x="3419872" y="836712"/>
            <a:ext cx="2304256" cy="1806302"/>
            <a:chOff x="0" y="0"/>
            <a:chExt cx="2153509" cy="1806302"/>
          </a:xfrm>
        </p:grpSpPr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2131997" cy="40011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OPERAÇÕES</a:t>
              </a: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45785" y="428625"/>
              <a:ext cx="2050629" cy="40011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CRÉDITO</a:t>
              </a: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0" y="864096"/>
              <a:ext cx="2153509" cy="4308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r>
                <a:rPr lang="pt-BR" altLang="pt-BR" sz="2800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37.040,18</a:t>
              </a:r>
              <a:endParaRPr lang="pt-BR" altLang="pt-BR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516865" y="1368152"/>
              <a:ext cx="1144589" cy="438150"/>
            </a:xfrm>
            <a:custGeom>
              <a:avLst/>
              <a:gdLst>
                <a:gd name="T0" fmla="*/ 0 w 12000"/>
                <a:gd name="T1" fmla="*/ 2147483647 h 4096"/>
                <a:gd name="T2" fmla="*/ 2147483647 w 12000"/>
                <a:gd name="T3" fmla="*/ 0 h 4096"/>
                <a:gd name="T4" fmla="*/ 2147483647 w 12000"/>
                <a:gd name="T5" fmla="*/ 0 h 4096"/>
                <a:gd name="T6" fmla="*/ 2147483647 w 12000"/>
                <a:gd name="T7" fmla="*/ 2147483647 h 4096"/>
                <a:gd name="T8" fmla="*/ 2147483647 w 12000"/>
                <a:gd name="T9" fmla="*/ 2147483647 h 4096"/>
                <a:gd name="T10" fmla="*/ 2147483647 w 12000"/>
                <a:gd name="T11" fmla="*/ 2147483647 h 4096"/>
                <a:gd name="T12" fmla="*/ 2147483647 w 12000"/>
                <a:gd name="T13" fmla="*/ 2147483647 h 4096"/>
                <a:gd name="T14" fmla="*/ 0 w 12000"/>
                <a:gd name="T15" fmla="*/ 2147483647 h 4096"/>
                <a:gd name="T16" fmla="*/ 0 w 12000"/>
                <a:gd name="T17" fmla="*/ 2147483647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8738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rgbClr val="0070C0"/>
                </a:solidFill>
              </a:endParaRPr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439715" y="1421110"/>
              <a:ext cx="1188681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5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01,59%</a:t>
              </a:r>
              <a:endParaRPr lang="pt-BR" alt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24"/>
          <p:cNvGrpSpPr>
            <a:grpSpLocks noChangeAspect="1"/>
          </p:cNvGrpSpPr>
          <p:nvPr/>
        </p:nvGrpSpPr>
        <p:grpSpPr bwMode="auto">
          <a:xfrm>
            <a:off x="6050259" y="2751136"/>
            <a:ext cx="2631833" cy="2166938"/>
            <a:chOff x="0" y="-104"/>
            <a:chExt cx="1605" cy="1365"/>
          </a:xfrm>
        </p:grpSpPr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469" y="-104"/>
              <a:ext cx="825" cy="27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altLang="pt-BR" sz="28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DÍVIDA</a:t>
              </a:r>
              <a:r>
                <a:rPr lang="pt-BR" altLang="pt-BR" sz="2800" dirty="0">
                  <a:solidFill>
                    <a:srgbClr val="00FF00"/>
                  </a:solidFill>
                </a:rPr>
                <a:t> </a:t>
              </a:r>
              <a:endParaRPr lang="pt-BR" altLang="pt-BR" dirty="0">
                <a:solidFill>
                  <a:srgbClr val="00FF00"/>
                </a:solidFill>
              </a:endParaRPr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0" y="168"/>
              <a:ext cx="1605" cy="252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26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CONSOLIDADA</a:t>
              </a:r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319" y="577"/>
              <a:ext cx="1165" cy="27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altLang="pt-BR" sz="2800" b="1" dirty="0" smtClean="0">
                  <a:ln>
                    <a:solidFill>
                      <a:schemeClr val="tx1"/>
                    </a:solidFill>
                  </a:ln>
                </a:rPr>
                <a:t>535.553,77</a:t>
              </a:r>
              <a:endParaRPr lang="pt-BR" altLang="pt-BR" sz="2800" b="1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" name="Freeform 29"/>
            <p:cNvSpPr>
              <a:spLocks/>
            </p:cNvSpPr>
            <p:nvPr/>
          </p:nvSpPr>
          <p:spPr bwMode="auto">
            <a:xfrm>
              <a:off x="552" y="985"/>
              <a:ext cx="721" cy="276"/>
            </a:xfrm>
            <a:custGeom>
              <a:avLst/>
              <a:gdLst>
                <a:gd name="T0" fmla="*/ 0 w 12000"/>
                <a:gd name="T1" fmla="*/ 0 h 4096"/>
                <a:gd name="T2" fmla="*/ 0 w 12000"/>
                <a:gd name="T3" fmla="*/ 0 h 4096"/>
                <a:gd name="T4" fmla="*/ 0 w 12000"/>
                <a:gd name="T5" fmla="*/ 0 h 4096"/>
                <a:gd name="T6" fmla="*/ 0 w 12000"/>
                <a:gd name="T7" fmla="*/ 0 h 4096"/>
                <a:gd name="T8" fmla="*/ 0 w 12000"/>
                <a:gd name="T9" fmla="*/ 0 h 4096"/>
                <a:gd name="T10" fmla="*/ 0 w 12000"/>
                <a:gd name="T11" fmla="*/ 0 h 4096"/>
                <a:gd name="T12" fmla="*/ 0 w 12000"/>
                <a:gd name="T13" fmla="*/ 0 h 4096"/>
                <a:gd name="T14" fmla="*/ 0 w 12000"/>
                <a:gd name="T15" fmla="*/ 0 h 4096"/>
                <a:gd name="T16" fmla="*/ 0 w 12000"/>
                <a:gd name="T17" fmla="*/ 0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7150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2" name="Rectangle 32"/>
            <p:cNvSpPr>
              <a:spLocks noChangeArrowheads="1"/>
            </p:cNvSpPr>
            <p:nvPr/>
          </p:nvSpPr>
          <p:spPr bwMode="auto">
            <a:xfrm>
              <a:off x="635" y="1003"/>
              <a:ext cx="67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altLang="pt-BR" sz="25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23,01%</a:t>
              </a:r>
              <a:endParaRPr lang="pt-BR" altLang="pt-BR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66898" y="618015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latin typeface="Tahoma" pitchFamily="34" charset="0"/>
              </a:rPr>
              <a:t>R$ mil (correntes)</a:t>
            </a:r>
            <a:endParaRPr lang="en-US" altLang="pt-BR" sz="2000" dirty="0">
              <a:latin typeface="Tahoma" pitchFamily="34" charset="0"/>
            </a:endParaRP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3890367" y="5229200"/>
            <a:ext cx="1330325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R.C.L.</a:t>
            </a: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3303191" y="5747643"/>
            <a:ext cx="2420937" cy="561975"/>
          </a:xfrm>
          <a:prstGeom prst="roundRect">
            <a:avLst>
              <a:gd name="adj" fmla="val 16667"/>
            </a:avLst>
          </a:prstGeom>
          <a:noFill/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2.327.450,48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riângulo isósceles 1"/>
          <p:cNvSpPr/>
          <p:nvPr/>
        </p:nvSpPr>
        <p:spPr>
          <a:xfrm>
            <a:off x="1457380" y="3291086"/>
            <a:ext cx="6354980" cy="2370162"/>
          </a:xfrm>
          <a:prstGeom prst="triangl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RGF – LIMITES DA LRF</a:t>
            </a:r>
            <a:endParaRPr lang="pt-BR" sz="3000" b="1" dirty="0">
              <a:solidFill>
                <a:srgbClr val="0033CC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67547" y="2441574"/>
            <a:ext cx="2614771" cy="3403599"/>
            <a:chOff x="467547" y="2441574"/>
            <a:chExt cx="2614771" cy="3403599"/>
          </a:xfrm>
        </p:grpSpPr>
        <p:grpSp>
          <p:nvGrpSpPr>
            <p:cNvPr id="3" name="Grupo 2"/>
            <p:cNvGrpSpPr/>
            <p:nvPr/>
          </p:nvGrpSpPr>
          <p:grpSpPr>
            <a:xfrm>
              <a:off x="467547" y="2441574"/>
              <a:ext cx="2614771" cy="3403599"/>
              <a:chOff x="467547" y="2441574"/>
              <a:chExt cx="2614771" cy="3403599"/>
            </a:xfrm>
          </p:grpSpPr>
          <p:sp>
            <p:nvSpPr>
              <p:cNvPr id="17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467547" y="2441574"/>
                <a:ext cx="2614771" cy="3403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737046" y="3070121"/>
                <a:ext cx="1962746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2800" b="1" dirty="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</a:rPr>
                  <a:t>PESSOAL</a:t>
                </a:r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586770" y="3703637"/>
                <a:ext cx="2350458" cy="430887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28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1.202.634,27</a:t>
                </a:r>
                <a:endParaRPr lang="pt-BR" altLang="pt-BR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814772" y="4412977"/>
              <a:ext cx="1452972" cy="38472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5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51,67%</a:t>
              </a:r>
              <a:endParaRPr lang="pt-BR" alt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3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84771108"/>
              </p:ext>
            </p:extLst>
          </p:nvPr>
        </p:nvGraphicFramePr>
        <p:xfrm>
          <a:off x="683568" y="1010075"/>
          <a:ext cx="7746923" cy="479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escolacastroalves.cnec.br/wp-content/uploads/sites/132/2015/04/livros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39" y="1340769"/>
            <a:ext cx="4062584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rgbClr val="0033CC"/>
              </a:solidFill>
            </a:endParaRPr>
          </a:p>
        </p:txBody>
      </p:sp>
      <p:grpSp>
        <p:nvGrpSpPr>
          <p:cNvPr id="1025" name="Grupo 1024"/>
          <p:cNvGrpSpPr/>
          <p:nvPr/>
        </p:nvGrpSpPr>
        <p:grpSpPr>
          <a:xfrm>
            <a:off x="107504" y="4103327"/>
            <a:ext cx="8913812" cy="1593664"/>
            <a:chOff x="107504" y="4103327"/>
            <a:chExt cx="8913812" cy="1593665"/>
          </a:xfrm>
        </p:grpSpPr>
        <p:sp>
          <p:nvSpPr>
            <p:cNvPr id="119" name="Rectangle 2"/>
            <p:cNvSpPr>
              <a:spLocks noChangeArrowheads="1"/>
            </p:cNvSpPr>
            <p:nvPr/>
          </p:nvSpPr>
          <p:spPr bwMode="auto">
            <a:xfrm>
              <a:off x="107504" y="4103327"/>
              <a:ext cx="8913812" cy="1511182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Text Box 13"/>
            <p:cNvSpPr txBox="1">
              <a:spLocks noChangeArrowheads="1"/>
            </p:cNvSpPr>
            <p:nvPr/>
          </p:nvSpPr>
          <p:spPr bwMode="auto">
            <a:xfrm>
              <a:off x="511346" y="4544387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Op. Crédito</a:t>
              </a:r>
            </a:p>
          </p:txBody>
        </p:sp>
        <p:sp>
          <p:nvSpPr>
            <p:cNvPr id="121" name="Text Box 13"/>
            <p:cNvSpPr txBox="1">
              <a:spLocks noChangeArrowheads="1"/>
            </p:cNvSpPr>
            <p:nvPr/>
          </p:nvSpPr>
          <p:spPr bwMode="auto">
            <a:xfrm>
              <a:off x="511346" y="4911604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Alienação</a:t>
              </a:r>
            </a:p>
          </p:txBody>
        </p:sp>
        <p:sp>
          <p:nvSpPr>
            <p:cNvPr id="122" name="Text Box 13"/>
            <p:cNvSpPr txBox="1">
              <a:spLocks noChangeArrowheads="1"/>
            </p:cNvSpPr>
            <p:nvPr/>
          </p:nvSpPr>
          <p:spPr bwMode="auto">
            <a:xfrm>
              <a:off x="526760" y="5222204"/>
              <a:ext cx="2574108" cy="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Capital</a:t>
              </a:r>
            </a:p>
          </p:txBody>
        </p:sp>
      </p:grpSp>
      <p:grpSp>
        <p:nvGrpSpPr>
          <p:cNvPr id="1028" name="Grupo 1027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</p:grpSpPr>
        <p:sp>
          <p:nvSpPr>
            <p:cNvPr id="95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pt-BR" sz="2000" b="1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</a:t>
              </a:r>
              <a:r>
                <a:rPr lang="pt-BR" sz="20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pt-BR" sz="20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até </a:t>
              </a:r>
              <a:r>
                <a:rPr lang="pt-BR" sz="2000" b="1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ago</a:t>
              </a:r>
              <a:r>
                <a:rPr lang="pt-BR" sz="20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/16</a:t>
              </a:r>
              <a:endParaRPr lang="en-US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0" name="Text Box 18"/>
          <p:cNvSpPr txBox="1">
            <a:spLocks noChangeArrowheads="1"/>
          </p:cNvSpPr>
          <p:nvPr/>
        </p:nvSpPr>
        <p:spPr bwMode="auto">
          <a:xfrm>
            <a:off x="5576327" y="5314364"/>
            <a:ext cx="2168724" cy="4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6" name="Grupo 1025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</p:grpSpPr>
        <p:sp>
          <p:nvSpPr>
            <p:cNvPr id="93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16. Atualizada</a:t>
              </a:r>
              <a:endParaRPr lang="en-US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8064117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024" name="Grupo 1023"/>
          <p:cNvGrpSpPr/>
          <p:nvPr/>
        </p:nvGrpSpPr>
        <p:grpSpPr>
          <a:xfrm>
            <a:off x="141734" y="1697805"/>
            <a:ext cx="8861638" cy="2306746"/>
            <a:chOff x="141734" y="1697805"/>
            <a:chExt cx="8861638" cy="2306746"/>
          </a:xfrm>
        </p:grpSpPr>
        <p:sp>
          <p:nvSpPr>
            <p:cNvPr id="85" name="Rectangle 2"/>
            <p:cNvSpPr>
              <a:spLocks noChangeArrowheads="1"/>
            </p:cNvSpPr>
            <p:nvPr/>
          </p:nvSpPr>
          <p:spPr bwMode="auto">
            <a:xfrm>
              <a:off x="141734" y="1806724"/>
              <a:ext cx="8861638" cy="2133274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386494" y="1697805"/>
              <a:ext cx="3159833" cy="2306746"/>
              <a:chOff x="386494" y="1697805"/>
              <a:chExt cx="3159833" cy="2306746"/>
            </a:xfrm>
          </p:grpSpPr>
          <p:sp>
            <p:nvSpPr>
              <p:cNvPr id="123" name="Text Box 12"/>
              <p:cNvSpPr txBox="1">
                <a:spLocks noChangeArrowheads="1"/>
              </p:cNvSpPr>
              <p:nvPr/>
            </p:nvSpPr>
            <p:spPr bwMode="auto">
              <a:xfrm>
                <a:off x="400367" y="1697805"/>
                <a:ext cx="2344441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Tributárias</a:t>
                </a:r>
              </a:p>
            </p:txBody>
          </p:sp>
          <p:sp>
            <p:nvSpPr>
              <p:cNvPr id="124" name="Text Box 13"/>
              <p:cNvSpPr txBox="1">
                <a:spLocks noChangeArrowheads="1"/>
              </p:cNvSpPr>
              <p:nvPr/>
            </p:nvSpPr>
            <p:spPr bwMode="auto">
              <a:xfrm>
                <a:off x="400367" y="2068842"/>
                <a:ext cx="2574108" cy="475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Contribuições</a:t>
                </a:r>
              </a:p>
            </p:txBody>
          </p:sp>
          <p:sp>
            <p:nvSpPr>
              <p:cNvPr id="125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414617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Patrimoniais</a:t>
                </a:r>
              </a:p>
            </p:txBody>
          </p:sp>
          <p:sp>
            <p:nvSpPr>
              <p:cNvPr id="126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758813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Serviços</a:t>
                </a:r>
              </a:p>
            </p:txBody>
          </p:sp>
          <p:sp>
            <p:nvSpPr>
              <p:cNvPr id="127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140902"/>
                <a:ext cx="3159833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</a:t>
                </a:r>
                <a:r>
                  <a:rPr lang="pt-BR" altLang="pt-BR" sz="250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Correntes</a:t>
                </a:r>
              </a:p>
            </p:txBody>
          </p:sp>
          <p:sp>
            <p:nvSpPr>
              <p:cNvPr id="128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529307"/>
                <a:ext cx="2530949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</p:grpSp>
      </p:grpSp>
      <p:grpSp>
        <p:nvGrpSpPr>
          <p:cNvPr id="2" name="Grupo 1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97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98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1.631.009,26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2.574.597,56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63,4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101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102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40.184,18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131.837,72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30,5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105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INTRA-ORÇAMENT.</a:t>
              </a:r>
            </a:p>
          </p:txBody>
        </p:sp>
        <p:sp>
          <p:nvSpPr>
            <p:cNvPr id="106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56.898,41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90.767,96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62,7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54546" y="6309320"/>
            <a:ext cx="9036496" cy="504056"/>
            <a:chOff x="54546" y="6309320"/>
            <a:chExt cx="9036496" cy="504056"/>
          </a:xfrm>
        </p:grpSpPr>
        <p:sp>
          <p:nvSpPr>
            <p:cNvPr id="109" name="Text Box 20"/>
            <p:cNvSpPr txBox="1">
              <a:spLocks noChangeArrowheads="1"/>
            </p:cNvSpPr>
            <p:nvPr/>
          </p:nvSpPr>
          <p:spPr bwMode="auto">
            <a:xfrm>
              <a:off x="3202599" y="6339030"/>
              <a:ext cx="2449497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2.797.203,23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5660042" y="6314735"/>
              <a:ext cx="213823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1.728.091,85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Text Box 18"/>
            <p:cNvSpPr txBox="1">
              <a:spLocks noChangeArrowheads="1"/>
            </p:cNvSpPr>
            <p:nvPr/>
          </p:nvSpPr>
          <p:spPr bwMode="auto">
            <a:xfrm>
              <a:off x="8008633" y="6318792"/>
              <a:ext cx="838506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61,8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Line 27"/>
            <p:cNvSpPr>
              <a:spLocks noChangeShapeType="1"/>
            </p:cNvSpPr>
            <p:nvPr/>
          </p:nvSpPr>
          <p:spPr bwMode="auto">
            <a:xfrm>
              <a:off x="54546" y="6309320"/>
              <a:ext cx="9036496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7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107950" y="980803"/>
            <a:ext cx="8893175" cy="2447925"/>
          </a:xfrm>
          <a:prstGeom prst="rect">
            <a:avLst/>
          </a:prstGeom>
          <a:solidFill>
            <a:srgbClr val="008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27088" y="1223690"/>
            <a:ext cx="518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/>
              <a:t>Transferências constitucionais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3663" y="2669903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</a:rPr>
              <a:t>Despesas </a:t>
            </a:r>
            <a:r>
              <a:rPr lang="pt-BR" altLang="pt-BR" sz="2300" dirty="0" smtClean="0">
                <a:solidFill>
                  <a:srgbClr val="008000"/>
                </a:solidFill>
              </a:rPr>
              <a:t>liquidadas</a:t>
            </a:r>
            <a:endParaRPr lang="pt-BR" altLang="pt-BR" sz="2300" dirty="0">
              <a:solidFill>
                <a:srgbClr val="008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6363" y="1006203"/>
            <a:ext cx="3959225" cy="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950" y="679178"/>
            <a:ext cx="6480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na </a:t>
            </a:r>
            <a:r>
              <a:rPr lang="pt-BR" altLang="pt-BR" sz="23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Manut</a:t>
            </a: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 </a:t>
            </a:r>
            <a:r>
              <a:rPr lang="pt-BR" altLang="pt-BR" sz="23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</a:t>
            </a:r>
            <a:r>
              <a:rPr lang="pt-BR" altLang="pt-BR" sz="2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do Ensino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53225" y="1269728"/>
            <a:ext cx="23193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667.339,70</a:t>
            </a:r>
            <a:endParaRPr lang="pt-BR" altLang="pt-BR" sz="23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140200" y="1541190"/>
            <a:ext cx="187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/>
              <a:t>Impostos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45288" y="1584053"/>
            <a:ext cx="23193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432.570,06</a:t>
            </a:r>
            <a:endParaRPr lang="pt-BR" altLang="pt-BR" sz="230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588125" y="2031728"/>
            <a:ext cx="23193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altLang="pt-BR" sz="2300"/>
          </a:p>
        </p:txBody>
      </p:sp>
      <p:sp>
        <p:nvSpPr>
          <p:cNvPr id="16" name="Line 59"/>
          <p:cNvSpPr>
            <a:spLocks noChangeShapeType="1"/>
          </p:cNvSpPr>
          <p:nvPr/>
        </p:nvSpPr>
        <p:spPr bwMode="auto">
          <a:xfrm>
            <a:off x="6312728" y="2006328"/>
            <a:ext cx="2667000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329363" y="612677"/>
            <a:ext cx="2592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 smtClean="0"/>
              <a:t>2º </a:t>
            </a:r>
            <a:r>
              <a:rPr lang="pt-BR" altLang="pt-BR" sz="2300" dirty="0" err="1"/>
              <a:t>quadr</a:t>
            </a:r>
            <a:r>
              <a:rPr lang="pt-BR" altLang="pt-BR" sz="2300" dirty="0"/>
              <a:t>./</a:t>
            </a:r>
            <a:r>
              <a:rPr lang="pt-BR" altLang="pt-BR" sz="2300" dirty="0" smtClean="0"/>
              <a:t>2016</a:t>
            </a:r>
            <a:endParaRPr lang="pt-BR" altLang="pt-BR" sz="2300" dirty="0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89738" y="267149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8000"/>
                </a:solidFill>
              </a:rPr>
              <a:t>215.154,91</a:t>
            </a:r>
            <a:endParaRPr lang="pt-BR" altLang="pt-BR" sz="2300" dirty="0">
              <a:solidFill>
                <a:srgbClr val="00800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4925" y="3544615"/>
            <a:ext cx="6048375" cy="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dos Recursos do FUNDEB</a:t>
            </a:r>
          </a:p>
        </p:txBody>
      </p:sp>
      <p:sp>
        <p:nvSpPr>
          <p:cNvPr id="20" name="Rectangle 102"/>
          <p:cNvSpPr>
            <a:spLocks noChangeArrowheads="1"/>
          </p:cNvSpPr>
          <p:nvPr/>
        </p:nvSpPr>
        <p:spPr bwMode="auto">
          <a:xfrm>
            <a:off x="136525" y="3890690"/>
            <a:ext cx="8893175" cy="1079500"/>
          </a:xfrm>
          <a:prstGeom prst="rect">
            <a:avLst/>
          </a:prstGeom>
          <a:solidFill>
            <a:srgbClr val="FF66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07950" y="4178028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</a:t>
            </a: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liquidadas</a:t>
            </a:r>
            <a:endParaRPr lang="pt-BR" alt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07950" y="3917678"/>
            <a:ext cx="39592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300788" y="3819253"/>
            <a:ext cx="27352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223.404,36</a:t>
            </a:r>
            <a:endParaRPr lang="pt-BR" altLang="pt-BR" sz="2300" dirty="0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804025" y="4193903"/>
            <a:ext cx="22320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186.294,76</a:t>
            </a:r>
            <a:endParaRPr lang="pt-BR" altLang="pt-BR" sz="2300" dirty="0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122238" y="3042965"/>
            <a:ext cx="482441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</a:rPr>
              <a:t>% aplicado até o </a:t>
            </a:r>
            <a:r>
              <a:rPr lang="pt-BR" altLang="pt-BR" sz="2300" dirty="0" smtClean="0">
                <a:solidFill>
                  <a:srgbClr val="008000"/>
                </a:solidFill>
              </a:rPr>
              <a:t>1º </a:t>
            </a:r>
            <a:r>
              <a:rPr lang="pt-BR" altLang="pt-BR" sz="2300" dirty="0" err="1">
                <a:solidFill>
                  <a:srgbClr val="008000"/>
                </a:solidFill>
              </a:rPr>
              <a:t>quadr</a:t>
            </a:r>
            <a:r>
              <a:rPr lang="pt-BR" altLang="pt-BR" sz="23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7278688" y="3044553"/>
            <a:ext cx="17287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19,56%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07963" y="4535215"/>
            <a:ext cx="33845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pt-BR" altLang="pt-B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</a:t>
            </a:r>
            <a:r>
              <a:rPr lang="pt-BR" alt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(100%)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092950" y="4536803"/>
            <a:ext cx="19161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83,39%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4925" y="5086078"/>
            <a:ext cx="9432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 FUNDEB na Remuneração dos Profis. do Magistério</a:t>
            </a:r>
          </a:p>
        </p:txBody>
      </p:sp>
      <p:sp>
        <p:nvSpPr>
          <p:cNvPr id="30" name="Rectangle 102"/>
          <p:cNvSpPr>
            <a:spLocks noChangeArrowheads="1"/>
          </p:cNvSpPr>
          <p:nvPr/>
        </p:nvSpPr>
        <p:spPr bwMode="auto">
          <a:xfrm>
            <a:off x="136525" y="5489303"/>
            <a:ext cx="8893175" cy="1038225"/>
          </a:xfrm>
          <a:prstGeom prst="rect">
            <a:avLst/>
          </a:prstGeom>
          <a:solidFill>
            <a:srgbClr val="3333FF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07950" y="5748065"/>
            <a:ext cx="36004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/>
              <a:t>Despesas </a:t>
            </a:r>
            <a:r>
              <a:rPr lang="pt-BR" altLang="pt-BR" sz="2300" dirty="0" smtClean="0"/>
              <a:t>liquidadas</a:t>
            </a:r>
            <a:endParaRPr lang="pt-BR" altLang="pt-BR" sz="2300" dirty="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7950" y="5516290"/>
            <a:ext cx="39592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/>
              <a:t>Receita arrecadada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300788" y="5403578"/>
            <a:ext cx="27352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223.404,36</a:t>
            </a:r>
            <a:endParaRPr lang="pt-BR" altLang="pt-BR" sz="2300" dirty="0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6789738" y="576394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182.838,51</a:t>
            </a:r>
            <a:endParaRPr lang="pt-BR" altLang="pt-BR" sz="2300" dirty="0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165100" y="6105253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/>
              <a:t>% aplicado (60%)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235701" y="6106840"/>
            <a:ext cx="17287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81,84%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700338" y="2334940"/>
            <a:ext cx="43926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/>
              <a:t>25% (mínimo constitucional)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6804025" y="2350815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274.977.44</a:t>
            </a:r>
            <a:endParaRPr lang="pt-BR" altLang="pt-BR" sz="2300" dirty="0"/>
          </a:p>
        </p:txBody>
      </p:sp>
      <p:sp>
        <p:nvSpPr>
          <p:cNvPr id="39" name="Oval 63"/>
          <p:cNvSpPr>
            <a:spLocks noChangeArrowheads="1"/>
          </p:cNvSpPr>
          <p:nvPr/>
        </p:nvSpPr>
        <p:spPr bwMode="auto">
          <a:xfrm>
            <a:off x="2843213" y="2306365"/>
            <a:ext cx="863600" cy="504825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748463" y="1969790"/>
            <a:ext cx="23193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/>
              <a:t>1.099.909,76</a:t>
            </a:r>
            <a:endParaRPr lang="pt-BR" altLang="pt-BR" sz="2300" dirty="0"/>
          </a:p>
        </p:txBody>
      </p:sp>
      <p:sp>
        <p:nvSpPr>
          <p:cNvPr id="41" name="Oval 63"/>
          <p:cNvSpPr>
            <a:spLocks noChangeArrowheads="1"/>
          </p:cNvSpPr>
          <p:nvPr/>
        </p:nvSpPr>
        <p:spPr bwMode="auto">
          <a:xfrm>
            <a:off x="2029227" y="4519399"/>
            <a:ext cx="1000125" cy="504825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42" name="Oval 63"/>
          <p:cNvSpPr>
            <a:spLocks noChangeArrowheads="1"/>
          </p:cNvSpPr>
          <p:nvPr/>
        </p:nvSpPr>
        <p:spPr bwMode="auto">
          <a:xfrm>
            <a:off x="1785938" y="6070328"/>
            <a:ext cx="1000125" cy="504825"/>
          </a:xfrm>
          <a:prstGeom prst="ellipse">
            <a:avLst/>
          </a:prstGeom>
          <a:noFill/>
          <a:ln w="3810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3563888" y="6453336"/>
            <a:ext cx="222746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dirty="0"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000" dirty="0"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44" name="Oval 63"/>
          <p:cNvSpPr>
            <a:spLocks noChangeArrowheads="1"/>
          </p:cNvSpPr>
          <p:nvPr/>
        </p:nvSpPr>
        <p:spPr bwMode="auto">
          <a:xfrm>
            <a:off x="7740650" y="2996928"/>
            <a:ext cx="1266825" cy="504825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00FF00"/>
              </a:solidFill>
            </a:endParaRPr>
          </a:p>
        </p:txBody>
      </p:sp>
      <p:sp>
        <p:nvSpPr>
          <p:cNvPr id="45" name="Oval 63"/>
          <p:cNvSpPr>
            <a:spLocks noChangeArrowheads="1"/>
          </p:cNvSpPr>
          <p:nvPr/>
        </p:nvSpPr>
        <p:spPr bwMode="auto">
          <a:xfrm>
            <a:off x="7620000" y="4525690"/>
            <a:ext cx="1441450" cy="481013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46" name="Oval 63"/>
          <p:cNvSpPr>
            <a:spLocks noChangeArrowheads="1"/>
          </p:cNvSpPr>
          <p:nvPr/>
        </p:nvSpPr>
        <p:spPr bwMode="auto">
          <a:xfrm>
            <a:off x="7669213" y="6086203"/>
            <a:ext cx="1223962" cy="504825"/>
          </a:xfrm>
          <a:prstGeom prst="ellipse">
            <a:avLst/>
          </a:prstGeom>
          <a:noFill/>
          <a:ln w="38100" algn="ctr">
            <a:solidFill>
              <a:srgbClr val="00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49" name="Retângulo 48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EDUCAÇÃO</a:t>
            </a:r>
            <a:endParaRPr lang="pt-BR" sz="3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nimBg="1"/>
      <p:bldP spid="17" grpId="0" autoUpdateAnimBg="0"/>
      <p:bldP spid="18" grpId="0" autoUpdateAnimBg="0"/>
      <p:bldP spid="19" grpId="0" autoUpdateAnimBg="0"/>
      <p:bldP spid="20" grpId="0" animBg="1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nimBg="1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nimBg="1" autoUpdateAnimBg="0"/>
      <p:bldP spid="40" grpId="0" autoUpdateAnimBg="0"/>
      <p:bldP spid="41" grpId="0" animBg="1" autoUpdateAnimBg="0"/>
      <p:bldP spid="42" grpId="0" animBg="1" autoUpdateAnimBg="0"/>
      <p:bldP spid="44" grpId="0" animBg="1" autoUpdateAnimBg="0"/>
      <p:bldP spid="45" grpId="0" animBg="1" autoUpdateAnimBg="0"/>
      <p:bldP spid="46" grpId="0" animBg="1" autoUpdateAnimBg="0"/>
      <p:bldP spid="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tatic.blogdaresenhageral.com.br/wp-content/uploads/2015/08/SA%C3%BAde.jpg?9f13b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92973"/>
            <a:ext cx="4709318" cy="292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83568" y="1840175"/>
            <a:ext cx="35283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S</a:t>
            </a:r>
            <a:r>
              <a:rPr lang="pt-BR" sz="72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aúde</a:t>
            </a:r>
            <a:endParaRPr lang="pt-BR" sz="72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"/>
          <p:cNvSpPr>
            <a:spLocks noChangeArrowheads="1"/>
          </p:cNvSpPr>
          <p:nvPr/>
        </p:nvSpPr>
        <p:spPr bwMode="auto">
          <a:xfrm>
            <a:off x="136525" y="4870450"/>
            <a:ext cx="8893175" cy="1511300"/>
          </a:xfrm>
          <a:prstGeom prst="rect">
            <a:avLst/>
          </a:prstGeom>
          <a:solidFill>
            <a:srgbClr val="3333FF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120650" y="2028825"/>
            <a:ext cx="8893175" cy="2552700"/>
          </a:xfrm>
          <a:prstGeom prst="rect">
            <a:avLst/>
          </a:prstGeom>
          <a:solidFill>
            <a:srgbClr val="008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27088" y="2271713"/>
            <a:ext cx="5184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/>
              <a:t>Transferências constitucionais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3663" y="4870450"/>
            <a:ext cx="3600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liquidadas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6363" y="2054225"/>
            <a:ext cx="39592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>
                <a:solidFill>
                  <a:schemeClr val="accent3">
                    <a:lumMod val="50000"/>
                  </a:schemeClr>
                </a:solidFill>
              </a:rPr>
              <a:t>Receita arrecadada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88125" y="225742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/>
              <a:t>667.339,69</a:t>
            </a:r>
            <a:endParaRPr lang="pt-BR" altLang="pt-BR" sz="26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40200" y="2589213"/>
            <a:ext cx="1871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/>
              <a:t>Impostos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88125" y="263207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/>
              <a:t>432.570,06</a:t>
            </a:r>
            <a:endParaRPr lang="pt-BR" altLang="pt-BR" sz="28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588125" y="3155950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/>
              <a:t>1.099.909,76</a:t>
            </a:r>
            <a:endParaRPr lang="pt-BR" altLang="pt-BR" sz="26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516688" y="1187450"/>
            <a:ext cx="2592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 smtClean="0"/>
              <a:t>2º </a:t>
            </a:r>
            <a:r>
              <a:rPr lang="pt-BR" altLang="pt-BR" sz="2600" dirty="0" err="1"/>
              <a:t>quadr</a:t>
            </a:r>
            <a:r>
              <a:rPr lang="pt-BR" altLang="pt-BR" sz="2600" dirty="0"/>
              <a:t>./</a:t>
            </a:r>
            <a:r>
              <a:rPr lang="pt-BR" altLang="pt-BR" sz="2600" dirty="0" smtClean="0"/>
              <a:t>2016</a:t>
            </a:r>
            <a:endParaRPr lang="pt-BR" altLang="pt-BR" sz="26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675438" y="4872038"/>
            <a:ext cx="2232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 smtClean="0"/>
              <a:t>281.098,62</a:t>
            </a:r>
            <a:endParaRPr lang="pt-BR" altLang="pt-BR" sz="2600" dirty="0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22238" y="5459413"/>
            <a:ext cx="4824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/>
              <a:t>% aplicado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278688" y="5461000"/>
            <a:ext cx="17287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 smtClean="0"/>
              <a:t>25,56%</a:t>
            </a:r>
            <a:endParaRPr lang="pt-BR" altLang="pt-BR" sz="2600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50825" y="3932238"/>
            <a:ext cx="5834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rgbClr val="FFFF00"/>
                </a:solidFill>
              </a:rPr>
              <a:t>15% (mínimo constitucional)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89725" y="3948113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FFFF00"/>
                </a:solidFill>
              </a:rPr>
              <a:t>164.986,46</a:t>
            </a: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1389063" y="3946525"/>
            <a:ext cx="863600" cy="504825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>
              <a:solidFill>
                <a:srgbClr val="FF6600"/>
              </a:solidFill>
            </a:endParaRPr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7494588" y="5445125"/>
            <a:ext cx="1577975" cy="504825"/>
          </a:xfrm>
          <a:prstGeom prst="ellips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56970" y="476250"/>
            <a:ext cx="222746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dirty="0"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000" dirty="0"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24" name="Line 59"/>
          <p:cNvSpPr>
            <a:spLocks noChangeShapeType="1"/>
          </p:cNvSpPr>
          <p:nvPr/>
        </p:nvSpPr>
        <p:spPr bwMode="auto">
          <a:xfrm>
            <a:off x="6254750" y="3140968"/>
            <a:ext cx="2667000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SAÚDE</a:t>
            </a:r>
            <a:endParaRPr lang="pt-BR" sz="3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nimBg="1" autoUpdateAnimBg="0"/>
      <p:bldP spid="22" grpId="0" animBg="1" autoUpdateAnimBg="0"/>
      <p:bldP spid="24" grpId="0" animBg="1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47664" y="2681625"/>
            <a:ext cx="6048672" cy="132343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Obrigado!</a:t>
            </a:r>
            <a:endParaRPr lang="pt-BR" sz="80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443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30"/>
          <p:cNvSpPr txBox="1">
            <a:spLocks noChangeArrowheads="1"/>
          </p:cNvSpPr>
          <p:nvPr/>
        </p:nvSpPr>
        <p:spPr bwMode="black">
          <a:xfrm>
            <a:off x="904875" y="4799013"/>
            <a:ext cx="740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600" dirty="0">
                <a:solidFill>
                  <a:srgbClr val="0033CC"/>
                </a:solidFill>
                <a:latin typeface="Times New Roman" pitchFamily="18" charset="0"/>
              </a:rPr>
              <a:t>http://www.semfaz.saoluis.ma.gov.br</a:t>
            </a:r>
          </a:p>
        </p:txBody>
      </p:sp>
      <p:pic>
        <p:nvPicPr>
          <p:cNvPr id="4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28657"/>
            <a:ext cx="1623194" cy="25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22"/>
          <p:cNvSpPr txBox="1">
            <a:spLocks noChangeArrowheads="1"/>
          </p:cNvSpPr>
          <p:nvPr/>
        </p:nvSpPr>
        <p:spPr bwMode="auto">
          <a:xfrm>
            <a:off x="2339305" y="3401705"/>
            <a:ext cx="4752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3000" dirty="0">
                <a:latin typeface="Times New Roman" pitchFamily="18" charset="0"/>
                <a:cs typeface="Times New Roman" pitchFamily="18" charset="0"/>
              </a:rPr>
              <a:t>PREFEITURA  DE  </a:t>
            </a:r>
            <a:r>
              <a:rPr lang="pt-BR" altLang="pt-BR" sz="5000" dirty="0">
                <a:latin typeface="Times New Roman" pitchFamily="18" charset="0"/>
                <a:cs typeface="Times New Roman" pitchFamily="18" charset="0"/>
              </a:rPr>
              <a:t>SÃO  LUÍS</a:t>
            </a:r>
          </a:p>
        </p:txBody>
      </p:sp>
    </p:spTree>
    <p:extLst>
      <p:ext uri="{BB962C8B-B14F-4D97-AF65-F5344CB8AC3E}">
        <p14:creationId xmlns:p14="http://schemas.microsoft.com/office/powerpoint/2010/main" val="25050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o 1025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</p:grpSpPr>
        <p:sp>
          <p:nvSpPr>
            <p:cNvPr id="93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16. Atualizada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25" name="Grupo 1024"/>
          <p:cNvGrpSpPr/>
          <p:nvPr/>
        </p:nvGrpSpPr>
        <p:grpSpPr>
          <a:xfrm>
            <a:off x="107504" y="4103327"/>
            <a:ext cx="8913812" cy="1593664"/>
            <a:chOff x="107504" y="4103327"/>
            <a:chExt cx="8913812" cy="1593665"/>
          </a:xfrm>
        </p:grpSpPr>
        <p:sp>
          <p:nvSpPr>
            <p:cNvPr id="119" name="Rectangle 2"/>
            <p:cNvSpPr>
              <a:spLocks noChangeArrowheads="1"/>
            </p:cNvSpPr>
            <p:nvPr/>
          </p:nvSpPr>
          <p:spPr bwMode="auto">
            <a:xfrm>
              <a:off x="107504" y="4103327"/>
              <a:ext cx="8913812" cy="1511182"/>
            </a:xfrm>
            <a:prstGeom prst="rect">
              <a:avLst/>
            </a:prstGeom>
            <a:solidFill>
              <a:srgbClr val="FFFF66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Text Box 13"/>
            <p:cNvSpPr txBox="1">
              <a:spLocks noChangeArrowheads="1"/>
            </p:cNvSpPr>
            <p:nvPr/>
          </p:nvSpPr>
          <p:spPr bwMode="auto">
            <a:xfrm>
              <a:off x="511346" y="4544387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Op. Crédito</a:t>
              </a:r>
            </a:p>
          </p:txBody>
        </p:sp>
        <p:sp>
          <p:nvSpPr>
            <p:cNvPr id="121" name="Text Box 13"/>
            <p:cNvSpPr txBox="1">
              <a:spLocks noChangeArrowheads="1"/>
            </p:cNvSpPr>
            <p:nvPr/>
          </p:nvSpPr>
          <p:spPr bwMode="auto">
            <a:xfrm>
              <a:off x="511346" y="4911604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Alienação</a:t>
              </a:r>
            </a:p>
          </p:txBody>
        </p:sp>
        <p:sp>
          <p:nvSpPr>
            <p:cNvPr id="122" name="Text Box 13"/>
            <p:cNvSpPr txBox="1">
              <a:spLocks noChangeArrowheads="1"/>
            </p:cNvSpPr>
            <p:nvPr/>
          </p:nvSpPr>
          <p:spPr bwMode="auto">
            <a:xfrm>
              <a:off x="526760" y="5222204"/>
              <a:ext cx="2574108" cy="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Capital</a:t>
              </a:r>
            </a:p>
          </p:txBody>
        </p:sp>
      </p:grpSp>
      <p:grpSp>
        <p:nvGrpSpPr>
          <p:cNvPr id="1028" name="Grupo 1027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</p:grpSpPr>
        <p:sp>
          <p:nvSpPr>
            <p:cNvPr id="95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solidFill>
              <a:srgbClr val="FFFFFF">
                <a:alpha val="27843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pt-BR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</a:t>
              </a:r>
              <a:r>
                <a:rPr lang="pt-B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até </a:t>
              </a:r>
              <a:r>
                <a:rPr lang="pt-BR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ago</a:t>
              </a:r>
              <a:r>
                <a:rPr lang="pt-B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/16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0" name="Text Box 18"/>
          <p:cNvSpPr txBox="1">
            <a:spLocks noChangeArrowheads="1"/>
          </p:cNvSpPr>
          <p:nvPr/>
        </p:nvSpPr>
        <p:spPr bwMode="auto">
          <a:xfrm>
            <a:off x="5576327" y="5314364"/>
            <a:ext cx="2168724" cy="4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8064117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rgbClr val="0033CC"/>
              </a:solidFill>
            </a:endParaRPr>
          </a:p>
        </p:txBody>
      </p:sp>
      <p:grpSp>
        <p:nvGrpSpPr>
          <p:cNvPr id="1024" name="Grupo 1023"/>
          <p:cNvGrpSpPr/>
          <p:nvPr/>
        </p:nvGrpSpPr>
        <p:grpSpPr>
          <a:xfrm>
            <a:off x="141734" y="1697805"/>
            <a:ext cx="8861638" cy="2306746"/>
            <a:chOff x="141734" y="1697805"/>
            <a:chExt cx="8861638" cy="2306746"/>
          </a:xfrm>
        </p:grpSpPr>
        <p:sp>
          <p:nvSpPr>
            <p:cNvPr id="85" name="Rectangle 2"/>
            <p:cNvSpPr>
              <a:spLocks noChangeArrowheads="1"/>
            </p:cNvSpPr>
            <p:nvPr/>
          </p:nvSpPr>
          <p:spPr bwMode="auto">
            <a:xfrm>
              <a:off x="141734" y="1806724"/>
              <a:ext cx="8861638" cy="2133274"/>
            </a:xfrm>
            <a:prstGeom prst="rect">
              <a:avLst/>
            </a:prstGeom>
            <a:solidFill>
              <a:srgbClr val="CCFFCC">
                <a:alpha val="50196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/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386494" y="1697805"/>
              <a:ext cx="3159833" cy="2306746"/>
              <a:chOff x="386494" y="1697805"/>
              <a:chExt cx="3159833" cy="2306746"/>
            </a:xfrm>
          </p:grpSpPr>
          <p:sp>
            <p:nvSpPr>
              <p:cNvPr id="123" name="Text Box 12"/>
              <p:cNvSpPr txBox="1">
                <a:spLocks noChangeArrowheads="1"/>
              </p:cNvSpPr>
              <p:nvPr/>
            </p:nvSpPr>
            <p:spPr bwMode="auto">
              <a:xfrm>
                <a:off x="400367" y="1697805"/>
                <a:ext cx="2344441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Tributárias</a:t>
                </a:r>
              </a:p>
            </p:txBody>
          </p:sp>
          <p:sp>
            <p:nvSpPr>
              <p:cNvPr id="124" name="Text Box 13"/>
              <p:cNvSpPr txBox="1">
                <a:spLocks noChangeArrowheads="1"/>
              </p:cNvSpPr>
              <p:nvPr/>
            </p:nvSpPr>
            <p:spPr bwMode="auto">
              <a:xfrm>
                <a:off x="400367" y="2068842"/>
                <a:ext cx="2574108" cy="475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Contribuições</a:t>
                </a:r>
              </a:p>
            </p:txBody>
          </p:sp>
          <p:sp>
            <p:nvSpPr>
              <p:cNvPr id="125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414617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Patrimoniais</a:t>
                </a:r>
              </a:p>
            </p:txBody>
          </p:sp>
          <p:sp>
            <p:nvSpPr>
              <p:cNvPr id="126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758813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Serviços</a:t>
                </a:r>
              </a:p>
            </p:txBody>
          </p:sp>
          <p:sp>
            <p:nvSpPr>
              <p:cNvPr id="127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140902"/>
                <a:ext cx="3159833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</a:t>
                </a: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Correntes</a:t>
                </a:r>
              </a:p>
            </p:txBody>
          </p:sp>
          <p:sp>
            <p:nvSpPr>
              <p:cNvPr id="128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529307"/>
                <a:ext cx="2530949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</p:grpSp>
      </p:grpSp>
      <p:grpSp>
        <p:nvGrpSpPr>
          <p:cNvPr id="59" name="Grupo 58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60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1.631.009,26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2.574.597,56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63,4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65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67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40.184,18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131.837,72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30,5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71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INTRA-ORÇAMENT.</a:t>
              </a:r>
            </a:p>
          </p:txBody>
        </p:sp>
        <p:sp>
          <p:nvSpPr>
            <p:cNvPr id="72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56.898,41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90.767,96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62,7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9" name="Texto Explicativo 1 48"/>
          <p:cNvSpPr/>
          <p:nvPr/>
        </p:nvSpPr>
        <p:spPr>
          <a:xfrm>
            <a:off x="1428067" y="1754475"/>
            <a:ext cx="4584093" cy="4610616"/>
          </a:xfrm>
          <a:prstGeom prst="borderCallout1">
            <a:avLst>
              <a:gd name="adj1" fmla="val 18750"/>
              <a:gd name="adj2" fmla="val -8333"/>
              <a:gd name="adj3" fmla="val 5534"/>
              <a:gd name="adj4" fmla="val -21538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IPTU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IRRF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ITBI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Taxas: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Alvará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Lic. e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Ambiental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Publicidade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Horário Especial de Funcionamento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Aprovação Projetos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Obras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Habite-se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Funcionamento de Transportes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Interdição de Vias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Emolumentos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o Explicativo 1 49"/>
          <p:cNvSpPr/>
          <p:nvPr/>
        </p:nvSpPr>
        <p:spPr>
          <a:xfrm>
            <a:off x="2152406" y="2492896"/>
            <a:ext cx="3546525" cy="125885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IPAM/INSS 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(Desc. Contracheque Servidor)</a:t>
            </a:r>
          </a:p>
          <a:p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</a:t>
            </a:r>
          </a:p>
        </p:txBody>
      </p:sp>
      <p:sp>
        <p:nvSpPr>
          <p:cNvPr id="51" name="Texto Explicativo 1 50"/>
          <p:cNvSpPr/>
          <p:nvPr/>
        </p:nvSpPr>
        <p:spPr>
          <a:xfrm>
            <a:off x="1561341" y="2818213"/>
            <a:ext cx="2391265" cy="125885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Fóros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Laudêmios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Dep. Remunerados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Aplicações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o Explicativo 1 51"/>
          <p:cNvSpPr/>
          <p:nvPr/>
        </p:nvSpPr>
        <p:spPr>
          <a:xfrm>
            <a:off x="1442802" y="3250261"/>
            <a:ext cx="1774442" cy="778017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SMTT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Editais</a:t>
            </a:r>
          </a:p>
        </p:txBody>
      </p:sp>
      <p:sp>
        <p:nvSpPr>
          <p:cNvPr id="53" name="Texto Explicativo 1 52"/>
          <p:cNvSpPr/>
          <p:nvPr/>
        </p:nvSpPr>
        <p:spPr>
          <a:xfrm>
            <a:off x="1442802" y="3587086"/>
            <a:ext cx="1774442" cy="2824591"/>
          </a:xfrm>
          <a:prstGeom prst="borderCallout1">
            <a:avLst>
              <a:gd name="adj1" fmla="val 18750"/>
              <a:gd name="adj2" fmla="val -8333"/>
              <a:gd name="adj3" fmla="val -7124"/>
              <a:gd name="adj4" fmla="val -45267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FPM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ICMS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IPVA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IPI-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SUS-Est.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Convênios</a:t>
            </a:r>
          </a:p>
        </p:txBody>
      </p:sp>
      <p:sp>
        <p:nvSpPr>
          <p:cNvPr id="54" name="Texto Explicativo 1 53"/>
          <p:cNvSpPr/>
          <p:nvPr/>
        </p:nvSpPr>
        <p:spPr>
          <a:xfrm>
            <a:off x="1504334" y="4137445"/>
            <a:ext cx="2890296" cy="2099867"/>
          </a:xfrm>
          <a:prstGeom prst="borderCallout1">
            <a:avLst>
              <a:gd name="adj1" fmla="val 18750"/>
              <a:gd name="adj2" fmla="val -8333"/>
              <a:gd name="adj3" fmla="val -16688"/>
              <a:gd name="adj4" fmla="val -31485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Multas e Juros</a:t>
            </a:r>
          </a:p>
          <a:p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Ativa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Restituições 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(compensação entre regimes geral e o RPPS)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Honorários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Faltas Servidores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</p:txBody>
      </p:sp>
      <p:sp>
        <p:nvSpPr>
          <p:cNvPr id="55" name="Texto Explicativo 1 54"/>
          <p:cNvSpPr/>
          <p:nvPr/>
        </p:nvSpPr>
        <p:spPr>
          <a:xfrm>
            <a:off x="1648350" y="5013176"/>
            <a:ext cx="2376264" cy="75712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Bacanga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Pró-Transporte</a:t>
            </a:r>
          </a:p>
          <a:p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Saneam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Cohatrac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o Explicativo 1 55"/>
          <p:cNvSpPr/>
          <p:nvPr/>
        </p:nvSpPr>
        <p:spPr>
          <a:xfrm>
            <a:off x="1432326" y="5336168"/>
            <a:ext cx="1774442" cy="901932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Terrenos (SURCAP)</a:t>
            </a:r>
          </a:p>
          <a:p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5" name="Grupo 74"/>
          <p:cNvGrpSpPr/>
          <p:nvPr/>
        </p:nvGrpSpPr>
        <p:grpSpPr>
          <a:xfrm>
            <a:off x="54546" y="6309320"/>
            <a:ext cx="9036496" cy="504056"/>
            <a:chOff x="54546" y="6309320"/>
            <a:chExt cx="9036496" cy="504056"/>
          </a:xfrm>
        </p:grpSpPr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3202599" y="6339030"/>
              <a:ext cx="2449497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2.797.203,23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auto">
            <a:xfrm>
              <a:off x="5660042" y="6314735"/>
              <a:ext cx="213823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1.728.091,85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Text Box 18"/>
            <p:cNvSpPr txBox="1">
              <a:spLocks noChangeArrowheads="1"/>
            </p:cNvSpPr>
            <p:nvPr/>
          </p:nvSpPr>
          <p:spPr bwMode="auto">
            <a:xfrm>
              <a:off x="8008633" y="6318792"/>
              <a:ext cx="838506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61,8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Line 27"/>
            <p:cNvSpPr>
              <a:spLocks noChangeShapeType="1"/>
            </p:cNvSpPr>
            <p:nvPr/>
          </p:nvSpPr>
          <p:spPr bwMode="auto">
            <a:xfrm>
              <a:off x="54546" y="6309320"/>
              <a:ext cx="9036496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7" name="Texto Explicativo 1 56"/>
          <p:cNvSpPr/>
          <p:nvPr/>
        </p:nvSpPr>
        <p:spPr>
          <a:xfrm>
            <a:off x="1458084" y="5648805"/>
            <a:ext cx="1774442" cy="968991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Convênio UNIÃO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(rec. Capital)</a:t>
            </a:r>
          </a:p>
        </p:txBody>
      </p:sp>
      <p:sp>
        <p:nvSpPr>
          <p:cNvPr id="58" name="Texto Explicativo 1 57"/>
          <p:cNvSpPr/>
          <p:nvPr/>
        </p:nvSpPr>
        <p:spPr>
          <a:xfrm>
            <a:off x="1432326" y="6052911"/>
            <a:ext cx="1774442" cy="760465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IPAM/INSS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(Patronal)</a:t>
            </a:r>
          </a:p>
        </p:txBody>
      </p:sp>
    </p:spTree>
    <p:extLst>
      <p:ext uri="{BB962C8B-B14F-4D97-AF65-F5344CB8AC3E}">
        <p14:creationId xmlns:p14="http://schemas.microsoft.com/office/powerpoint/2010/main" val="22565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4"/>
          <p:cNvSpPr>
            <a:spLocks noChangeArrowheads="1"/>
          </p:cNvSpPr>
          <p:nvPr/>
        </p:nvSpPr>
        <p:spPr bwMode="auto">
          <a:xfrm>
            <a:off x="3347863" y="764704"/>
            <a:ext cx="2207965" cy="6093296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5614428" y="772445"/>
            <a:ext cx="2209961" cy="6085554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Rectangle 2"/>
          <p:cNvSpPr>
            <a:spLocks noChangeArrowheads="1"/>
          </p:cNvSpPr>
          <p:nvPr/>
        </p:nvSpPr>
        <p:spPr bwMode="auto">
          <a:xfrm>
            <a:off x="141734" y="1806724"/>
            <a:ext cx="8861638" cy="2133274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pt-BR" sz="250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rgbClr val="0033CC"/>
              </a:solidFill>
            </a:endParaRPr>
          </a:p>
        </p:txBody>
      </p:sp>
      <p:grpSp>
        <p:nvGrpSpPr>
          <p:cNvPr id="12" name="Grupo 355"/>
          <p:cNvGrpSpPr>
            <a:grpSpLocks/>
          </p:cNvGrpSpPr>
          <p:nvPr/>
        </p:nvGrpSpPr>
        <p:grpSpPr bwMode="auto">
          <a:xfrm>
            <a:off x="107504" y="4103327"/>
            <a:ext cx="8913812" cy="1685824"/>
            <a:chOff x="-36513" y="4286250"/>
            <a:chExt cx="9180513" cy="1695450"/>
          </a:xfrm>
        </p:grpSpPr>
        <p:grpSp>
          <p:nvGrpSpPr>
            <p:cNvPr id="67" name="Grupo 4"/>
            <p:cNvGrpSpPr>
              <a:grpSpLocks/>
            </p:cNvGrpSpPr>
            <p:nvPr/>
          </p:nvGrpSpPr>
          <p:grpSpPr bwMode="auto">
            <a:xfrm>
              <a:off x="-36513" y="4286250"/>
              <a:ext cx="9180513" cy="1695450"/>
              <a:chOff x="-36512" y="4256562"/>
              <a:chExt cx="9180513" cy="1694141"/>
            </a:xfrm>
          </p:grpSpPr>
          <p:grpSp>
            <p:nvGrpSpPr>
              <p:cNvPr id="69" name="Grupo 81"/>
              <p:cNvGrpSpPr>
                <a:grpSpLocks/>
              </p:cNvGrpSpPr>
              <p:nvPr/>
            </p:nvGrpSpPr>
            <p:grpSpPr bwMode="auto">
              <a:xfrm>
                <a:off x="-36512" y="4256562"/>
                <a:ext cx="9180513" cy="1694141"/>
                <a:chOff x="-36512" y="4183088"/>
                <a:chExt cx="9180513" cy="1741354"/>
              </a:xfrm>
            </p:grpSpPr>
            <p:sp>
              <p:nvSpPr>
                <p:cNvPr id="74" name="Rectangle 2"/>
                <p:cNvSpPr>
                  <a:spLocks noChangeArrowheads="1"/>
                </p:cNvSpPr>
                <p:nvPr/>
              </p:nvSpPr>
              <p:spPr bwMode="auto">
                <a:xfrm>
                  <a:off x="-36512" y="4183088"/>
                  <a:ext cx="9180513" cy="1560959"/>
                </a:xfrm>
                <a:prstGeom prst="rect">
                  <a:avLst/>
                </a:prstGeom>
                <a:solidFill>
                  <a:srgbClr val="FFFF66">
                    <a:alpha val="5019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en-US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883698" y="4582570"/>
                  <a:ext cx="1098377" cy="492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40,4</a:t>
                  </a:r>
                  <a:endParaRPr lang="pt-BR" altLang="pt-BR" sz="2500" dirty="0"/>
                </a:p>
              </p:txBody>
            </p:sp>
            <p:sp>
              <p:nvSpPr>
                <p:cNvPr id="7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9413" y="4638675"/>
                  <a:ext cx="2651125" cy="490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2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Op. Crédito</a:t>
                  </a:r>
                </a:p>
              </p:txBody>
            </p:sp>
            <p:sp>
              <p:nvSpPr>
                <p:cNvPr id="7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9413" y="5017989"/>
                  <a:ext cx="2651125" cy="490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2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Alienação</a:t>
                  </a:r>
                </a:p>
              </p:txBody>
            </p:sp>
            <p:sp>
              <p:nvSpPr>
                <p:cNvPr id="7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651500" y="4623893"/>
                  <a:ext cx="2233613" cy="490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37.040,18</a:t>
                  </a:r>
                  <a:endParaRPr lang="pt-BR" altLang="pt-BR" sz="2500" dirty="0"/>
                </a:p>
              </p:txBody>
            </p:sp>
            <p:sp>
              <p:nvSpPr>
                <p:cNvPr id="7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624536" y="5004346"/>
                  <a:ext cx="2233612" cy="490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-</a:t>
                  </a:r>
                  <a:endParaRPr lang="pt-BR" altLang="pt-BR" sz="2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95938" y="5434013"/>
                  <a:ext cx="2233612" cy="490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endParaRPr lang="pt-BR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17888" y="4616155"/>
                  <a:ext cx="2232025" cy="490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91.623,48</a:t>
                  </a:r>
                  <a:endParaRPr lang="pt-BR" altLang="pt-BR" sz="2500" dirty="0"/>
                </a:p>
              </p:txBody>
            </p:sp>
            <p:sp>
              <p:nvSpPr>
                <p:cNvPr id="8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28992" y="5023904"/>
                  <a:ext cx="2232025" cy="490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/>
                    <a:t>42,48</a:t>
                  </a:r>
                  <a:endParaRPr lang="pt-BR" altLang="pt-BR" sz="2500" dirty="0"/>
                </a:p>
              </p:txBody>
            </p:sp>
          </p:grpSp>
          <p:sp>
            <p:nvSpPr>
              <p:cNvPr id="70" name="Text Box 18"/>
              <p:cNvSpPr txBox="1">
                <a:spLocks noChangeArrowheads="1"/>
              </p:cNvSpPr>
              <p:nvPr/>
            </p:nvSpPr>
            <p:spPr bwMode="auto">
              <a:xfrm>
                <a:off x="7743825" y="5392966"/>
                <a:ext cx="1252538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7,8</a:t>
                </a:r>
                <a:endParaRPr lang="pt-BR" altLang="pt-BR" sz="2500" dirty="0"/>
              </a:p>
            </p:txBody>
          </p:sp>
          <p:sp>
            <p:nvSpPr>
              <p:cNvPr id="71" name="Text Box 13"/>
              <p:cNvSpPr txBox="1">
                <a:spLocks noChangeArrowheads="1"/>
              </p:cNvSpPr>
              <p:nvPr/>
            </p:nvSpPr>
            <p:spPr bwMode="auto">
              <a:xfrm>
                <a:off x="395288" y="5380957"/>
                <a:ext cx="2651125" cy="477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Transf. Capital</a:t>
                </a:r>
              </a:p>
            </p:txBody>
          </p:sp>
          <p:sp>
            <p:nvSpPr>
              <p:cNvPr id="72" name="Text Box 18"/>
              <p:cNvSpPr txBox="1">
                <a:spLocks noChangeArrowheads="1"/>
              </p:cNvSpPr>
              <p:nvPr/>
            </p:nvSpPr>
            <p:spPr bwMode="auto">
              <a:xfrm>
                <a:off x="5640388" y="5364391"/>
                <a:ext cx="2233612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3.144,00</a:t>
                </a:r>
                <a:endParaRPr lang="pt-BR" altLang="pt-BR" sz="2500" dirty="0"/>
              </a:p>
            </p:txBody>
          </p:sp>
          <p:sp>
            <p:nvSpPr>
              <p:cNvPr id="73" name="Text Box 18"/>
              <p:cNvSpPr txBox="1">
                <a:spLocks noChangeArrowheads="1"/>
              </p:cNvSpPr>
              <p:nvPr/>
            </p:nvSpPr>
            <p:spPr bwMode="auto">
              <a:xfrm>
                <a:off x="3444875" y="5380675"/>
                <a:ext cx="2232025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40.171,76</a:t>
                </a:r>
                <a:endParaRPr lang="pt-BR" altLang="pt-BR" sz="2500" dirty="0"/>
              </a:p>
            </p:txBody>
          </p:sp>
        </p:grpSp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7577647" y="5076095"/>
              <a:ext cx="1359500" cy="479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-</a:t>
              </a:r>
              <a:endParaRPr lang="pt-BR" altLang="pt-BR" sz="2500" dirty="0"/>
            </a:p>
          </p:txBody>
        </p:sp>
      </p:grpSp>
      <p:grpSp>
        <p:nvGrpSpPr>
          <p:cNvPr id="14" name="Grupo 71"/>
          <p:cNvGrpSpPr>
            <a:grpSpLocks/>
          </p:cNvGrpSpPr>
          <p:nvPr/>
        </p:nvGrpSpPr>
        <p:grpSpPr bwMode="auto">
          <a:xfrm>
            <a:off x="386494" y="1696225"/>
            <a:ext cx="8508810" cy="2416005"/>
            <a:chOff x="250825" y="1865312"/>
            <a:chExt cx="8763397" cy="2429193"/>
          </a:xfrm>
        </p:grpSpPr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265113" y="1866900"/>
              <a:ext cx="2414588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Tributárias</a:t>
              </a: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265113" y="2239963"/>
              <a:ext cx="2651126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Contribuições</a:t>
              </a:r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250825" y="2587625"/>
              <a:ext cx="265112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Patrimoniais</a:t>
              </a: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250825" y="2933700"/>
              <a:ext cx="265112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Serviços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250825" y="3317875"/>
              <a:ext cx="325437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Correntes</a:t>
              </a:r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250825" y="3708400"/>
              <a:ext cx="260667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5653090" y="1865313"/>
              <a:ext cx="2232026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424.143.33</a:t>
              </a:r>
              <a:endParaRPr lang="pt-BR" altLang="pt-BR" sz="2500" dirty="0"/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5638802" y="2228850"/>
              <a:ext cx="223202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92.923.74</a:t>
              </a:r>
              <a:endParaRPr lang="pt-BR" altLang="pt-BR" sz="2500" dirty="0"/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5638802" y="2587625"/>
              <a:ext cx="223202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37.002,96</a:t>
              </a:r>
              <a:endParaRPr lang="pt-BR" altLang="pt-BR" sz="2500" dirty="0"/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5638802" y="3001963"/>
              <a:ext cx="2232026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273,06</a:t>
              </a:r>
              <a:endParaRPr lang="pt-BR" altLang="pt-BR" sz="2500" dirty="0"/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5638802" y="3389313"/>
              <a:ext cx="2232026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1.012.999,12</a:t>
              </a:r>
              <a:endParaRPr lang="pt-BR" altLang="pt-BR" sz="2500" dirty="0"/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5638802" y="3759200"/>
              <a:ext cx="223202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63.667,06</a:t>
              </a:r>
              <a:endParaRPr lang="pt-BR" altLang="pt-BR" sz="2500" dirty="0"/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403601" y="1865312"/>
              <a:ext cx="2232026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732.625,23</a:t>
              </a:r>
              <a:endParaRPr lang="pt-BR" altLang="pt-BR" sz="2500" dirty="0"/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3403601" y="2228849"/>
              <a:ext cx="223202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149.028,00</a:t>
              </a:r>
              <a:endParaRPr lang="pt-BR" altLang="pt-BR" sz="2500" dirty="0"/>
            </a:p>
          </p:txBody>
        </p:sp>
        <p:sp>
          <p:nvSpPr>
            <p:cNvPr id="54" name="Text Box 18"/>
            <p:cNvSpPr txBox="1">
              <a:spLocks noChangeArrowheads="1"/>
            </p:cNvSpPr>
            <p:nvPr/>
          </p:nvSpPr>
          <p:spPr bwMode="auto">
            <a:xfrm>
              <a:off x="3403601" y="2587625"/>
              <a:ext cx="223202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38.676,27</a:t>
              </a:r>
              <a:endParaRPr lang="pt-BR" altLang="pt-BR" sz="2500" dirty="0"/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3403601" y="3001962"/>
              <a:ext cx="2232026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220,01</a:t>
              </a:r>
              <a:endParaRPr lang="pt-BR" altLang="pt-BR" sz="2500" dirty="0"/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3403601" y="3389312"/>
              <a:ext cx="2232026" cy="47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1.580.768,09</a:t>
              </a:r>
              <a:endParaRPr lang="pt-BR" altLang="pt-BR" sz="2500" dirty="0"/>
            </a:p>
          </p:txBody>
        </p:sp>
        <p:sp>
          <p:nvSpPr>
            <p:cNvPr id="57" name="Text Box 18"/>
            <p:cNvSpPr txBox="1">
              <a:spLocks noChangeArrowheads="1"/>
            </p:cNvSpPr>
            <p:nvPr/>
          </p:nvSpPr>
          <p:spPr bwMode="auto">
            <a:xfrm>
              <a:off x="3403600" y="3759199"/>
              <a:ext cx="2232026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/>
                <a:t>73.279,95</a:t>
              </a:r>
              <a:endParaRPr lang="pt-BR" altLang="pt-BR" sz="2500" dirty="0"/>
            </a:p>
          </p:txBody>
        </p:sp>
        <p:grpSp>
          <p:nvGrpSpPr>
            <p:cNvPr id="58" name="Grupo 57"/>
            <p:cNvGrpSpPr>
              <a:grpSpLocks/>
            </p:cNvGrpSpPr>
            <p:nvPr/>
          </p:nvGrpSpPr>
          <p:grpSpPr bwMode="auto">
            <a:xfrm>
              <a:off x="7829550" y="1871125"/>
              <a:ext cx="1184672" cy="2423380"/>
              <a:chOff x="5945252" y="1762748"/>
              <a:chExt cx="3061855" cy="2423808"/>
            </a:xfrm>
          </p:grpSpPr>
          <p:sp>
            <p:nvSpPr>
              <p:cNvPr id="59" name="Text Box 18"/>
              <p:cNvSpPr txBox="1">
                <a:spLocks noChangeArrowheads="1"/>
              </p:cNvSpPr>
              <p:nvPr/>
            </p:nvSpPr>
            <p:spPr bwMode="auto">
              <a:xfrm>
                <a:off x="6397033" y="1762748"/>
                <a:ext cx="2481857" cy="477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57,9</a:t>
                </a:r>
                <a:endParaRPr lang="pt-BR" altLang="pt-BR" sz="2500" dirty="0"/>
              </a:p>
            </p:txBody>
          </p:sp>
          <p:sp>
            <p:nvSpPr>
              <p:cNvPr id="60" name="Text Box 18"/>
              <p:cNvSpPr txBox="1">
                <a:spLocks noChangeArrowheads="1"/>
              </p:cNvSpPr>
              <p:nvPr/>
            </p:nvSpPr>
            <p:spPr bwMode="auto">
              <a:xfrm>
                <a:off x="6055792" y="2119323"/>
                <a:ext cx="2862650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62,4</a:t>
                </a:r>
                <a:endParaRPr lang="pt-BR" altLang="pt-BR" sz="2500" dirty="0"/>
              </a:p>
            </p:txBody>
          </p:sp>
          <p:sp>
            <p:nvSpPr>
              <p:cNvPr id="61" name="Text Box 18"/>
              <p:cNvSpPr txBox="1">
                <a:spLocks noChangeArrowheads="1"/>
              </p:cNvSpPr>
              <p:nvPr/>
            </p:nvSpPr>
            <p:spPr bwMode="auto">
              <a:xfrm>
                <a:off x="6309958" y="2535238"/>
                <a:ext cx="2638221" cy="477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95,7</a:t>
                </a:r>
                <a:endParaRPr lang="pt-BR" altLang="pt-BR" sz="2500" dirty="0"/>
              </a:p>
            </p:txBody>
          </p:sp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5945252" y="2949575"/>
                <a:ext cx="3061855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124,1</a:t>
                </a:r>
                <a:endParaRPr lang="pt-BR" altLang="pt-BR" sz="2500" dirty="0"/>
              </a:p>
            </p:txBody>
          </p:sp>
          <p:sp>
            <p:nvSpPr>
              <p:cNvPr id="63" name="Text Box 18"/>
              <p:cNvSpPr txBox="1">
                <a:spLocks noChangeArrowheads="1"/>
              </p:cNvSpPr>
              <p:nvPr/>
            </p:nvSpPr>
            <p:spPr bwMode="auto">
              <a:xfrm>
                <a:off x="6646864" y="3336927"/>
                <a:ext cx="2232025" cy="477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64,1</a:t>
                </a:r>
                <a:endParaRPr lang="pt-BR" altLang="pt-BR" sz="2500" dirty="0"/>
              </a:p>
            </p:txBody>
          </p:sp>
          <p:sp>
            <p:nvSpPr>
              <p:cNvPr id="64" name="Text Box 18"/>
              <p:cNvSpPr txBox="1">
                <a:spLocks noChangeArrowheads="1"/>
              </p:cNvSpPr>
              <p:nvPr/>
            </p:nvSpPr>
            <p:spPr bwMode="auto">
              <a:xfrm>
                <a:off x="6019162" y="3706813"/>
                <a:ext cx="2859730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/>
                  <a:t>86,9</a:t>
                </a:r>
                <a:endParaRPr lang="pt-BR" altLang="pt-BR" sz="2500" dirty="0"/>
              </a:p>
            </p:txBody>
          </p:sp>
        </p:grpSp>
      </p:grp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8064118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9" name="Grupo 82"/>
          <p:cNvGrpSpPr>
            <a:grpSpLocks/>
          </p:cNvGrpSpPr>
          <p:nvPr/>
        </p:nvGrpSpPr>
        <p:grpSpPr bwMode="auto">
          <a:xfrm>
            <a:off x="3202599" y="6287738"/>
            <a:ext cx="5644540" cy="516750"/>
            <a:chOff x="3151139" y="6446568"/>
            <a:chExt cx="5813349" cy="519951"/>
          </a:xfrm>
        </p:grpSpPr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3151139" y="6446568"/>
              <a:ext cx="2522753" cy="47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2.797.203,23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5635098" y="6486510"/>
              <a:ext cx="2249162" cy="48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1.728.091,85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8100905" y="6477813"/>
              <a:ext cx="863583" cy="47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61,8</a:t>
              </a:r>
              <a:endParaRPr lang="pt-BR" alt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54546" y="6309320"/>
            <a:ext cx="9036496" cy="0"/>
          </a:xfrm>
          <a:prstGeom prst="line">
            <a:avLst/>
          </a:prstGeom>
          <a:noFill/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Oval 6"/>
          <p:cNvSpPr>
            <a:spLocks noChangeArrowheads="1"/>
          </p:cNvSpPr>
          <p:nvPr/>
        </p:nvSpPr>
        <p:spPr bwMode="auto">
          <a:xfrm>
            <a:off x="5660043" y="786514"/>
            <a:ext cx="2254731" cy="38079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/16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Oval 6"/>
          <p:cNvSpPr>
            <a:spLocks noChangeArrowheads="1"/>
          </p:cNvSpPr>
          <p:nvPr/>
        </p:nvSpPr>
        <p:spPr bwMode="auto">
          <a:xfrm>
            <a:off x="3368818" y="771817"/>
            <a:ext cx="2149045" cy="395491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 16. Atualizada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4" name="Grupo 93"/>
          <p:cNvGrpSpPr/>
          <p:nvPr/>
        </p:nvGrpSpPr>
        <p:grpSpPr>
          <a:xfrm>
            <a:off x="167618" y="1277835"/>
            <a:ext cx="8816704" cy="495645"/>
            <a:chOff x="167618" y="1277835"/>
            <a:chExt cx="8816704" cy="495645"/>
          </a:xfrm>
        </p:grpSpPr>
        <p:sp>
          <p:nvSpPr>
            <p:cNvPr id="95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96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1.631.009,26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2.574.597,56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63,4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9" name="Grupo 98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100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101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40.184,18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131.837,72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30,5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4" name="Grupo 103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105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00FF">
                <a:alpha val="27843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INTRA-ORÇAMENT.</a:t>
              </a:r>
            </a:p>
          </p:txBody>
        </p:sp>
        <p:sp>
          <p:nvSpPr>
            <p:cNvPr id="106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56.898,41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90.767,96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62,7</a:t>
              </a:r>
              <a:endParaRPr lang="pt-BR" altLang="pt-BR" sz="25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21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10" y="2231121"/>
            <a:ext cx="2143362" cy="2393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971600" y="1820739"/>
            <a:ext cx="7012633" cy="32644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00">
                  <a:alpha val="28000"/>
                </a:srgbClr>
              </a:gs>
              <a:gs pos="100000">
                <a:srgbClr val="006699">
                  <a:alpha val="91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RECEITAS</a:t>
            </a:r>
            <a:endParaRPr lang="pt-BR" sz="3600" b="1" spc="50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36" y="4173929"/>
            <a:ext cx="5410572" cy="2461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2054948" y="764704"/>
            <a:ext cx="2376265" cy="4459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Dívida Ativa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06877" y="1772816"/>
            <a:ext cx="3617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Juros</a:t>
            </a:r>
            <a:r>
              <a:rPr lang="pt-BR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e </a:t>
            </a:r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multas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93905" y="2611676"/>
            <a:ext cx="1800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ISSQN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70773" y="1125086"/>
            <a:ext cx="1437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ITBI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233422" y="2638653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IPTU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4941307" y="1285214"/>
            <a:ext cx="1167937" cy="4876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Taxas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900008" y="4525424"/>
            <a:ext cx="4248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RECEITAS PRÓPRIAS</a:t>
            </a:r>
            <a:endParaRPr lang="pt-BR" sz="50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219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00192" y="3319824"/>
            <a:ext cx="268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R$ 13,08 mi</a:t>
            </a:r>
          </a:p>
          <a:p>
            <a:pPr algn="r"/>
            <a:r>
              <a:rPr lang="pt-BR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28,9%</a:t>
            </a:r>
            <a:endParaRPr lang="pt-BR" sz="3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0033CC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4100" y="548680"/>
            <a:ext cx="428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R$ milhões correntes</a:t>
            </a:r>
            <a:endParaRPr lang="pt-BR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49694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2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5207</TotalTime>
  <Words>1415</Words>
  <Application>Microsoft Office PowerPoint</Application>
  <PresentationFormat>Apresentação na tela (4:3)</PresentationFormat>
  <Paragraphs>666</Paragraphs>
  <Slides>44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Brilho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 Lucia Porto Ribeiro da Silva</dc:creator>
  <cp:lastModifiedBy>Maria Cristina Jorge Andrade</cp:lastModifiedBy>
  <cp:revision>813</cp:revision>
  <cp:lastPrinted>2016-10-04T18:47:43Z</cp:lastPrinted>
  <dcterms:created xsi:type="dcterms:W3CDTF">2016-02-15T18:31:26Z</dcterms:created>
  <dcterms:modified xsi:type="dcterms:W3CDTF">2018-10-25T14:34:46Z</dcterms:modified>
</cp:coreProperties>
</file>