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2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64" r:id="rId1"/>
  </p:sldMasterIdLst>
  <p:notesMasterIdLst>
    <p:notesMasterId r:id="rId35"/>
  </p:notesMasterIdLst>
  <p:handoutMasterIdLst>
    <p:handoutMasterId r:id="rId36"/>
  </p:handoutMasterIdLst>
  <p:sldIdLst>
    <p:sldId id="669" r:id="rId2"/>
    <p:sldId id="499" r:id="rId3"/>
    <p:sldId id="759" r:id="rId4"/>
    <p:sldId id="1049" r:id="rId5"/>
    <p:sldId id="1023" r:id="rId6"/>
    <p:sldId id="1039" r:id="rId7"/>
    <p:sldId id="1022" r:id="rId8"/>
    <p:sldId id="1041" r:id="rId9"/>
    <p:sldId id="1042" r:id="rId10"/>
    <p:sldId id="1088" r:id="rId11"/>
    <p:sldId id="1086" r:id="rId12"/>
    <p:sldId id="1090" r:id="rId13"/>
    <p:sldId id="1043" r:id="rId14"/>
    <p:sldId id="1089" r:id="rId15"/>
    <p:sldId id="1085" r:id="rId16"/>
    <p:sldId id="1048" r:id="rId17"/>
    <p:sldId id="1024" r:id="rId18"/>
    <p:sldId id="1050" r:id="rId19"/>
    <p:sldId id="1051" r:id="rId20"/>
    <p:sldId id="1013" r:id="rId21"/>
    <p:sldId id="1052" r:id="rId22"/>
    <p:sldId id="1025" r:id="rId23"/>
    <p:sldId id="1079" r:id="rId24"/>
    <p:sldId id="1020" r:id="rId25"/>
    <p:sldId id="1026" r:id="rId26"/>
    <p:sldId id="1054" r:id="rId27"/>
    <p:sldId id="1057" r:id="rId28"/>
    <p:sldId id="1058" r:id="rId29"/>
    <p:sldId id="1028" r:id="rId30"/>
    <p:sldId id="1059" r:id="rId31"/>
    <p:sldId id="1029" r:id="rId32"/>
    <p:sldId id="1091" r:id="rId33"/>
    <p:sldId id="717" r:id="rId34"/>
  </p:sldIdLst>
  <p:sldSz cx="9144000" cy="6858000" type="screen4x3"/>
  <p:notesSz cx="6858000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003399"/>
    <a:srgbClr val="FFFF00"/>
    <a:srgbClr val="FF0000"/>
    <a:srgbClr val="66CCFF"/>
    <a:srgbClr val="00FFFF"/>
    <a:srgbClr val="FFCC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2621" autoAdjust="0"/>
  </p:normalViewPr>
  <p:slideViewPr>
    <p:cSldViewPr>
      <p:cViewPr varScale="1">
        <p:scale>
          <a:sx n="65" d="100"/>
          <a:sy n="65" d="100"/>
        </p:scale>
        <p:origin x="15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>
        <p:scale>
          <a:sx n="66" d="100"/>
          <a:sy n="66" d="100"/>
        </p:scale>
        <p:origin x="-1752" y="-384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uipi.com.br/wp-content/uploads/2012/11/uipi-Taxas-de-juros-caem-pelo-oitavo-m&#234;s-seguido.jpg" TargetMode="External"/><Relationship Id="rId1" Type="http://schemas.openxmlformats.org/officeDocument/2006/relationships/image" Target="../media/image4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://uipi.com.br/wp-content/uploads/2012/11/uipi-Taxas-de-juros-caem-pelo-oitavo-m&#234;s-seguido.jpg" TargetMode="External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.br/url?sa=i&amp;rct=j&amp;q=&amp;esrc=s&amp;source=images&amp;cd=&amp;cad=rja&amp;uact=8&amp;ved=0CAcQjRw&amp;url=http://www.saiadolugar.com.br/financas/o-que-toda-empresa-precisa-saber-sobre-contabilidade-fluxo-de-caixa-e-cobranca-do-contador/&amp;ei=GYVfVaLtAcWmgwTv24GYCA&amp;psig=AFQjCNELMq7ajwuEcCi9NSTdCIArAoxSLQ&amp;ust=1432409349735420" TargetMode="External"/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://piresereis.com.br/quem-somos.php" TargetMode="External"/><Relationship Id="rId1" Type="http://schemas.openxmlformats.org/officeDocument/2006/relationships/image" Target="../media/image12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.br/url?sa=i&amp;rct=j&amp;q=&amp;esrc=s&amp;source=images&amp;cd=&amp;cad=rja&amp;uact=8&amp;ved=0CAcQjRw&amp;url=http://fluentenglish.com.br/cursos-personalizados-de-ingles/ingles-para-escritorio/curso-de-ingles-para-contabilidade/&amp;ei=K49fVbrHHsmfNqW_gKAN&amp;psig=AFQjCNELMq7ajwuEcCi9NSTdCIArAoxSLQ&amp;ust=1432409349735420" TargetMode="External"/><Relationship Id="rId1" Type="http://schemas.openxmlformats.org/officeDocument/2006/relationships/image" Target="../media/image18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.br/url?sa=i&amp;rct=j&amp;q=&amp;esrc=s&amp;source=images&amp;cd=&amp;cad=rja&amp;uact=8&amp;ved=0CAcQjRw&amp;url=https://portogente.com.br/portopedia/orgamento-74313&amp;ei=D5ZfVZKTFIH7ggSXz4G4BA&amp;psig=AFQjCNEtyulHXRSwzxsiMTQmMfMQ-F3jfQ&amp;ust=1432413823263091" TargetMode="External"/><Relationship Id="rId1" Type="http://schemas.openxmlformats.org/officeDocument/2006/relationships/image" Target="../media/image21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.br/url?sa=i&amp;rct=j&amp;q=&amp;esrc=s&amp;source=images&amp;cd=&amp;cad=rja&amp;uact=8&amp;ved=0CAcQjRw&amp;url=http://noticias.universia.com.br/tag/minist%C3%A9rio-da-educa%C3%A7%C3%A3o/&amp;ei=cqRfVYugDs38ggTb14PgDg&amp;psig=AFQjCNEIIlvMSYtOHWk9Sg7-OIYZhholYg&amp;ust=1432417227345370" TargetMode="External"/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0771B5-6C7D-471C-9A3C-5AC7DAD67658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14244ED1-0AB2-4AEB-9089-1ED3B3164192}">
      <dgm:prSet phldrT="[Texto]" custT="1"/>
      <dgm:spPr/>
      <dgm:t>
        <a:bodyPr/>
        <a:lstStyle/>
        <a:p>
          <a:pPr algn="ctr"/>
          <a:r>
            <a:rPr lang="pt-BR" sz="3200" b="1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RELATÓRIO </a:t>
          </a:r>
        </a:p>
        <a:p>
          <a:pPr algn="ctr"/>
          <a:r>
            <a:rPr lang="pt-BR" sz="3200" b="1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RESUMIDO DE </a:t>
          </a:r>
        </a:p>
        <a:p>
          <a:pPr algn="ctr"/>
          <a:r>
            <a:rPr lang="pt-BR" sz="3200" b="1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EXECUÇÃO </a:t>
          </a:r>
        </a:p>
        <a:p>
          <a:pPr algn="ctr"/>
          <a:r>
            <a:rPr lang="pt-BR" sz="3200" b="1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ORÇAMENTÁRIA</a:t>
          </a:r>
        </a:p>
        <a:p>
          <a:pPr algn="ctr"/>
          <a:r>
            <a:rPr lang="pt-BR" sz="3200" b="1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R.R.E.O.</a:t>
          </a:r>
        </a:p>
        <a:p>
          <a:pPr algn="ctr"/>
          <a:endParaRPr lang="pt-BR" sz="2800" b="1" cap="all" dirty="0" smtClean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  <a:p>
          <a:pPr algn="r"/>
          <a:r>
            <a:rPr lang="pt-BR" sz="1600" b="1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LC. Nº 101, art. 52</a:t>
          </a:r>
          <a:endParaRPr lang="pt-BR" sz="1600" b="1" dirty="0">
            <a:solidFill>
              <a:schemeClr val="tx1"/>
            </a:solidFill>
          </a:endParaRPr>
        </a:p>
      </dgm:t>
    </dgm:pt>
    <dgm:pt modelId="{2FF9824A-ABA0-4767-A4B8-42514EC2608A}" type="parTrans" cxnId="{CC1F04A3-00E7-4060-A8BB-49B35EC21595}">
      <dgm:prSet/>
      <dgm:spPr/>
      <dgm:t>
        <a:bodyPr/>
        <a:lstStyle/>
        <a:p>
          <a:endParaRPr lang="pt-BR"/>
        </a:p>
      </dgm:t>
    </dgm:pt>
    <dgm:pt modelId="{EA4957F8-2E33-4FC0-8DCC-0EC18C6D9A29}" type="sibTrans" cxnId="{CC1F04A3-00E7-4060-A8BB-49B35EC21595}">
      <dgm:prSet/>
      <dgm:spPr/>
      <dgm:t>
        <a:bodyPr/>
        <a:lstStyle/>
        <a:p>
          <a:endParaRPr lang="pt-BR"/>
        </a:p>
      </dgm:t>
    </dgm:pt>
    <dgm:pt modelId="{2AF0C71D-2309-4E75-BC3D-1C5ED457B13D}" type="pres">
      <dgm:prSet presAssocID="{080771B5-6C7D-471C-9A3C-5AC7DAD67658}" presName="linearFlow" presStyleCnt="0">
        <dgm:presLayoutVars>
          <dgm:dir/>
          <dgm:resizeHandles val="exact"/>
        </dgm:presLayoutVars>
      </dgm:prSet>
      <dgm:spPr/>
    </dgm:pt>
    <dgm:pt modelId="{0B62298B-083F-48EE-951D-B54D6C30BD10}" type="pres">
      <dgm:prSet presAssocID="{14244ED1-0AB2-4AEB-9089-1ED3B3164192}" presName="composite" presStyleCnt="0"/>
      <dgm:spPr/>
    </dgm:pt>
    <dgm:pt modelId="{B11863A5-9215-472D-BC1D-B2B14B62E718}" type="pres">
      <dgm:prSet presAssocID="{14244ED1-0AB2-4AEB-9089-1ED3B3164192}" presName="imgShp" presStyleLbl="fgImgPlace1" presStyleIdx="0" presStyleCnt="1" custScaleX="166080" custScaleY="1538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extLst>
        <a:ext uri="{E40237B7-FDA0-4F09-8148-C483321AD2D9}">
          <dgm14:cNvPr xmlns:dgm14="http://schemas.microsoft.com/office/drawing/2010/diagram" id="0" name="" descr="Para a pessoa física, caiu de 5,81% ao mês em setembro para 5,5% em outubro.">
            <a:hlinkClick xmlns:r="http://schemas.openxmlformats.org/officeDocument/2006/relationships" r:id="rId2" tooltip="Crédito: tumultuando.com.br"/>
          </dgm14:cNvPr>
        </a:ext>
      </dgm:extLst>
    </dgm:pt>
    <dgm:pt modelId="{9779FD75-4288-448D-BB62-AFF468FDBBD2}" type="pres">
      <dgm:prSet presAssocID="{14244ED1-0AB2-4AEB-9089-1ED3B3164192}" presName="txShp" presStyleLbl="node1" presStyleIdx="0" presStyleCnt="1" custScaleX="137419" custScaleY="1830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4EBA67B-3E4A-4FCB-BA5C-05FB68434D8F}" type="presOf" srcId="{080771B5-6C7D-471C-9A3C-5AC7DAD67658}" destId="{2AF0C71D-2309-4E75-BC3D-1C5ED457B13D}" srcOrd="0" destOrd="0" presId="urn:microsoft.com/office/officeart/2005/8/layout/vList3"/>
    <dgm:cxn modelId="{CC1F04A3-00E7-4060-A8BB-49B35EC21595}" srcId="{080771B5-6C7D-471C-9A3C-5AC7DAD67658}" destId="{14244ED1-0AB2-4AEB-9089-1ED3B3164192}" srcOrd="0" destOrd="0" parTransId="{2FF9824A-ABA0-4767-A4B8-42514EC2608A}" sibTransId="{EA4957F8-2E33-4FC0-8DCC-0EC18C6D9A29}"/>
    <dgm:cxn modelId="{9381FDD4-2443-4E57-8AA9-DD264668611C}" type="presOf" srcId="{14244ED1-0AB2-4AEB-9089-1ED3B3164192}" destId="{9779FD75-4288-448D-BB62-AFF468FDBBD2}" srcOrd="0" destOrd="0" presId="urn:microsoft.com/office/officeart/2005/8/layout/vList3"/>
    <dgm:cxn modelId="{EF4E9D7D-E39E-47DA-804A-26CE7EA3E246}" type="presParOf" srcId="{2AF0C71D-2309-4E75-BC3D-1C5ED457B13D}" destId="{0B62298B-083F-48EE-951D-B54D6C30BD10}" srcOrd="0" destOrd="0" presId="urn:microsoft.com/office/officeart/2005/8/layout/vList3"/>
    <dgm:cxn modelId="{EAB0AE9B-634A-452E-BA69-F9387B9DEA6F}" type="presParOf" srcId="{0B62298B-083F-48EE-951D-B54D6C30BD10}" destId="{B11863A5-9215-472D-BC1D-B2B14B62E718}" srcOrd="0" destOrd="0" presId="urn:microsoft.com/office/officeart/2005/8/layout/vList3"/>
    <dgm:cxn modelId="{F386C5EF-D571-46F6-9D35-EA1FF50C6602}" type="presParOf" srcId="{0B62298B-083F-48EE-951D-B54D6C30BD10}" destId="{9779FD75-4288-448D-BB62-AFF468FDBB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EBD87D-8033-4A9A-BCE7-CE56E0774511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81955A83-3774-4662-9D4E-A468899B5D13}">
      <dgm:prSet phldrT="[Texto]" custT="1"/>
      <dgm:spPr/>
      <dgm:t>
        <a:bodyPr/>
        <a:lstStyle/>
        <a:p>
          <a:r>
            <a:rPr lang="pt-BR" sz="4400" b="1" kern="1200" cap="all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rPr>
            <a:t>Saúde</a:t>
          </a:r>
          <a:endParaRPr lang="pt-BR" sz="4400" b="1" kern="1200" cap="all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  <a:latin typeface="+mn-lt"/>
            <a:ea typeface="+mn-ea"/>
            <a:cs typeface="+mn-cs"/>
          </a:endParaRPr>
        </a:p>
      </dgm:t>
    </dgm:pt>
    <dgm:pt modelId="{E2A9A974-1243-41F1-B2C5-B21E6790A5D9}" type="parTrans" cxnId="{7F6BDFAF-E42C-4EA8-960C-593349DF6E16}">
      <dgm:prSet/>
      <dgm:spPr/>
      <dgm:t>
        <a:bodyPr/>
        <a:lstStyle/>
        <a:p>
          <a:endParaRPr lang="pt-BR"/>
        </a:p>
      </dgm:t>
    </dgm:pt>
    <dgm:pt modelId="{C00A9128-14AF-41F4-A9D4-CC8B13D6C4C7}" type="sibTrans" cxnId="{7F6BDFAF-E42C-4EA8-960C-593349DF6E1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Resultado de imagem para saúde"/>
        </a:ext>
      </dgm:extLst>
    </dgm:pt>
    <dgm:pt modelId="{C35EF3BB-A477-4B30-930F-CF679B2FD464}" type="pres">
      <dgm:prSet presAssocID="{74EBD87D-8033-4A9A-BCE7-CE56E0774511}" presName="Name0" presStyleCnt="0">
        <dgm:presLayoutVars>
          <dgm:chMax val="21"/>
          <dgm:chPref val="21"/>
        </dgm:presLayoutVars>
      </dgm:prSet>
      <dgm:spPr/>
    </dgm:pt>
    <dgm:pt modelId="{B46E904C-5C7E-46A6-BFD4-358E82D563F5}" type="pres">
      <dgm:prSet presAssocID="{81955A83-3774-4662-9D4E-A468899B5D13}" presName="text1" presStyleCnt="0"/>
      <dgm:spPr/>
    </dgm:pt>
    <dgm:pt modelId="{56AAF2CD-F626-462A-81E2-4E5DD24C61D6}" type="pres">
      <dgm:prSet presAssocID="{81955A83-3774-4662-9D4E-A468899B5D13}" presName="textRepeatNode" presStyleLbl="alignNode1" presStyleIdx="0" presStyleCnt="1" custScaleX="1426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497FEC-DFB1-4CC3-9DDF-525537B36309}" type="pres">
      <dgm:prSet presAssocID="{81955A83-3774-4662-9D4E-A468899B5D13}" presName="textaccent1" presStyleCnt="0"/>
      <dgm:spPr/>
    </dgm:pt>
    <dgm:pt modelId="{4C111B66-7CF7-400A-8D9C-54D1FAAB8641}" type="pres">
      <dgm:prSet presAssocID="{81955A83-3774-4662-9D4E-A468899B5D13}" presName="accentRepeatNode" presStyleLbl="solidAlignAcc1" presStyleIdx="0" presStyleCnt="2"/>
      <dgm:spPr/>
    </dgm:pt>
    <dgm:pt modelId="{8EB7624E-FA6A-436A-93A6-AC079C3BB780}" type="pres">
      <dgm:prSet presAssocID="{C00A9128-14AF-41F4-A9D4-CC8B13D6C4C7}" presName="image1" presStyleCnt="0"/>
      <dgm:spPr/>
    </dgm:pt>
    <dgm:pt modelId="{CC2501E3-1C52-488E-BE27-203E9EDCA115}" type="pres">
      <dgm:prSet presAssocID="{C00A9128-14AF-41F4-A9D4-CC8B13D6C4C7}" presName="imageRepeatNode" presStyleLbl="alignAcc1" presStyleIdx="0" presStyleCnt="1"/>
      <dgm:spPr/>
      <dgm:t>
        <a:bodyPr/>
        <a:lstStyle/>
        <a:p>
          <a:endParaRPr lang="pt-BR"/>
        </a:p>
      </dgm:t>
    </dgm:pt>
    <dgm:pt modelId="{46146382-0687-4199-81D7-49845E4E117A}" type="pres">
      <dgm:prSet presAssocID="{C00A9128-14AF-41F4-A9D4-CC8B13D6C4C7}" presName="imageaccent1" presStyleCnt="0"/>
      <dgm:spPr/>
    </dgm:pt>
    <dgm:pt modelId="{2526C5A7-EB2A-4425-8E2C-A3801FA45627}" type="pres">
      <dgm:prSet presAssocID="{C00A9128-14AF-41F4-A9D4-CC8B13D6C4C7}" presName="accentRepeatNode" presStyleLbl="solidAlignAcc1" presStyleIdx="1" presStyleCnt="2"/>
      <dgm:spPr/>
    </dgm:pt>
  </dgm:ptLst>
  <dgm:cxnLst>
    <dgm:cxn modelId="{7F6BDFAF-E42C-4EA8-960C-593349DF6E16}" srcId="{74EBD87D-8033-4A9A-BCE7-CE56E0774511}" destId="{81955A83-3774-4662-9D4E-A468899B5D13}" srcOrd="0" destOrd="0" parTransId="{E2A9A974-1243-41F1-B2C5-B21E6790A5D9}" sibTransId="{C00A9128-14AF-41F4-A9D4-CC8B13D6C4C7}"/>
    <dgm:cxn modelId="{17E2D209-AE25-43B2-8902-2D967C068BC9}" type="presOf" srcId="{81955A83-3774-4662-9D4E-A468899B5D13}" destId="{56AAF2CD-F626-462A-81E2-4E5DD24C61D6}" srcOrd="0" destOrd="0" presId="urn:microsoft.com/office/officeart/2008/layout/HexagonCluster"/>
    <dgm:cxn modelId="{91B465AA-4223-467E-91BA-EFBA8D84762D}" type="presOf" srcId="{C00A9128-14AF-41F4-A9D4-CC8B13D6C4C7}" destId="{CC2501E3-1C52-488E-BE27-203E9EDCA115}" srcOrd="0" destOrd="0" presId="urn:microsoft.com/office/officeart/2008/layout/HexagonCluster"/>
    <dgm:cxn modelId="{1086986F-7A30-4058-8AA9-04BB909072E9}" type="presOf" srcId="{74EBD87D-8033-4A9A-BCE7-CE56E0774511}" destId="{C35EF3BB-A477-4B30-930F-CF679B2FD464}" srcOrd="0" destOrd="0" presId="urn:microsoft.com/office/officeart/2008/layout/HexagonCluster"/>
    <dgm:cxn modelId="{7D5E1838-8D10-4836-BB76-24D6B2C1C380}" type="presParOf" srcId="{C35EF3BB-A477-4B30-930F-CF679B2FD464}" destId="{B46E904C-5C7E-46A6-BFD4-358E82D563F5}" srcOrd="0" destOrd="0" presId="urn:microsoft.com/office/officeart/2008/layout/HexagonCluster"/>
    <dgm:cxn modelId="{E49F5BDA-0AB9-4EA6-BE8D-264800B29B3E}" type="presParOf" srcId="{B46E904C-5C7E-46A6-BFD4-358E82D563F5}" destId="{56AAF2CD-F626-462A-81E2-4E5DD24C61D6}" srcOrd="0" destOrd="0" presId="urn:microsoft.com/office/officeart/2008/layout/HexagonCluster"/>
    <dgm:cxn modelId="{F4DE27B9-D4FB-4F12-9ED8-FA8AEF1FB811}" type="presParOf" srcId="{C35EF3BB-A477-4B30-930F-CF679B2FD464}" destId="{5B497FEC-DFB1-4CC3-9DDF-525537B36309}" srcOrd="1" destOrd="0" presId="urn:microsoft.com/office/officeart/2008/layout/HexagonCluster"/>
    <dgm:cxn modelId="{1491441F-81B3-4927-85E3-ACA540925A7D}" type="presParOf" srcId="{5B497FEC-DFB1-4CC3-9DDF-525537B36309}" destId="{4C111B66-7CF7-400A-8D9C-54D1FAAB8641}" srcOrd="0" destOrd="0" presId="urn:microsoft.com/office/officeart/2008/layout/HexagonCluster"/>
    <dgm:cxn modelId="{CC3B81E8-2034-4578-9952-7C275E5FFE93}" type="presParOf" srcId="{C35EF3BB-A477-4B30-930F-CF679B2FD464}" destId="{8EB7624E-FA6A-436A-93A6-AC079C3BB780}" srcOrd="2" destOrd="0" presId="urn:microsoft.com/office/officeart/2008/layout/HexagonCluster"/>
    <dgm:cxn modelId="{08439F04-E54A-41B9-8829-46C1100AA093}" type="presParOf" srcId="{8EB7624E-FA6A-436A-93A6-AC079C3BB780}" destId="{CC2501E3-1C52-488E-BE27-203E9EDCA115}" srcOrd="0" destOrd="0" presId="urn:microsoft.com/office/officeart/2008/layout/HexagonCluster"/>
    <dgm:cxn modelId="{5FEA2806-193F-407F-AC25-B687652A4247}" type="presParOf" srcId="{C35EF3BB-A477-4B30-930F-CF679B2FD464}" destId="{46146382-0687-4199-81D7-49845E4E117A}" srcOrd="3" destOrd="0" presId="urn:microsoft.com/office/officeart/2008/layout/HexagonCluster"/>
    <dgm:cxn modelId="{13765548-A6AA-4CC9-B264-45C471367058}" type="presParOf" srcId="{46146382-0687-4199-81D7-49845E4E117A}" destId="{2526C5A7-EB2A-4425-8E2C-A3801FA4562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9A9043-120E-4E24-B25B-260B1DB7CEC0}" type="doc">
      <dgm:prSet loTypeId="urn:microsoft.com/office/officeart/2008/layout/PictureAccentBlocks" loCatId="picture" qsTypeId="urn:microsoft.com/office/officeart/2005/8/quickstyle/simple2" qsCatId="simple" csTypeId="urn:microsoft.com/office/officeart/2005/8/colors/accent1_2" csCatId="accent1" phldr="1"/>
      <dgm:spPr/>
    </dgm:pt>
    <dgm:pt modelId="{F83BE3FA-191C-4D6D-AD99-9F829C46342F}">
      <dgm:prSet phldrT="[Texto]" custT="1"/>
      <dgm:spPr/>
      <dgm:t>
        <a:bodyPr/>
        <a:lstStyle/>
        <a:p>
          <a:pPr algn="ctr"/>
          <a:r>
            <a:rPr lang="pt-BR" sz="4400" b="1" kern="1200" cap="all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rPr>
            <a:t>Obrigado</a:t>
          </a:r>
          <a:r>
            <a:rPr lang="pt-BR" sz="4500" kern="1200" dirty="0" smtClean="0"/>
            <a:t>!</a:t>
          </a:r>
          <a:endParaRPr lang="pt-BR" sz="4500" kern="1200" dirty="0"/>
        </a:p>
      </dgm:t>
    </dgm:pt>
    <dgm:pt modelId="{34FB5E9D-8E7B-43C2-A388-096710A3E0E6}" type="parTrans" cxnId="{F11B97A1-C0EB-4221-9C28-28AB28338763}">
      <dgm:prSet/>
      <dgm:spPr/>
      <dgm:t>
        <a:bodyPr/>
        <a:lstStyle/>
        <a:p>
          <a:endParaRPr lang="pt-BR"/>
        </a:p>
      </dgm:t>
    </dgm:pt>
    <dgm:pt modelId="{8D70F401-EC8A-4FA3-B54E-ECCD76154D81}" type="sibTrans" cxnId="{F11B97A1-C0EB-4221-9C28-28AB28338763}">
      <dgm:prSet/>
      <dgm:spPr/>
      <dgm:t>
        <a:bodyPr/>
        <a:lstStyle/>
        <a:p>
          <a:endParaRPr lang="pt-BR"/>
        </a:p>
      </dgm:t>
    </dgm:pt>
    <dgm:pt modelId="{09EE4FD6-9FED-4FF5-A9AC-E96095D818F3}" type="pres">
      <dgm:prSet presAssocID="{1A9A9043-120E-4E24-B25B-260B1DB7CEC0}" presName="Name0" presStyleCnt="0">
        <dgm:presLayoutVars>
          <dgm:dir/>
        </dgm:presLayoutVars>
      </dgm:prSet>
      <dgm:spPr/>
    </dgm:pt>
    <dgm:pt modelId="{037E2B0C-C661-487B-84D9-2C887567201B}" type="pres">
      <dgm:prSet presAssocID="{F83BE3FA-191C-4D6D-AD99-9F829C46342F}" presName="composite" presStyleCnt="0"/>
      <dgm:spPr/>
    </dgm:pt>
    <dgm:pt modelId="{C6A48693-0422-4520-9FBA-53632566E0B3}" type="pres">
      <dgm:prSet presAssocID="{F83BE3FA-191C-4D6D-AD99-9F829C46342F}" presName="Image" presStyleLbl="align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extLst>
        <a:ext uri="{E40237B7-FDA0-4F09-8148-C483321AD2D9}">
          <dgm14:cNvPr xmlns:dgm14="http://schemas.microsoft.com/office/drawing/2010/diagram" id="0" name="" descr="Resultado de imagem para frases educação"/>
        </a:ext>
      </dgm:extLst>
    </dgm:pt>
    <dgm:pt modelId="{001BD88A-0CDE-491C-B0C3-A6BEC83C932E}" type="pres">
      <dgm:prSet presAssocID="{F83BE3FA-191C-4D6D-AD99-9F829C46342F}" presName="Paren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11B97A1-C0EB-4221-9C28-28AB28338763}" srcId="{1A9A9043-120E-4E24-B25B-260B1DB7CEC0}" destId="{F83BE3FA-191C-4D6D-AD99-9F829C46342F}" srcOrd="0" destOrd="0" parTransId="{34FB5E9D-8E7B-43C2-A388-096710A3E0E6}" sibTransId="{8D70F401-EC8A-4FA3-B54E-ECCD76154D81}"/>
    <dgm:cxn modelId="{5CA9F7F5-7D45-4A5D-B1EE-5F68E9BC9CF5}" type="presOf" srcId="{F83BE3FA-191C-4D6D-AD99-9F829C46342F}" destId="{001BD88A-0CDE-491C-B0C3-A6BEC83C932E}" srcOrd="0" destOrd="0" presId="urn:microsoft.com/office/officeart/2008/layout/PictureAccentBlocks"/>
    <dgm:cxn modelId="{02AEAAB4-719A-493D-B24B-54A2E5B3CA10}" type="presOf" srcId="{1A9A9043-120E-4E24-B25B-260B1DB7CEC0}" destId="{09EE4FD6-9FED-4FF5-A9AC-E96095D818F3}" srcOrd="0" destOrd="0" presId="urn:microsoft.com/office/officeart/2008/layout/PictureAccentBlocks"/>
    <dgm:cxn modelId="{00DD00A9-DD30-435D-B903-9B575E8EC043}" type="presParOf" srcId="{09EE4FD6-9FED-4FF5-A9AC-E96095D818F3}" destId="{037E2B0C-C661-487B-84D9-2C887567201B}" srcOrd="0" destOrd="0" presId="urn:microsoft.com/office/officeart/2008/layout/PictureAccentBlocks"/>
    <dgm:cxn modelId="{5CCDF7B2-F282-4A8C-B071-0A13BD55E56E}" type="presParOf" srcId="{037E2B0C-C661-487B-84D9-2C887567201B}" destId="{C6A48693-0422-4520-9FBA-53632566E0B3}" srcOrd="0" destOrd="0" presId="urn:microsoft.com/office/officeart/2008/layout/PictureAccentBlocks"/>
    <dgm:cxn modelId="{AF55A3C4-BD86-4C44-8BF0-B4B15411EEFD}" type="presParOf" srcId="{037E2B0C-C661-487B-84D9-2C887567201B}" destId="{001BD88A-0CDE-491C-B0C3-A6BEC83C932E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0771B5-6C7D-471C-9A3C-5AC7DAD67658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14244ED1-0AB2-4AEB-9089-1ED3B3164192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4400" b="1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  RECEITAS</a:t>
          </a:r>
          <a:endParaRPr lang="pt-BR" sz="4400" b="1" dirty="0">
            <a:solidFill>
              <a:schemeClr val="tx1"/>
            </a:solidFill>
          </a:endParaRPr>
        </a:p>
      </dgm:t>
    </dgm:pt>
    <dgm:pt modelId="{2FF9824A-ABA0-4767-A4B8-42514EC2608A}" type="parTrans" cxnId="{CC1F04A3-00E7-4060-A8BB-49B35EC21595}">
      <dgm:prSet/>
      <dgm:spPr/>
      <dgm:t>
        <a:bodyPr/>
        <a:lstStyle/>
        <a:p>
          <a:endParaRPr lang="pt-BR"/>
        </a:p>
      </dgm:t>
    </dgm:pt>
    <dgm:pt modelId="{EA4957F8-2E33-4FC0-8DCC-0EC18C6D9A29}" type="sibTrans" cxnId="{CC1F04A3-00E7-4060-A8BB-49B35EC21595}">
      <dgm:prSet/>
      <dgm:spPr/>
      <dgm:t>
        <a:bodyPr/>
        <a:lstStyle/>
        <a:p>
          <a:endParaRPr lang="pt-BR"/>
        </a:p>
      </dgm:t>
    </dgm:pt>
    <dgm:pt modelId="{2AF0C71D-2309-4E75-BC3D-1C5ED457B13D}" type="pres">
      <dgm:prSet presAssocID="{080771B5-6C7D-471C-9A3C-5AC7DAD67658}" presName="linearFlow" presStyleCnt="0">
        <dgm:presLayoutVars>
          <dgm:dir/>
          <dgm:resizeHandles val="exact"/>
        </dgm:presLayoutVars>
      </dgm:prSet>
      <dgm:spPr/>
    </dgm:pt>
    <dgm:pt modelId="{0B62298B-083F-48EE-951D-B54D6C30BD10}" type="pres">
      <dgm:prSet presAssocID="{14244ED1-0AB2-4AEB-9089-1ED3B3164192}" presName="composite" presStyleCnt="0"/>
      <dgm:spPr/>
    </dgm:pt>
    <dgm:pt modelId="{B11863A5-9215-472D-BC1D-B2B14B62E718}" type="pres">
      <dgm:prSet presAssocID="{14244ED1-0AB2-4AEB-9089-1ED3B3164192}" presName="imgShp" presStyleLbl="fgImgPlace1" presStyleIdx="0" presStyleCnt="1" custScaleX="141383" custScaleY="14737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extLst>
        <a:ext uri="{E40237B7-FDA0-4F09-8148-C483321AD2D9}">
          <dgm14:cNvPr xmlns:dgm14="http://schemas.microsoft.com/office/drawing/2010/diagram" id="0" name="" descr="Para a pessoa física, caiu de 5,81% ao mês em setembro para 5,5% em outubro.">
            <a:hlinkClick xmlns:r="http://schemas.openxmlformats.org/officeDocument/2006/relationships" r:id="rId2" tooltip="Crédito: tumultuando.com.br"/>
          </dgm14:cNvPr>
        </a:ext>
      </dgm:extLst>
    </dgm:pt>
    <dgm:pt modelId="{9779FD75-4288-448D-BB62-AFF468FDBBD2}" type="pres">
      <dgm:prSet presAssocID="{14244ED1-0AB2-4AEB-9089-1ED3B3164192}" presName="txShp" presStyleLbl="node1" presStyleIdx="0" presStyleCnt="1" custScaleX="121843" custScaleY="1408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F5761E5-256D-4308-AA42-DCA3DEE594C1}" type="presOf" srcId="{14244ED1-0AB2-4AEB-9089-1ED3B3164192}" destId="{9779FD75-4288-448D-BB62-AFF468FDBBD2}" srcOrd="0" destOrd="0" presId="urn:microsoft.com/office/officeart/2005/8/layout/vList3"/>
    <dgm:cxn modelId="{3090A88E-6A9A-44BF-8634-BAC339026365}" type="presOf" srcId="{080771B5-6C7D-471C-9A3C-5AC7DAD67658}" destId="{2AF0C71D-2309-4E75-BC3D-1C5ED457B13D}" srcOrd="0" destOrd="0" presId="urn:microsoft.com/office/officeart/2005/8/layout/vList3"/>
    <dgm:cxn modelId="{CC1F04A3-00E7-4060-A8BB-49B35EC21595}" srcId="{080771B5-6C7D-471C-9A3C-5AC7DAD67658}" destId="{14244ED1-0AB2-4AEB-9089-1ED3B3164192}" srcOrd="0" destOrd="0" parTransId="{2FF9824A-ABA0-4767-A4B8-42514EC2608A}" sibTransId="{EA4957F8-2E33-4FC0-8DCC-0EC18C6D9A29}"/>
    <dgm:cxn modelId="{9D570289-FBF0-418B-BE0D-E3800CAA18C9}" type="presParOf" srcId="{2AF0C71D-2309-4E75-BC3D-1C5ED457B13D}" destId="{0B62298B-083F-48EE-951D-B54D6C30BD10}" srcOrd="0" destOrd="0" presId="urn:microsoft.com/office/officeart/2005/8/layout/vList3"/>
    <dgm:cxn modelId="{0D8D6C59-DF75-4C3F-B93D-5B4CC857A48A}" type="presParOf" srcId="{0B62298B-083F-48EE-951D-B54D6C30BD10}" destId="{B11863A5-9215-472D-BC1D-B2B14B62E718}" srcOrd="0" destOrd="0" presId="urn:microsoft.com/office/officeart/2005/8/layout/vList3"/>
    <dgm:cxn modelId="{8D0E7887-1394-4A32-951A-9F62FB0D7356}" type="presParOf" srcId="{0B62298B-083F-48EE-951D-B54D6C30BD10}" destId="{9779FD75-4288-448D-BB62-AFF468FDBB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30C0FF-8407-4822-BB24-2A723BBC59D8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</dgm:pt>
    <dgm:pt modelId="{69A16A25-51E8-4B67-B697-FDD9740770D2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3600" b="1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Receitas Próprias </a:t>
          </a:r>
          <a:endParaRPr lang="pt-BR" sz="3600" b="1" cap="all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F4149BF0-A858-4978-B898-50C6745F923D}" type="parTrans" cxnId="{DB4C4B19-F910-43A8-9792-97BB8783618A}">
      <dgm:prSet/>
      <dgm:spPr/>
      <dgm:t>
        <a:bodyPr/>
        <a:lstStyle/>
        <a:p>
          <a:endParaRPr lang="pt-BR"/>
        </a:p>
      </dgm:t>
    </dgm:pt>
    <dgm:pt modelId="{E47C7805-BE39-4783-8008-E264B87678B6}" type="sibTrans" cxnId="{DB4C4B19-F910-43A8-9792-97BB8783618A}">
      <dgm:prSet/>
      <dgm:spPr/>
      <dgm:t>
        <a:bodyPr/>
        <a:lstStyle/>
        <a:p>
          <a:endParaRPr lang="pt-BR"/>
        </a:p>
      </dgm:t>
    </dgm:pt>
    <dgm:pt modelId="{9D0261C4-00B7-40B7-9ABD-1DB15F60C4EB}" type="pres">
      <dgm:prSet presAssocID="{5630C0FF-8407-4822-BB24-2A723BBC59D8}" presName="Name0" presStyleCnt="0">
        <dgm:presLayoutVars>
          <dgm:dir/>
          <dgm:resizeHandles val="exact"/>
        </dgm:presLayoutVars>
      </dgm:prSet>
      <dgm:spPr/>
    </dgm:pt>
    <dgm:pt modelId="{D608CC3C-E11B-464F-B765-CD61623A771E}" type="pres">
      <dgm:prSet presAssocID="{69A16A25-51E8-4B67-B697-FDD9740770D2}" presName="composite" presStyleCnt="0"/>
      <dgm:spPr/>
    </dgm:pt>
    <dgm:pt modelId="{CDF84AA2-FB22-43C4-94A1-04C1A522D4A8}" type="pres">
      <dgm:prSet presAssocID="{69A16A25-51E8-4B67-B697-FDD9740770D2}" presName="imagSh" presStyleLbl="bgImgPlace1" presStyleIdx="0" presStyleCnt="1" custScaleX="97185" custScaleY="111488" custLinFactNeighborX="-31255" custLinFactNeighborY="-1041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extLst>
        <a:ext uri="{E40237B7-FDA0-4F09-8148-C483321AD2D9}">
          <dgm14:cNvPr xmlns:dgm14="http://schemas.microsoft.com/office/drawing/2010/diagram" id="0" name="" descr="https://encrypted-tbn0.gstatic.com/images?q=tbn:ANd9GcSj6Twz9U0yk_QZoiQA1JVIvyLBTb0E2VIL2W9h8X_aRTMdOlxE">
            <a:hlinkClick xmlns:r="http://schemas.openxmlformats.org/officeDocument/2006/relationships" r:id="rId2"/>
          </dgm14:cNvPr>
        </a:ext>
      </dgm:extLst>
    </dgm:pt>
    <dgm:pt modelId="{80F14208-CE98-4969-B057-5D2292EB87BA}" type="pres">
      <dgm:prSet presAssocID="{69A16A25-51E8-4B67-B697-FDD9740770D2}" presName="txNode" presStyleLbl="node1" presStyleIdx="0" presStyleCnt="1" custScaleX="100000" custScaleY="100000" custLinFactNeighborX="37032" custLinFactNeighborY="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A0551E5-831A-4F76-8D3F-F9A9CDCE2660}" type="presOf" srcId="{69A16A25-51E8-4B67-B697-FDD9740770D2}" destId="{80F14208-CE98-4969-B057-5D2292EB87BA}" srcOrd="0" destOrd="0" presId="urn:microsoft.com/office/officeart/2005/8/layout/hProcess10"/>
    <dgm:cxn modelId="{DB4C4B19-F910-43A8-9792-97BB8783618A}" srcId="{5630C0FF-8407-4822-BB24-2A723BBC59D8}" destId="{69A16A25-51E8-4B67-B697-FDD9740770D2}" srcOrd="0" destOrd="0" parTransId="{F4149BF0-A858-4978-B898-50C6745F923D}" sibTransId="{E47C7805-BE39-4783-8008-E264B87678B6}"/>
    <dgm:cxn modelId="{158B3F08-B0C1-4E15-A429-7C30249E559A}" type="presOf" srcId="{5630C0FF-8407-4822-BB24-2A723BBC59D8}" destId="{9D0261C4-00B7-40B7-9ABD-1DB15F60C4EB}" srcOrd="0" destOrd="0" presId="urn:microsoft.com/office/officeart/2005/8/layout/hProcess10"/>
    <dgm:cxn modelId="{CC4F8672-35C0-45E1-8635-D0D1B7B3D232}" type="presParOf" srcId="{9D0261C4-00B7-40B7-9ABD-1DB15F60C4EB}" destId="{D608CC3C-E11B-464F-B765-CD61623A771E}" srcOrd="0" destOrd="0" presId="urn:microsoft.com/office/officeart/2005/8/layout/hProcess10"/>
    <dgm:cxn modelId="{1D7B8060-511F-424A-9F0D-3E2FF6E6E044}" type="presParOf" srcId="{D608CC3C-E11B-464F-B765-CD61623A771E}" destId="{CDF84AA2-FB22-43C4-94A1-04C1A522D4A8}" srcOrd="0" destOrd="0" presId="urn:microsoft.com/office/officeart/2005/8/layout/hProcess10"/>
    <dgm:cxn modelId="{C8CE5571-E6D8-40A6-BFBE-CEA029E3DE39}" type="presParOf" srcId="{D608CC3C-E11B-464F-B765-CD61623A771E}" destId="{80F14208-CE98-4969-B057-5D2292EB87BA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5CA788-E774-4160-9F13-3FDAA9124D30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3A609545-6CAC-4B7B-B4D6-83F5891FCB07}">
      <dgm:prSet phldrT="[Texto]" custT="1"/>
      <dgm:spPr/>
      <dgm:t>
        <a:bodyPr/>
        <a:lstStyle/>
        <a:p>
          <a:r>
            <a:rPr lang="pt-BR" sz="3200" b="1" cap="all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rPr>
            <a:t>Receitas Transferidas</a:t>
          </a:r>
          <a:endParaRPr lang="pt-BR" sz="3200" b="1" cap="all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</a:endParaRPr>
        </a:p>
      </dgm:t>
    </dgm:pt>
    <dgm:pt modelId="{EBA1BB5F-612B-4C7E-A7F3-AD526467FDCD}" type="parTrans" cxnId="{18449C8D-6A6C-4EB5-B7C9-65EDC19DB351}">
      <dgm:prSet/>
      <dgm:spPr/>
      <dgm:t>
        <a:bodyPr/>
        <a:lstStyle/>
        <a:p>
          <a:endParaRPr lang="pt-BR"/>
        </a:p>
      </dgm:t>
    </dgm:pt>
    <dgm:pt modelId="{884CFBF0-038A-4D66-96C3-1A35434C8849}" type="sibTrans" cxnId="{18449C8D-6A6C-4EB5-B7C9-65EDC19DB351}">
      <dgm:prSet/>
      <dgm:spPr/>
      <dgm:t>
        <a:bodyPr/>
        <a:lstStyle/>
        <a:p>
          <a:endParaRPr lang="pt-BR"/>
        </a:p>
      </dgm:t>
    </dgm:pt>
    <dgm:pt modelId="{680D0774-3C86-43B7-8419-EE79CA217E87}" type="pres">
      <dgm:prSet presAssocID="{8A5CA788-E774-4160-9F13-3FDAA9124D30}" presName="Name0" presStyleCnt="0">
        <dgm:presLayoutVars>
          <dgm:dir/>
          <dgm:resizeHandles val="exact"/>
        </dgm:presLayoutVars>
      </dgm:prSet>
      <dgm:spPr/>
    </dgm:pt>
    <dgm:pt modelId="{983C6283-7989-4E8A-836E-853A8301194B}" type="pres">
      <dgm:prSet presAssocID="{3A609545-6CAC-4B7B-B4D6-83F5891FCB07}" presName="composite" presStyleCnt="0"/>
      <dgm:spPr/>
    </dgm:pt>
    <dgm:pt modelId="{B9825B58-71AA-450D-BA38-8ABFAC4E5460}" type="pres">
      <dgm:prSet presAssocID="{3A609545-6CAC-4B7B-B4D6-83F5891FCB07}" presName="rect1" presStyleLbl="bgImgPlace1" presStyleIdx="0" presStyleCnt="1" custScaleX="112075" custScaleY="9510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extLst>
        <a:ext uri="{E40237B7-FDA0-4F09-8148-C483321AD2D9}">
          <dgm14:cNvPr xmlns:dgm14="http://schemas.microsoft.com/office/drawing/2010/diagram" id="0" name="" descr="http://piresereis.com.br/img/contabilidade.jpg">
            <a:hlinkClick xmlns:r="http://schemas.openxmlformats.org/officeDocument/2006/relationships" r:id="rId2"/>
          </dgm14:cNvPr>
        </a:ext>
      </dgm:extLst>
    </dgm:pt>
    <dgm:pt modelId="{08178D23-E0A7-414E-9A5D-7309388978FF}" type="pres">
      <dgm:prSet presAssocID="{3A609545-6CAC-4B7B-B4D6-83F5891FCB07}" presName="wedgeRectCallout1" presStyleLbl="node1" presStyleIdx="0" presStyleCnt="1" custScaleX="140998" custScaleY="1233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8449C8D-6A6C-4EB5-B7C9-65EDC19DB351}" srcId="{8A5CA788-E774-4160-9F13-3FDAA9124D30}" destId="{3A609545-6CAC-4B7B-B4D6-83F5891FCB07}" srcOrd="0" destOrd="0" parTransId="{EBA1BB5F-612B-4C7E-A7F3-AD526467FDCD}" sibTransId="{884CFBF0-038A-4D66-96C3-1A35434C8849}"/>
    <dgm:cxn modelId="{FEDA2C13-FBB4-45D0-80E4-4D925723F382}" type="presOf" srcId="{3A609545-6CAC-4B7B-B4D6-83F5891FCB07}" destId="{08178D23-E0A7-414E-9A5D-7309388978FF}" srcOrd="0" destOrd="0" presId="urn:microsoft.com/office/officeart/2008/layout/BendingPictureCaptionList"/>
    <dgm:cxn modelId="{0173F608-76F9-4330-8191-DB20B99C9D31}" type="presOf" srcId="{8A5CA788-E774-4160-9F13-3FDAA9124D30}" destId="{680D0774-3C86-43B7-8419-EE79CA217E87}" srcOrd="0" destOrd="0" presId="urn:microsoft.com/office/officeart/2008/layout/BendingPictureCaptionList"/>
    <dgm:cxn modelId="{333D8DB5-6545-477B-B51B-EE7C20777DD9}" type="presParOf" srcId="{680D0774-3C86-43B7-8419-EE79CA217E87}" destId="{983C6283-7989-4E8A-836E-853A8301194B}" srcOrd="0" destOrd="0" presId="urn:microsoft.com/office/officeart/2008/layout/BendingPictureCaptionList"/>
    <dgm:cxn modelId="{A49852FF-32F5-43EF-99AA-466F892CD6C3}" type="presParOf" srcId="{983C6283-7989-4E8A-836E-853A8301194B}" destId="{B9825B58-71AA-450D-BA38-8ABFAC4E5460}" srcOrd="0" destOrd="0" presId="urn:microsoft.com/office/officeart/2008/layout/BendingPictureCaptionList"/>
    <dgm:cxn modelId="{03B8D438-5BC3-4789-9721-CED87C9591A7}" type="presParOf" srcId="{983C6283-7989-4E8A-836E-853A8301194B}" destId="{08178D23-E0A7-414E-9A5D-7309388978F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9857EB-EB12-4382-92CE-28B6C3896E54}" type="doc">
      <dgm:prSet loTypeId="urn:microsoft.com/office/officeart/2005/8/layout/vList3" loCatId="list" qsTypeId="urn:microsoft.com/office/officeart/2005/8/quickstyle/3d5" qsCatId="3D" csTypeId="urn:microsoft.com/office/officeart/2005/8/colors/accent1_4" csCatId="accent1" phldr="1"/>
      <dgm:spPr/>
    </dgm:pt>
    <dgm:pt modelId="{FFC0A539-717C-40CC-B930-086E51E30B08}">
      <dgm:prSet phldrT="[Texto]" custT="1"/>
      <dgm:spPr/>
      <dgm:t>
        <a:bodyPr/>
        <a:lstStyle/>
        <a:p>
          <a:r>
            <a:rPr lang="pt-BR" sz="4400" b="1" cap="all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rPr>
            <a:t>Despesas</a:t>
          </a:r>
          <a:endParaRPr lang="pt-BR" sz="4400" b="1" cap="all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</a:endParaRPr>
        </a:p>
      </dgm:t>
    </dgm:pt>
    <dgm:pt modelId="{CF54426D-7D97-4573-9F27-06073FDCA635}" type="parTrans" cxnId="{DA883A02-B3CB-4919-9889-0EAE159F9402}">
      <dgm:prSet/>
      <dgm:spPr/>
      <dgm:t>
        <a:bodyPr/>
        <a:lstStyle/>
        <a:p>
          <a:endParaRPr lang="pt-BR"/>
        </a:p>
      </dgm:t>
    </dgm:pt>
    <dgm:pt modelId="{31E60B8F-B853-416D-BEEA-F332FB792FCF}" type="sibTrans" cxnId="{DA883A02-B3CB-4919-9889-0EAE159F9402}">
      <dgm:prSet/>
      <dgm:spPr/>
      <dgm:t>
        <a:bodyPr/>
        <a:lstStyle/>
        <a:p>
          <a:endParaRPr lang="pt-BR"/>
        </a:p>
      </dgm:t>
    </dgm:pt>
    <dgm:pt modelId="{3446ADD8-9B0E-4675-80C4-355142116D89}" type="pres">
      <dgm:prSet presAssocID="{419857EB-EB12-4382-92CE-28B6C3896E54}" presName="linearFlow" presStyleCnt="0">
        <dgm:presLayoutVars>
          <dgm:dir/>
          <dgm:resizeHandles val="exact"/>
        </dgm:presLayoutVars>
      </dgm:prSet>
      <dgm:spPr/>
    </dgm:pt>
    <dgm:pt modelId="{84F8099F-6E91-424E-8CB8-BB7E0302225D}" type="pres">
      <dgm:prSet presAssocID="{FFC0A539-717C-40CC-B930-086E51E30B08}" presName="composite" presStyleCnt="0"/>
      <dgm:spPr/>
    </dgm:pt>
    <dgm:pt modelId="{44B4C7F9-B1C6-41C3-AC43-87CF3E0DEACD}" type="pres">
      <dgm:prSet presAssocID="{FFC0A539-717C-40CC-B930-086E51E30B08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  <dgm:extLst>
        <a:ext uri="{E40237B7-FDA0-4F09-8148-C483321AD2D9}">
          <dgm14:cNvPr xmlns:dgm14="http://schemas.microsoft.com/office/drawing/2010/diagram" id="0" name="" descr="https://www.iped.com.br/img/cursos/s_37987.jpg"/>
        </a:ext>
      </dgm:extLst>
    </dgm:pt>
    <dgm:pt modelId="{CFBD21F9-F420-40B2-80A1-A10B48268A49}" type="pres">
      <dgm:prSet presAssocID="{FFC0A539-717C-40CC-B930-086E51E30B08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3B2FE6D-D884-46A5-B50E-0F4C91D7FFE3}" type="presOf" srcId="{FFC0A539-717C-40CC-B930-086E51E30B08}" destId="{CFBD21F9-F420-40B2-80A1-A10B48268A49}" srcOrd="0" destOrd="0" presId="urn:microsoft.com/office/officeart/2005/8/layout/vList3"/>
    <dgm:cxn modelId="{DA883A02-B3CB-4919-9889-0EAE159F9402}" srcId="{419857EB-EB12-4382-92CE-28B6C3896E54}" destId="{FFC0A539-717C-40CC-B930-086E51E30B08}" srcOrd="0" destOrd="0" parTransId="{CF54426D-7D97-4573-9F27-06073FDCA635}" sibTransId="{31E60B8F-B853-416D-BEEA-F332FB792FCF}"/>
    <dgm:cxn modelId="{9A736CDB-ACD2-40E3-8BE0-38DB4CB84A4A}" type="presOf" srcId="{419857EB-EB12-4382-92CE-28B6C3896E54}" destId="{3446ADD8-9B0E-4675-80C4-355142116D89}" srcOrd="0" destOrd="0" presId="urn:microsoft.com/office/officeart/2005/8/layout/vList3"/>
    <dgm:cxn modelId="{807CCC2E-6B80-4041-B308-7D07622DCA04}" type="presParOf" srcId="{3446ADD8-9B0E-4675-80C4-355142116D89}" destId="{84F8099F-6E91-424E-8CB8-BB7E0302225D}" srcOrd="0" destOrd="0" presId="urn:microsoft.com/office/officeart/2005/8/layout/vList3"/>
    <dgm:cxn modelId="{3D88DBEE-9A35-4DBB-8AC9-CCA54773A092}" type="presParOf" srcId="{84F8099F-6E91-424E-8CB8-BB7E0302225D}" destId="{44B4C7F9-B1C6-41C3-AC43-87CF3E0DEACD}" srcOrd="0" destOrd="0" presId="urn:microsoft.com/office/officeart/2005/8/layout/vList3"/>
    <dgm:cxn modelId="{EA50BAA2-D88C-445C-8DCB-985B505E31B5}" type="presParOf" srcId="{84F8099F-6E91-424E-8CB8-BB7E0302225D}" destId="{CFBD21F9-F420-40B2-80A1-A10B48268A4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0E62B5-8D09-4D30-94FA-24CA212EF217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</dgm:pt>
    <dgm:pt modelId="{62B66258-28DE-4307-A9CD-A6BBEC3029A8}">
      <dgm:prSet phldrT="[Texto]" custT="1"/>
      <dgm:spPr/>
      <dgm:t>
        <a:bodyPr>
          <a:scene3d>
            <a:camera prst="isometricOffAxis2Left"/>
            <a:lightRig rig="threePt" dir="t"/>
          </a:scene3d>
        </a:bodyPr>
        <a:lstStyle/>
        <a:p>
          <a:r>
            <a:rPr lang="pt-BR" sz="4000" b="1" cap="all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rPr>
            <a:t>Despesas por Função</a:t>
          </a:r>
          <a:endParaRPr lang="pt-BR" sz="4000" b="1" cap="all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</a:endParaRPr>
        </a:p>
      </dgm:t>
    </dgm:pt>
    <dgm:pt modelId="{4255A42D-3118-4972-918B-891D6C47C83F}" type="parTrans" cxnId="{94037EB1-06C1-435A-926A-29CD512B7168}">
      <dgm:prSet/>
      <dgm:spPr/>
      <dgm:t>
        <a:bodyPr/>
        <a:lstStyle/>
        <a:p>
          <a:endParaRPr lang="pt-BR"/>
        </a:p>
      </dgm:t>
    </dgm:pt>
    <dgm:pt modelId="{0E43A40E-3EFB-4CAD-8B19-DE4E6DA9069D}" type="sibTrans" cxnId="{94037EB1-06C1-435A-926A-29CD512B7168}">
      <dgm:prSet/>
      <dgm:spPr/>
      <dgm:t>
        <a:bodyPr/>
        <a:lstStyle/>
        <a:p>
          <a:endParaRPr lang="pt-BR"/>
        </a:p>
      </dgm:t>
    </dgm:pt>
    <dgm:pt modelId="{9285E95F-F527-4274-8D33-764F99CA8D61}" type="pres">
      <dgm:prSet presAssocID="{1F0E62B5-8D09-4D30-94FA-24CA212EF217}" presName="Name0" presStyleCnt="0">
        <dgm:presLayoutVars>
          <dgm:chMax/>
          <dgm:chPref/>
          <dgm:dir/>
        </dgm:presLayoutVars>
      </dgm:prSet>
      <dgm:spPr/>
    </dgm:pt>
    <dgm:pt modelId="{6590631F-D8BA-4DBF-954C-7C32D4055D1E}" type="pres">
      <dgm:prSet presAssocID="{62B66258-28DE-4307-A9CD-A6BBEC3029A8}" presName="composite" presStyleCnt="0"/>
      <dgm:spPr/>
    </dgm:pt>
    <dgm:pt modelId="{F51A5F6C-1E91-462B-8E64-AE170749F898}" type="pres">
      <dgm:prSet presAssocID="{62B66258-28DE-4307-A9CD-A6BBEC3029A8}" presName="Accent" presStyleLbl="alignNode1" presStyleIdx="0" presStyleCnt="1">
        <dgm:presLayoutVars>
          <dgm:chMax val="0"/>
          <dgm:chPref val="0"/>
        </dgm:presLayoutVars>
      </dgm:prSet>
      <dgm:spPr/>
    </dgm:pt>
    <dgm:pt modelId="{2B684E24-C98F-4F14-95C2-94B042C3D897}" type="pres">
      <dgm:prSet presAssocID="{62B66258-28DE-4307-A9CD-A6BBEC3029A8}" presName="Image" presStyleLbl="bgImgPlace1" presStyleIdx="0" presStyleCnt="1" custScaleX="88522" custScaleY="89194" custLinFactNeighborX="-7226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extLst>
        <a:ext uri="{E40237B7-FDA0-4F09-8148-C483321AD2D9}">
          <dgm14:cNvPr xmlns:dgm14="http://schemas.microsoft.com/office/drawing/2010/diagram" id="0" name="" descr="http://fluentenglish.com.br/wp-content/uploads/2013/11/curso-de-ingles-para-contabilidade.jpg">
            <a:hlinkClick xmlns:r="http://schemas.openxmlformats.org/officeDocument/2006/relationships" r:id="rId2"/>
          </dgm14:cNvPr>
        </a:ext>
      </dgm:extLst>
    </dgm:pt>
    <dgm:pt modelId="{BB83E291-6A1B-410C-8868-C2278895B65F}" type="pres">
      <dgm:prSet presAssocID="{62B66258-28DE-4307-A9CD-A6BBEC3029A8}" presName="Parent" presStyleLbl="fgAccFollowNode1" presStyleIdx="0" presStyleCnt="1" custScaleX="123788" custScaleY="111849" custLinFactNeighborX="4556" custLinFactNeighborY="-62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82BEB4-5D44-46BE-A7A1-33B2ECD882C3}" type="pres">
      <dgm:prSet presAssocID="{62B66258-28DE-4307-A9CD-A6BBEC3029A8}" presName="Space" presStyleCnt="0">
        <dgm:presLayoutVars>
          <dgm:chMax val="0"/>
          <dgm:chPref val="0"/>
        </dgm:presLayoutVars>
      </dgm:prSet>
      <dgm:spPr/>
    </dgm:pt>
  </dgm:ptLst>
  <dgm:cxnLst>
    <dgm:cxn modelId="{E66FE034-D98A-4D60-BF15-4D7DBB114CF7}" type="presOf" srcId="{1F0E62B5-8D09-4D30-94FA-24CA212EF217}" destId="{9285E95F-F527-4274-8D33-764F99CA8D61}" srcOrd="0" destOrd="0" presId="urn:microsoft.com/office/officeart/2008/layout/AlternatingPictureCircles"/>
    <dgm:cxn modelId="{94037EB1-06C1-435A-926A-29CD512B7168}" srcId="{1F0E62B5-8D09-4D30-94FA-24CA212EF217}" destId="{62B66258-28DE-4307-A9CD-A6BBEC3029A8}" srcOrd="0" destOrd="0" parTransId="{4255A42D-3118-4972-918B-891D6C47C83F}" sibTransId="{0E43A40E-3EFB-4CAD-8B19-DE4E6DA9069D}"/>
    <dgm:cxn modelId="{F43BA514-0612-4C6E-AF31-AAC4CEBD0691}" type="presOf" srcId="{62B66258-28DE-4307-A9CD-A6BBEC3029A8}" destId="{BB83E291-6A1B-410C-8868-C2278895B65F}" srcOrd="0" destOrd="0" presId="urn:microsoft.com/office/officeart/2008/layout/AlternatingPictureCircles"/>
    <dgm:cxn modelId="{9B686F61-B39E-4F7A-ACD5-34DCFC67930C}" type="presParOf" srcId="{9285E95F-F527-4274-8D33-764F99CA8D61}" destId="{6590631F-D8BA-4DBF-954C-7C32D4055D1E}" srcOrd="0" destOrd="0" presId="urn:microsoft.com/office/officeart/2008/layout/AlternatingPictureCircles"/>
    <dgm:cxn modelId="{9C1DA69D-7B60-4766-93D4-BBAC8232E0E0}" type="presParOf" srcId="{6590631F-D8BA-4DBF-954C-7C32D4055D1E}" destId="{F51A5F6C-1E91-462B-8E64-AE170749F898}" srcOrd="0" destOrd="0" presId="urn:microsoft.com/office/officeart/2008/layout/AlternatingPictureCircles"/>
    <dgm:cxn modelId="{069AC61C-2DD2-458A-AFCC-0099E0CDAE7D}" type="presParOf" srcId="{6590631F-D8BA-4DBF-954C-7C32D4055D1E}" destId="{2B684E24-C98F-4F14-95C2-94B042C3D897}" srcOrd="1" destOrd="0" presId="urn:microsoft.com/office/officeart/2008/layout/AlternatingPictureCircles"/>
    <dgm:cxn modelId="{03790603-7852-4EBF-B190-7A4496C529FB}" type="presParOf" srcId="{6590631F-D8BA-4DBF-954C-7C32D4055D1E}" destId="{BB83E291-6A1B-410C-8868-C2278895B65F}" srcOrd="2" destOrd="0" presId="urn:microsoft.com/office/officeart/2008/layout/AlternatingPictureCircles"/>
    <dgm:cxn modelId="{40424DD8-F293-4212-B31D-0A1B826A908F}" type="presParOf" srcId="{6590631F-D8BA-4DBF-954C-7C32D4055D1E}" destId="{EF82BEB4-5D44-46BE-A7A1-33B2ECD882C3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124708-2059-4585-900F-33E458CDACAC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87092645-0775-4B9A-B7AC-F147B7550ACB}">
      <dgm:prSet phldrT="[Texto]" custT="1"/>
      <dgm:spPr/>
      <dgm:t>
        <a:bodyPr/>
        <a:lstStyle/>
        <a:p>
          <a:r>
            <a:rPr lang="pt-BR" sz="3200" b="1" cap="all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rPr>
            <a:t>Balanço Orçamentário</a:t>
          </a:r>
          <a:endParaRPr lang="pt-BR" sz="3200" b="1" cap="all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</a:endParaRPr>
        </a:p>
      </dgm:t>
    </dgm:pt>
    <dgm:pt modelId="{CB3DD81F-2691-40F7-A8F9-E8199F88A00E}" type="parTrans" cxnId="{212E42B5-3DAC-4529-8422-49470601AED7}">
      <dgm:prSet/>
      <dgm:spPr/>
      <dgm:t>
        <a:bodyPr/>
        <a:lstStyle/>
        <a:p>
          <a:endParaRPr lang="pt-BR"/>
        </a:p>
      </dgm:t>
    </dgm:pt>
    <dgm:pt modelId="{52E95108-2313-4FE7-9907-BD982ABF88D0}" type="sibTrans" cxnId="{212E42B5-3DAC-4529-8422-49470601AED7}">
      <dgm:prSet/>
      <dgm:spPr/>
      <dgm:t>
        <a:bodyPr/>
        <a:lstStyle/>
        <a:p>
          <a:endParaRPr lang="pt-BR"/>
        </a:p>
      </dgm:t>
    </dgm:pt>
    <dgm:pt modelId="{0C184B66-CD09-4781-910F-354A84AD96BB}" type="pres">
      <dgm:prSet presAssocID="{15124708-2059-4585-900F-33E458CDACAC}" presName="diagram" presStyleCnt="0">
        <dgm:presLayoutVars>
          <dgm:dir/>
        </dgm:presLayoutVars>
      </dgm:prSet>
      <dgm:spPr/>
    </dgm:pt>
    <dgm:pt modelId="{5A00406C-A2FB-4046-8AB9-80842DA1FE3E}" type="pres">
      <dgm:prSet presAssocID="{87092645-0775-4B9A-B7AC-F147B7550ACB}" presName="composite" presStyleCnt="0"/>
      <dgm:spPr/>
    </dgm:pt>
    <dgm:pt modelId="{8DC75619-192E-4E2B-90FE-14B39C1CC4AD}" type="pres">
      <dgm:prSet presAssocID="{87092645-0775-4B9A-B7AC-F147B7550ACB}" presName="Image" presStyleLbl="bgShp" presStyleIdx="0" presStyleCnt="1" custLinFactNeighborX="-8510" custLinFactNeighborY="-56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extLst>
        <a:ext uri="{E40237B7-FDA0-4F09-8148-C483321AD2D9}">
          <dgm14:cNvPr xmlns:dgm14="http://schemas.microsoft.com/office/drawing/2010/diagram" id="0" name="" descr="http://www.portogente.com.br/arquivos/id_26080_orgamento.JPG">
            <a:hlinkClick xmlns:r="http://schemas.openxmlformats.org/officeDocument/2006/relationships" r:id="rId2"/>
          </dgm14:cNvPr>
        </a:ext>
      </dgm:extLst>
    </dgm:pt>
    <dgm:pt modelId="{3C8C0231-16CA-4154-B300-2EF60A0C89E9}" type="pres">
      <dgm:prSet presAssocID="{87092645-0775-4B9A-B7AC-F147B7550ACB}" presName="Parent" presStyleLbl="node0" presStyleIdx="0" presStyleCnt="1" custScaleX="109409" custScaleY="131437" custLinFactNeighborX="14781" custLinFactNeighborY="178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31267DB-0F0D-4C7C-8C77-C0ADFE994EC4}" type="presOf" srcId="{87092645-0775-4B9A-B7AC-F147B7550ACB}" destId="{3C8C0231-16CA-4154-B300-2EF60A0C89E9}" srcOrd="0" destOrd="0" presId="urn:microsoft.com/office/officeart/2008/layout/BendingPictureCaption"/>
    <dgm:cxn modelId="{212E42B5-3DAC-4529-8422-49470601AED7}" srcId="{15124708-2059-4585-900F-33E458CDACAC}" destId="{87092645-0775-4B9A-B7AC-F147B7550ACB}" srcOrd="0" destOrd="0" parTransId="{CB3DD81F-2691-40F7-A8F9-E8199F88A00E}" sibTransId="{52E95108-2313-4FE7-9907-BD982ABF88D0}"/>
    <dgm:cxn modelId="{18B7F70E-B51D-4DA7-ACCB-16F16B2A0B93}" type="presOf" srcId="{15124708-2059-4585-900F-33E458CDACAC}" destId="{0C184B66-CD09-4781-910F-354A84AD96BB}" srcOrd="0" destOrd="0" presId="urn:microsoft.com/office/officeart/2008/layout/BendingPictureCaption"/>
    <dgm:cxn modelId="{FB985457-8E0E-495B-9413-CE25AEC843D3}" type="presParOf" srcId="{0C184B66-CD09-4781-910F-354A84AD96BB}" destId="{5A00406C-A2FB-4046-8AB9-80842DA1FE3E}" srcOrd="0" destOrd="0" presId="urn:microsoft.com/office/officeart/2008/layout/BendingPictureCaption"/>
    <dgm:cxn modelId="{8B393FD2-31F0-462E-9A15-54C33CBECAA8}" type="presParOf" srcId="{5A00406C-A2FB-4046-8AB9-80842DA1FE3E}" destId="{8DC75619-192E-4E2B-90FE-14B39C1CC4AD}" srcOrd="0" destOrd="0" presId="urn:microsoft.com/office/officeart/2008/layout/BendingPictureCaption"/>
    <dgm:cxn modelId="{8A76EA02-1A25-4E93-85F9-730C6BC414FC}" type="presParOf" srcId="{5A00406C-A2FB-4046-8AB9-80842DA1FE3E}" destId="{3C8C0231-16CA-4154-B300-2EF60A0C89E9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E665B0-A871-4581-9A00-34C689133495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</dgm:pt>
    <dgm:pt modelId="{D05EA148-0B9A-46DF-A9E2-D3093E0FD83F}">
      <dgm:prSet phldrT="[Texto]" custT="1"/>
      <dgm:spPr/>
      <dgm:t>
        <a:bodyPr/>
        <a:lstStyle/>
        <a:p>
          <a:pPr lvl="0" algn="ctr" defTabSz="1422400" rtl="0" eaLnBrk="0" fontAlgn="base" hangingPunct="0">
            <a:spcBef>
              <a:spcPct val="0"/>
            </a:spcBef>
            <a:spcAft>
              <a:spcPts val="600"/>
            </a:spcAft>
          </a:pPr>
          <a:r>
            <a:rPr lang="pt-BR" sz="3000" b="1" kern="1200" cap="all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rPr>
            <a:t>Relatório de Gestão Fiscal</a:t>
          </a:r>
          <a:endParaRPr lang="pt-BR" sz="3000" b="1" kern="1200" cap="all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  <a:latin typeface="+mn-lt"/>
            <a:ea typeface="+mn-ea"/>
            <a:cs typeface="+mn-cs"/>
          </a:endParaRPr>
        </a:p>
      </dgm:t>
    </dgm:pt>
    <dgm:pt modelId="{E84AFA14-6F75-4BF2-9065-688D68A887DC}" type="parTrans" cxnId="{78D8EF12-F12A-48B6-9DF7-5D2FE64CA28A}">
      <dgm:prSet/>
      <dgm:spPr/>
      <dgm:t>
        <a:bodyPr/>
        <a:lstStyle/>
        <a:p>
          <a:endParaRPr lang="pt-BR"/>
        </a:p>
      </dgm:t>
    </dgm:pt>
    <dgm:pt modelId="{89E4B250-53E2-469A-A9FB-61EE9A9372B9}" type="sibTrans" cxnId="{78D8EF12-F12A-48B6-9DF7-5D2FE64CA28A}">
      <dgm:prSet/>
      <dgm:spPr/>
      <dgm:t>
        <a:bodyPr/>
        <a:lstStyle/>
        <a:p>
          <a:endParaRPr lang="pt-BR"/>
        </a:p>
      </dgm:t>
    </dgm:pt>
    <dgm:pt modelId="{7D91F746-5159-4F7C-AC72-075D9E4A8696}" type="pres">
      <dgm:prSet presAssocID="{B4E665B0-A871-4581-9A00-34C689133495}" presName="Name0" presStyleCnt="0">
        <dgm:presLayoutVars>
          <dgm:chMax/>
          <dgm:chPref/>
          <dgm:dir/>
        </dgm:presLayoutVars>
      </dgm:prSet>
      <dgm:spPr/>
    </dgm:pt>
    <dgm:pt modelId="{D06A0F8D-80B3-4F74-BFA2-2ED492918D20}" type="pres">
      <dgm:prSet presAssocID="{D05EA148-0B9A-46DF-A9E2-D3093E0FD83F}" presName="composite" presStyleCnt="0"/>
      <dgm:spPr/>
    </dgm:pt>
    <dgm:pt modelId="{DB125618-CC3E-43D2-94A8-1EC988ED4251}" type="pres">
      <dgm:prSet presAssocID="{D05EA148-0B9A-46DF-A9E2-D3093E0FD83F}" presName="Accent" presStyleLbl="alignNode1" presStyleIdx="0" presStyleCnt="1" custScaleX="115544" custScaleY="126108">
        <dgm:presLayoutVars>
          <dgm:chMax val="0"/>
          <dgm:chPref val="0"/>
        </dgm:presLayoutVars>
      </dgm:prSet>
      <dgm:spPr/>
    </dgm:pt>
    <dgm:pt modelId="{0914F247-A389-4143-8693-2615B4B8C30E}" type="pres">
      <dgm:prSet presAssocID="{D05EA148-0B9A-46DF-A9E2-D3093E0FD83F}" presName="Image" presStyleLbl="bgImgPlace1" presStyleIdx="0" presStyleCnt="1" custScaleX="119595" custScaleY="112512" custLinFactNeighborX="-15720" custLinFactNeighborY="-5717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extLst>
        <a:ext uri="{E40237B7-FDA0-4F09-8148-C483321AD2D9}">
          <dgm14:cNvPr xmlns:dgm14="http://schemas.microsoft.com/office/drawing/2010/diagram" id="0" name="" descr="Resultado de imagem para RELATÓRIO DE GESTÃO FISCAL"/>
        </a:ext>
      </dgm:extLst>
    </dgm:pt>
    <dgm:pt modelId="{CFD05AF1-BD7D-4202-977D-DD3BDB0B3E69}" type="pres">
      <dgm:prSet presAssocID="{D05EA148-0B9A-46DF-A9E2-D3093E0FD83F}" presName="Parent" presStyleLbl="fgAccFollowNode1" presStyleIdx="0" presStyleCnt="1" custScaleX="154749" custScaleY="1268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FCF02F-2C3F-4CC4-AC13-60E3824E5EBC}" type="pres">
      <dgm:prSet presAssocID="{D05EA148-0B9A-46DF-A9E2-D3093E0FD83F}" presName="Space" presStyleCnt="0">
        <dgm:presLayoutVars>
          <dgm:chMax val="0"/>
          <dgm:chPref val="0"/>
        </dgm:presLayoutVars>
      </dgm:prSet>
      <dgm:spPr/>
    </dgm:pt>
  </dgm:ptLst>
  <dgm:cxnLst>
    <dgm:cxn modelId="{78D8EF12-F12A-48B6-9DF7-5D2FE64CA28A}" srcId="{B4E665B0-A871-4581-9A00-34C689133495}" destId="{D05EA148-0B9A-46DF-A9E2-D3093E0FD83F}" srcOrd="0" destOrd="0" parTransId="{E84AFA14-6F75-4BF2-9065-688D68A887DC}" sibTransId="{89E4B250-53E2-469A-A9FB-61EE9A9372B9}"/>
    <dgm:cxn modelId="{C21FD235-037D-4B8D-B470-331D4BE60A9D}" type="presOf" srcId="{D05EA148-0B9A-46DF-A9E2-D3093E0FD83F}" destId="{CFD05AF1-BD7D-4202-977D-DD3BDB0B3E69}" srcOrd="0" destOrd="0" presId="urn:microsoft.com/office/officeart/2008/layout/AlternatingPictureCircles"/>
    <dgm:cxn modelId="{8E4CA724-CA94-4D92-B906-0A694796885E}" type="presOf" srcId="{B4E665B0-A871-4581-9A00-34C689133495}" destId="{7D91F746-5159-4F7C-AC72-075D9E4A8696}" srcOrd="0" destOrd="0" presId="urn:microsoft.com/office/officeart/2008/layout/AlternatingPictureCircles"/>
    <dgm:cxn modelId="{90619391-0794-47F4-A28F-42F318730533}" type="presParOf" srcId="{7D91F746-5159-4F7C-AC72-075D9E4A8696}" destId="{D06A0F8D-80B3-4F74-BFA2-2ED492918D20}" srcOrd="0" destOrd="0" presId="urn:microsoft.com/office/officeart/2008/layout/AlternatingPictureCircles"/>
    <dgm:cxn modelId="{8B03BA13-B42E-415D-9FAA-FED0CEE2CCEF}" type="presParOf" srcId="{D06A0F8D-80B3-4F74-BFA2-2ED492918D20}" destId="{DB125618-CC3E-43D2-94A8-1EC988ED4251}" srcOrd="0" destOrd="0" presId="urn:microsoft.com/office/officeart/2008/layout/AlternatingPictureCircles"/>
    <dgm:cxn modelId="{879A7186-691A-4B66-B6C7-BD2856213F0F}" type="presParOf" srcId="{D06A0F8D-80B3-4F74-BFA2-2ED492918D20}" destId="{0914F247-A389-4143-8693-2615B4B8C30E}" srcOrd="1" destOrd="0" presId="urn:microsoft.com/office/officeart/2008/layout/AlternatingPictureCircles"/>
    <dgm:cxn modelId="{2EC77C7A-F147-47FF-9C32-0B430EDEE793}" type="presParOf" srcId="{D06A0F8D-80B3-4F74-BFA2-2ED492918D20}" destId="{CFD05AF1-BD7D-4202-977D-DD3BDB0B3E69}" srcOrd="2" destOrd="0" presId="urn:microsoft.com/office/officeart/2008/layout/AlternatingPictureCircles"/>
    <dgm:cxn modelId="{82BDEF71-6C0C-4EA4-9BF4-8C092795C305}" type="presParOf" srcId="{D06A0F8D-80B3-4F74-BFA2-2ED492918D20}" destId="{71FCF02F-2C3F-4CC4-AC13-60E3824E5EBC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1735DB-E2B9-46EE-8F27-D7D32634FD7C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40AE68BD-3A80-45B0-8568-733D30CE4625}">
      <dgm:prSet phldrT="[Texto]" custT="1"/>
      <dgm:spPr/>
      <dgm:t>
        <a:bodyPr/>
        <a:lstStyle/>
        <a:p>
          <a:pPr lvl="0" algn="ctr" defTabSz="1422400" rtl="0" eaLnBrk="0" fontAlgn="base" hangingPunct="0">
            <a:spcBef>
              <a:spcPct val="0"/>
            </a:spcBef>
            <a:spcAft>
              <a:spcPts val="600"/>
            </a:spcAft>
          </a:pPr>
          <a:r>
            <a:rPr lang="pt-BR" sz="4400" b="1" kern="1200" cap="all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rPr>
            <a:t>EDUCAÇÃO</a:t>
          </a:r>
          <a:endParaRPr lang="pt-BR" sz="4400" b="1" kern="1200" cap="all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  <a:latin typeface="+mn-lt"/>
            <a:ea typeface="+mn-ea"/>
            <a:cs typeface="+mn-cs"/>
          </a:endParaRPr>
        </a:p>
      </dgm:t>
    </dgm:pt>
    <dgm:pt modelId="{8319E2AC-B8B2-4DBD-8B7D-E9044F7E0B96}" type="parTrans" cxnId="{96B2992F-32E6-4342-9202-CDEB057AA50D}">
      <dgm:prSet/>
      <dgm:spPr/>
      <dgm:t>
        <a:bodyPr/>
        <a:lstStyle/>
        <a:p>
          <a:endParaRPr lang="pt-BR"/>
        </a:p>
      </dgm:t>
    </dgm:pt>
    <dgm:pt modelId="{94D312E6-D237-43E8-8B45-4B6C4E902AB0}" type="sibTrans" cxnId="{96B2992F-32E6-4342-9202-CDEB057AA50D}">
      <dgm:prSet/>
      <dgm:spPr/>
      <dgm:t>
        <a:bodyPr/>
        <a:lstStyle/>
        <a:p>
          <a:endParaRPr lang="pt-BR"/>
        </a:p>
      </dgm:t>
    </dgm:pt>
    <dgm:pt modelId="{0069A356-2A7C-474D-B5F0-00CFC44FCF62}" type="pres">
      <dgm:prSet presAssocID="{8C1735DB-E2B9-46EE-8F27-D7D32634FD7C}" presName="diagram" presStyleCnt="0">
        <dgm:presLayoutVars>
          <dgm:dir/>
        </dgm:presLayoutVars>
      </dgm:prSet>
      <dgm:spPr/>
    </dgm:pt>
    <dgm:pt modelId="{0AADD304-424C-440A-B517-53CFFB150BE3}" type="pres">
      <dgm:prSet presAssocID="{40AE68BD-3A80-45B0-8568-733D30CE4625}" presName="composite" presStyleCnt="0"/>
      <dgm:spPr/>
    </dgm:pt>
    <dgm:pt modelId="{3F921EE9-2A97-4867-952C-3BD59052A373}" type="pres">
      <dgm:prSet presAssocID="{40AE68BD-3A80-45B0-8568-733D30CE4625}" presName="Image" presStyleLbl="bgShp" presStyleIdx="0" presStyleCnt="1" custScaleX="139420" custScaleY="145197" custLinFactNeighborX="-67393" custLinFactNeighborY="1058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extLst>
        <a:ext uri="{E40237B7-FDA0-4F09-8148-C483321AD2D9}">
          <dgm14:cNvPr xmlns:dgm14="http://schemas.microsoft.com/office/drawing/2010/diagram" id="0" name="" descr="http://noticias.universia.com.br/br/images/docentes/b/bu/bur/burocracia-contradicao-cenario-educacao-superior-brasil-noticias.jpg">
            <a:hlinkClick xmlns:r="http://schemas.openxmlformats.org/officeDocument/2006/relationships" r:id="rId2"/>
          </dgm14:cNvPr>
        </a:ext>
      </dgm:extLst>
    </dgm:pt>
    <dgm:pt modelId="{E084543F-B7A2-4D50-9975-CA7E69F8C45F}" type="pres">
      <dgm:prSet presAssocID="{40AE68BD-3A80-45B0-8568-733D30CE4625}" presName="Parent" presStyleLbl="node0" presStyleIdx="0" presStyleCnt="1" custScaleX="174845" custScaleY="491237" custLinFactNeighborX="94042" custLinFactNeighborY="-58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0C3E0E6-31BA-4821-952E-234E1FBEFD56}" type="presOf" srcId="{8C1735DB-E2B9-46EE-8F27-D7D32634FD7C}" destId="{0069A356-2A7C-474D-B5F0-00CFC44FCF62}" srcOrd="0" destOrd="0" presId="urn:microsoft.com/office/officeart/2008/layout/BendingPictureCaption"/>
    <dgm:cxn modelId="{96B2992F-32E6-4342-9202-CDEB057AA50D}" srcId="{8C1735DB-E2B9-46EE-8F27-D7D32634FD7C}" destId="{40AE68BD-3A80-45B0-8568-733D30CE4625}" srcOrd="0" destOrd="0" parTransId="{8319E2AC-B8B2-4DBD-8B7D-E9044F7E0B96}" sibTransId="{94D312E6-D237-43E8-8B45-4B6C4E902AB0}"/>
    <dgm:cxn modelId="{D0FABBF1-F107-47D2-A307-CFFEC050324B}" type="presOf" srcId="{40AE68BD-3A80-45B0-8568-733D30CE4625}" destId="{E084543F-B7A2-4D50-9975-CA7E69F8C45F}" srcOrd="0" destOrd="0" presId="urn:microsoft.com/office/officeart/2008/layout/BendingPictureCaption"/>
    <dgm:cxn modelId="{DCF48651-CCAE-48E0-B87A-DDF966F0E433}" type="presParOf" srcId="{0069A356-2A7C-474D-B5F0-00CFC44FCF62}" destId="{0AADD304-424C-440A-B517-53CFFB150BE3}" srcOrd="0" destOrd="0" presId="urn:microsoft.com/office/officeart/2008/layout/BendingPictureCaption"/>
    <dgm:cxn modelId="{EFC21491-F13C-457A-848D-7CD3A8553681}" type="presParOf" srcId="{0AADD304-424C-440A-B517-53CFFB150BE3}" destId="{3F921EE9-2A97-4867-952C-3BD59052A373}" srcOrd="0" destOrd="0" presId="urn:microsoft.com/office/officeart/2008/layout/BendingPictureCaption"/>
    <dgm:cxn modelId="{146EE37D-CAA5-4B11-A045-7BD56AD60820}" type="presParOf" srcId="{0AADD304-424C-440A-B517-53CFFB150BE3}" destId="{E084543F-B7A2-4D50-9975-CA7E69F8C45F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9FD75-4288-448D-BB62-AFF468FDBBD2}">
      <dsp:nvSpPr>
        <dsp:cNvPr id="0" name=""/>
        <dsp:cNvSpPr/>
      </dsp:nvSpPr>
      <dsp:spPr>
        <a:xfrm rot="10800000">
          <a:off x="794102" y="5"/>
          <a:ext cx="6055963" cy="40593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801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RELATÓRIO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RESUMIDO DE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EXECUÇÃO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ORÇAMENTÁRIA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R.R.E.O.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b="1" kern="1200" cap="all" dirty="0" smtClean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LC. Nº 101, art. 52</a:t>
          </a:r>
          <a:endParaRPr lang="pt-BR" sz="1600" b="1" kern="1200" dirty="0">
            <a:solidFill>
              <a:schemeClr val="tx1"/>
            </a:solidFill>
          </a:endParaRPr>
        </a:p>
      </dsp:txBody>
      <dsp:txXfrm rot="10800000">
        <a:off x="1808931" y="5"/>
        <a:ext cx="5041134" cy="4059315"/>
      </dsp:txXfrm>
    </dsp:sp>
    <dsp:sp modelId="{B11863A5-9215-472D-BC1D-B2B14B62E718}">
      <dsp:nvSpPr>
        <dsp:cNvPr id="0" name=""/>
        <dsp:cNvSpPr/>
      </dsp:nvSpPr>
      <dsp:spPr>
        <a:xfrm>
          <a:off x="-223098" y="323392"/>
          <a:ext cx="3683431" cy="34125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AF2CD-F626-462A-81E2-4E5DD24C61D6}">
      <dsp:nvSpPr>
        <dsp:cNvPr id="0" name=""/>
        <dsp:cNvSpPr/>
      </dsp:nvSpPr>
      <dsp:spPr>
        <a:xfrm>
          <a:off x="2069957" y="1270653"/>
          <a:ext cx="3978874" cy="24017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b="1" kern="1200" cap="all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rPr>
            <a:t>Saúde</a:t>
          </a:r>
          <a:endParaRPr lang="pt-BR" sz="4400" b="1" kern="1200" cap="all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  <a:latin typeface="+mn-lt"/>
            <a:ea typeface="+mn-ea"/>
            <a:cs typeface="+mn-cs"/>
          </a:endParaRPr>
        </a:p>
      </dsp:txBody>
      <dsp:txXfrm>
        <a:off x="2601676" y="1591613"/>
        <a:ext cx="2915436" cy="1759834"/>
      </dsp:txXfrm>
    </dsp:sp>
    <dsp:sp modelId="{4C111B66-7CF7-400A-8D9C-54D1FAAB8641}">
      <dsp:nvSpPr>
        <dsp:cNvPr id="0" name=""/>
        <dsp:cNvSpPr/>
      </dsp:nvSpPr>
      <dsp:spPr>
        <a:xfrm>
          <a:off x="2729607" y="2331244"/>
          <a:ext cx="325506" cy="28093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501E3-1C52-488E-BE27-203E9EDCA115}">
      <dsp:nvSpPr>
        <dsp:cNvPr id="0" name=""/>
        <dsp:cNvSpPr/>
      </dsp:nvSpPr>
      <dsp:spPr>
        <a:xfrm>
          <a:off x="359879" y="0"/>
          <a:ext cx="2785397" cy="240102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6C5A7-EB2A-4425-8E2C-A3801FA45627}">
      <dsp:nvSpPr>
        <dsp:cNvPr id="0" name=""/>
        <dsp:cNvSpPr/>
      </dsp:nvSpPr>
      <dsp:spPr>
        <a:xfrm>
          <a:off x="2245677" y="2068667"/>
          <a:ext cx="325506" cy="28093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48693-0422-4520-9FBA-53632566E0B3}">
      <dsp:nvSpPr>
        <dsp:cNvPr id="0" name=""/>
        <dsp:cNvSpPr/>
      </dsp:nvSpPr>
      <dsp:spPr>
        <a:xfrm>
          <a:off x="1512167" y="0"/>
          <a:ext cx="4320480" cy="43204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1BD88A-0CDE-491C-B0C3-A6BEC83C932E}">
      <dsp:nvSpPr>
        <dsp:cNvPr id="0" name=""/>
        <dsp:cNvSpPr/>
      </dsp:nvSpPr>
      <dsp:spPr>
        <a:xfrm rot="16200000">
          <a:off x="-1080120" y="1728192"/>
          <a:ext cx="4320480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b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b="1" kern="1200" cap="all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rPr>
            <a:t>Obrigado</a:t>
          </a:r>
          <a:r>
            <a:rPr lang="pt-BR" sz="4500" kern="1200" dirty="0" smtClean="0"/>
            <a:t>!</a:t>
          </a:r>
          <a:endParaRPr lang="pt-BR" sz="4500" kern="1200" dirty="0"/>
        </a:p>
      </dsp:txBody>
      <dsp:txXfrm>
        <a:off x="-1080120" y="1728192"/>
        <a:ext cx="4320480" cy="864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9FD75-4288-448D-BB62-AFF468FDBBD2}">
      <dsp:nvSpPr>
        <dsp:cNvPr id="0" name=""/>
        <dsp:cNvSpPr/>
      </dsp:nvSpPr>
      <dsp:spPr>
        <a:xfrm rot="10800000">
          <a:off x="1171983" y="467409"/>
          <a:ext cx="5369539" cy="3124507"/>
        </a:xfrm>
        <a:prstGeom prst="homePlate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978017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b="1" kern="1200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  RECEITAS</a:t>
          </a:r>
          <a:endParaRPr lang="pt-BR" sz="4400" b="1" kern="1200" dirty="0">
            <a:solidFill>
              <a:schemeClr val="tx1"/>
            </a:solidFill>
          </a:endParaRPr>
        </a:p>
      </dsp:txBody>
      <dsp:txXfrm rot="10800000">
        <a:off x="1953110" y="467409"/>
        <a:ext cx="4588412" cy="3124507"/>
      </dsp:txXfrm>
    </dsp:sp>
    <dsp:sp modelId="{B11863A5-9215-472D-BC1D-B2B14B62E718}">
      <dsp:nvSpPr>
        <dsp:cNvPr id="0" name=""/>
        <dsp:cNvSpPr/>
      </dsp:nvSpPr>
      <dsp:spPr>
        <a:xfrm>
          <a:off x="85444" y="395395"/>
          <a:ext cx="3135685" cy="326853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84AA2-FB22-43C4-94A1-04C1A522D4A8}">
      <dsp:nvSpPr>
        <dsp:cNvPr id="0" name=""/>
        <dsp:cNvSpPr/>
      </dsp:nvSpPr>
      <dsp:spPr>
        <a:xfrm>
          <a:off x="0" y="-65919"/>
          <a:ext cx="5351113" cy="25589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14208-CE98-4969-B057-5D2292EB87BA}">
      <dsp:nvSpPr>
        <dsp:cNvPr id="0" name=""/>
        <dsp:cNvSpPr/>
      </dsp:nvSpPr>
      <dsp:spPr>
        <a:xfrm>
          <a:off x="902601" y="1443072"/>
          <a:ext cx="5506110" cy="22952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rPr>
            <a:t>Receitas Próprias </a:t>
          </a:r>
          <a:endParaRPr lang="pt-BR" sz="3600" b="1" kern="1200" cap="all" dirty="0">
            <a:ln w="0"/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969827" y="1510298"/>
        <a:ext cx="5371658" cy="21608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25B58-71AA-450D-BA38-8ABFAC4E5460}">
      <dsp:nvSpPr>
        <dsp:cNvPr id="0" name=""/>
        <dsp:cNvSpPr/>
      </dsp:nvSpPr>
      <dsp:spPr>
        <a:xfrm>
          <a:off x="794862" y="2598"/>
          <a:ext cx="5172063" cy="35111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78D23-E0A7-414E-9A5D-7309388978FF}">
      <dsp:nvSpPr>
        <dsp:cNvPr id="0" name=""/>
        <dsp:cNvSpPr/>
      </dsp:nvSpPr>
      <dsp:spPr>
        <a:xfrm>
          <a:off x="646883" y="3084054"/>
          <a:ext cx="5791059" cy="159386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cap="all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rPr>
            <a:t>Receitas Transferidas</a:t>
          </a:r>
          <a:endParaRPr lang="pt-BR" sz="3200" b="1" kern="1200" cap="all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</a:endParaRPr>
        </a:p>
      </dsp:txBody>
      <dsp:txXfrm>
        <a:off x="646883" y="3084054"/>
        <a:ext cx="5791059" cy="15938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D21F9-F420-40B2-80A1-A10B48268A49}">
      <dsp:nvSpPr>
        <dsp:cNvPr id="0" name=""/>
        <dsp:cNvSpPr/>
      </dsp:nvSpPr>
      <dsp:spPr>
        <a:xfrm rot="10800000">
          <a:off x="2026305" y="701357"/>
          <a:ext cx="5363155" cy="2701740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1392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b="1" kern="1200" cap="all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rPr>
            <a:t>Despesas</a:t>
          </a:r>
          <a:endParaRPr lang="pt-BR" sz="4400" b="1" kern="1200" cap="all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</a:endParaRPr>
        </a:p>
      </dsp:txBody>
      <dsp:txXfrm rot="10800000">
        <a:off x="2701740" y="701357"/>
        <a:ext cx="4687720" cy="2701740"/>
      </dsp:txXfrm>
    </dsp:sp>
    <dsp:sp modelId="{44B4C7F9-B1C6-41C3-AC43-87CF3E0DEACD}">
      <dsp:nvSpPr>
        <dsp:cNvPr id="0" name=""/>
        <dsp:cNvSpPr/>
      </dsp:nvSpPr>
      <dsp:spPr>
        <a:xfrm>
          <a:off x="675435" y="701357"/>
          <a:ext cx="2701740" cy="27017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A5F6C-1E91-462B-8E64-AE170749F898}">
      <dsp:nvSpPr>
        <dsp:cNvPr id="0" name=""/>
        <dsp:cNvSpPr/>
      </dsp:nvSpPr>
      <dsp:spPr>
        <a:xfrm>
          <a:off x="3981672" y="12024"/>
          <a:ext cx="4080585" cy="4080406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84E24-C98F-4F14-95C2-94B042C3D897}">
      <dsp:nvSpPr>
        <dsp:cNvPr id="0" name=""/>
        <dsp:cNvSpPr/>
      </dsp:nvSpPr>
      <dsp:spPr>
        <a:xfrm>
          <a:off x="0" y="359855"/>
          <a:ext cx="4442675" cy="33845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3E291-6A1B-410C-8868-C2278895B65F}">
      <dsp:nvSpPr>
        <dsp:cNvPr id="0" name=""/>
        <dsp:cNvSpPr/>
      </dsp:nvSpPr>
      <dsp:spPr>
        <a:xfrm>
          <a:off x="4125041" y="72015"/>
          <a:ext cx="3939854" cy="355971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cene3d>
            <a:camera prst="isometricOffAxis2Left"/>
            <a:lightRig rig="threePt" dir="t"/>
          </a:scene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cap="all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rPr>
            <a:t>Despesas por Função</a:t>
          </a:r>
          <a:endParaRPr lang="pt-BR" sz="4000" b="1" kern="1200" cap="all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</a:endParaRPr>
        </a:p>
      </dsp:txBody>
      <dsp:txXfrm>
        <a:off x="4702019" y="593322"/>
        <a:ext cx="2785898" cy="25170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75619-192E-4E2B-90FE-14B39C1CC4AD}">
      <dsp:nvSpPr>
        <dsp:cNvPr id="0" name=""/>
        <dsp:cNvSpPr/>
      </dsp:nvSpPr>
      <dsp:spPr>
        <a:xfrm>
          <a:off x="3" y="0"/>
          <a:ext cx="5197624" cy="38410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C0231-16CA-4154-B300-2EF60A0C89E9}">
      <dsp:nvSpPr>
        <dsp:cNvPr id="0" name=""/>
        <dsp:cNvSpPr/>
      </dsp:nvSpPr>
      <dsp:spPr>
        <a:xfrm>
          <a:off x="1724521" y="2977790"/>
          <a:ext cx="4900214" cy="1414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pt-BR" sz="3200" b="1" kern="1200" cap="all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rPr>
            <a:t>Balanço Orçamentário</a:t>
          </a:r>
          <a:endParaRPr lang="pt-BR" sz="3200" b="1" kern="1200" cap="all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</a:endParaRPr>
        </a:p>
      </dsp:txBody>
      <dsp:txXfrm>
        <a:off x="1724521" y="2977790"/>
        <a:ext cx="4900214" cy="14146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25618-CC3E-43D2-94A8-1EC988ED4251}">
      <dsp:nvSpPr>
        <dsp:cNvPr id="0" name=""/>
        <dsp:cNvSpPr/>
      </dsp:nvSpPr>
      <dsp:spPr>
        <a:xfrm>
          <a:off x="2833230" y="21869"/>
          <a:ext cx="3213341" cy="3506978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4F247-A389-4143-8693-2615B4B8C30E}">
      <dsp:nvSpPr>
        <dsp:cNvPr id="0" name=""/>
        <dsp:cNvSpPr/>
      </dsp:nvSpPr>
      <dsp:spPr>
        <a:xfrm>
          <a:off x="0" y="172580"/>
          <a:ext cx="4090660" cy="29097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05AF1-BD7D-4202-977D-DD3BDB0B3E69}">
      <dsp:nvSpPr>
        <dsp:cNvPr id="0" name=""/>
        <dsp:cNvSpPr/>
      </dsp:nvSpPr>
      <dsp:spPr>
        <a:xfrm>
          <a:off x="2761535" y="399521"/>
          <a:ext cx="3356730" cy="275157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 eaLnBrk="0" fontAlgn="base" hangingPunct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3000" b="1" kern="1200" cap="all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rPr>
            <a:t>Relatório de Gestão Fiscal</a:t>
          </a:r>
          <a:endParaRPr lang="pt-BR" sz="3000" b="1" kern="1200" cap="all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  <a:latin typeface="+mn-lt"/>
            <a:ea typeface="+mn-ea"/>
            <a:cs typeface="+mn-cs"/>
          </a:endParaRPr>
        </a:p>
      </dsp:txBody>
      <dsp:txXfrm>
        <a:off x="3253117" y="802479"/>
        <a:ext cx="2373566" cy="19456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21EE9-2A97-4867-952C-3BD59052A373}">
      <dsp:nvSpPr>
        <dsp:cNvPr id="0" name=""/>
        <dsp:cNvSpPr/>
      </dsp:nvSpPr>
      <dsp:spPr>
        <a:xfrm>
          <a:off x="0" y="208113"/>
          <a:ext cx="3668226" cy="28231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4543F-B7A2-4D50-9975-CA7E69F8C45F}">
      <dsp:nvSpPr>
        <dsp:cNvPr id="0" name=""/>
        <dsp:cNvSpPr/>
      </dsp:nvSpPr>
      <dsp:spPr>
        <a:xfrm>
          <a:off x="3022664" y="936107"/>
          <a:ext cx="3964071" cy="2676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22400" rtl="0" eaLnBrk="0" fontAlgn="base" hangingPunct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4400" b="1" kern="1200" cap="all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rPr>
            <a:t>EDUCAÇÃO</a:t>
          </a:r>
          <a:endParaRPr lang="pt-BR" sz="4400" b="1" kern="1200" cap="all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  <a:latin typeface="+mn-lt"/>
            <a:ea typeface="+mn-ea"/>
            <a:cs typeface="+mn-cs"/>
          </a:endParaRPr>
        </a:p>
      </dsp:txBody>
      <dsp:txXfrm>
        <a:off x="3022664" y="936107"/>
        <a:ext cx="3964071" cy="2676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0" tIns="46019" rIns="92040" bIns="460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0" tIns="46019" rIns="92040" bIns="460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702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0" tIns="46019" rIns="92040" bIns="460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28163"/>
            <a:ext cx="29702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0" tIns="46019" rIns="92040" bIns="460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584B79EE-6A43-479A-9E53-6567B7184C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99111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0" tIns="46019" rIns="92040" bIns="46019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0" tIns="46019" rIns="92040" bIns="4601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810DCD2D-41B0-4334-9FB3-C396D1F3520D}" type="datetimeFigureOut">
              <a:rPr lang="pt-BR"/>
              <a:pPr>
                <a:defRPr/>
              </a:pPr>
              <a:t>24/01/2019</a:t>
            </a:fld>
            <a:endParaRPr lang="pt-BR"/>
          </a:p>
        </p:txBody>
      </p:sp>
      <p:sp>
        <p:nvSpPr>
          <p:cNvPr id="471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46150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16463"/>
            <a:ext cx="54864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0" tIns="46019" rIns="92040" bIns="46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702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0" tIns="46019" rIns="92040" bIns="46019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28163"/>
            <a:ext cx="29702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0" tIns="46019" rIns="92040" bIns="4601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2424A8-7F65-4049-B668-6186A1EBAC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6413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Espaço Reservado para Anotações 3"/>
          <p:cNvSpPr>
            <a:spLocks noGrp="1"/>
          </p:cNvSpPr>
          <p:nvPr/>
        </p:nvSpPr>
        <p:spPr bwMode="auto">
          <a:xfrm>
            <a:off x="685800" y="4716463"/>
            <a:ext cx="54864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0" tIns="46019" rIns="92040" bIns="46019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pt-BR" altLang="pt-B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205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-1090613" y="273050"/>
            <a:ext cx="4964113" cy="3722688"/>
          </a:xfrm>
          <a:ln/>
        </p:spPr>
      </p:sp>
      <p:sp>
        <p:nvSpPr>
          <p:cNvPr id="57347" name="Espaço Reservado para Anotações 7"/>
          <p:cNvSpPr>
            <a:spLocks noGrp="1"/>
          </p:cNvSpPr>
          <p:nvPr/>
        </p:nvSpPr>
        <p:spPr bwMode="auto">
          <a:xfrm>
            <a:off x="685800" y="4716463"/>
            <a:ext cx="54864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0" tIns="46019" rIns="92040" bIns="46019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pt-BR" altLang="pt-B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49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-1090613" y="273050"/>
            <a:ext cx="4964113" cy="3722688"/>
          </a:xfrm>
          <a:ln/>
        </p:spPr>
      </p:sp>
      <p:sp>
        <p:nvSpPr>
          <p:cNvPr id="58371" name="Espaço Reservado para Anotações 7"/>
          <p:cNvSpPr>
            <a:spLocks noGrp="1"/>
          </p:cNvSpPr>
          <p:nvPr/>
        </p:nvSpPr>
        <p:spPr bwMode="auto">
          <a:xfrm>
            <a:off x="685800" y="4716463"/>
            <a:ext cx="54864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0" tIns="46019" rIns="92040" bIns="46019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pt-BR" altLang="pt-B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512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-1090613" y="273050"/>
            <a:ext cx="4964113" cy="3722688"/>
          </a:xfrm>
          <a:ln/>
        </p:spPr>
      </p:sp>
      <p:sp>
        <p:nvSpPr>
          <p:cNvPr id="59395" name="Espaço Reservado para Anotações 7"/>
          <p:cNvSpPr>
            <a:spLocks noGrp="1"/>
          </p:cNvSpPr>
          <p:nvPr/>
        </p:nvSpPr>
        <p:spPr bwMode="auto">
          <a:xfrm>
            <a:off x="685800" y="4716463"/>
            <a:ext cx="54864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0" tIns="46019" rIns="92040" bIns="46019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pt-BR" altLang="pt-B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31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2371778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-1090613" y="273050"/>
            <a:ext cx="4964113" cy="3722688"/>
          </a:xfrm>
          <a:ln/>
        </p:spPr>
      </p:sp>
      <p:sp>
        <p:nvSpPr>
          <p:cNvPr id="61443" name="Espaço Reservado para Anotações 7"/>
          <p:cNvSpPr>
            <a:spLocks noGrp="1"/>
          </p:cNvSpPr>
          <p:nvPr/>
        </p:nvSpPr>
        <p:spPr bwMode="auto">
          <a:xfrm>
            <a:off x="685800" y="4716463"/>
            <a:ext cx="54864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0" tIns="46019" rIns="92040" bIns="46019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pt-BR" altLang="pt-B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306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-1090613" y="273050"/>
            <a:ext cx="4964113" cy="3722688"/>
          </a:xfrm>
          <a:ln/>
        </p:spPr>
      </p:sp>
      <p:sp>
        <p:nvSpPr>
          <p:cNvPr id="62467" name="Espaço Reservado para Anotações 7"/>
          <p:cNvSpPr>
            <a:spLocks noGrp="1"/>
          </p:cNvSpPr>
          <p:nvPr/>
        </p:nvSpPr>
        <p:spPr bwMode="auto">
          <a:xfrm>
            <a:off x="685800" y="4716463"/>
            <a:ext cx="54864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0" tIns="46019" rIns="92040" bIns="46019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pt-BR" altLang="pt-B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8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1284402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-1090613" y="273050"/>
            <a:ext cx="4964113" cy="3722688"/>
          </a:xfrm>
          <a:ln/>
        </p:spPr>
      </p:sp>
      <p:sp>
        <p:nvSpPr>
          <p:cNvPr id="64515" name="Espaço Reservado para Anotações 7"/>
          <p:cNvSpPr>
            <a:spLocks noGrp="1"/>
          </p:cNvSpPr>
          <p:nvPr/>
        </p:nvSpPr>
        <p:spPr bwMode="auto">
          <a:xfrm>
            <a:off x="685800" y="4716463"/>
            <a:ext cx="54864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0" tIns="46019" rIns="92040" bIns="46019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pt-BR" altLang="pt-B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90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1019951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399824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Espaço Reservado para Anotações 3"/>
          <p:cNvSpPr>
            <a:spLocks noGrp="1"/>
          </p:cNvSpPr>
          <p:nvPr/>
        </p:nvSpPr>
        <p:spPr bwMode="auto">
          <a:xfrm>
            <a:off x="685800" y="4716463"/>
            <a:ext cx="54864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0" tIns="46019" rIns="92040" bIns="46019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pt-BR" altLang="pt-B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244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-1090613" y="273050"/>
            <a:ext cx="4964113" cy="3722688"/>
          </a:xfrm>
          <a:ln/>
        </p:spPr>
      </p:sp>
      <p:sp>
        <p:nvSpPr>
          <p:cNvPr id="67587" name="Espaço Reservado para Anotações 7"/>
          <p:cNvSpPr>
            <a:spLocks noGrp="1"/>
          </p:cNvSpPr>
          <p:nvPr/>
        </p:nvSpPr>
        <p:spPr bwMode="auto">
          <a:xfrm>
            <a:off x="685800" y="4716463"/>
            <a:ext cx="54864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0" tIns="46019" rIns="92040" bIns="46019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pt-BR" altLang="pt-BR" sz="1200" b="0">
              <a:latin typeface="Calibri" panose="020F0502020204030204" pitchFamily="34" charset="0"/>
            </a:endParaRPr>
          </a:p>
        </p:txBody>
      </p:sp>
      <p:sp>
        <p:nvSpPr>
          <p:cNvPr id="67588" name="Espaço Reservado para Anotações 1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960674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3871773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-1090613" y="273050"/>
            <a:ext cx="4964113" cy="3722688"/>
          </a:xfrm>
          <a:ln/>
        </p:spPr>
      </p:sp>
      <p:sp>
        <p:nvSpPr>
          <p:cNvPr id="69635" name="Espaço Reservado para Anotações 7"/>
          <p:cNvSpPr>
            <a:spLocks noGrp="1"/>
          </p:cNvSpPr>
          <p:nvPr/>
        </p:nvSpPr>
        <p:spPr bwMode="auto">
          <a:xfrm>
            <a:off x="685800" y="4716463"/>
            <a:ext cx="54864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0" tIns="46019" rIns="92040" bIns="46019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pt-BR" altLang="pt-BR" sz="1200" b="0">
              <a:latin typeface="Calibri" panose="020F0502020204030204" pitchFamily="34" charset="0"/>
            </a:endParaRPr>
          </a:p>
        </p:txBody>
      </p:sp>
      <p:sp>
        <p:nvSpPr>
          <p:cNvPr id="69636" name="Espaço Reservado para Anotações 1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70442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671981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-1090613" y="273050"/>
            <a:ext cx="4964113" cy="3722688"/>
          </a:xfrm>
          <a:ln/>
        </p:spPr>
      </p:sp>
      <p:sp>
        <p:nvSpPr>
          <p:cNvPr id="71683" name="Espaço Reservado para Anotações 7"/>
          <p:cNvSpPr>
            <a:spLocks noGrp="1"/>
          </p:cNvSpPr>
          <p:nvPr/>
        </p:nvSpPr>
        <p:spPr bwMode="auto">
          <a:xfrm>
            <a:off x="685800" y="4716463"/>
            <a:ext cx="54864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0" tIns="46019" rIns="92040" bIns="46019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pt-BR" altLang="pt-BR" sz="1200" b="0">
              <a:latin typeface="Calibri" panose="020F0502020204030204" pitchFamily="34" charset="0"/>
            </a:endParaRPr>
          </a:p>
        </p:txBody>
      </p:sp>
      <p:sp>
        <p:nvSpPr>
          <p:cNvPr id="71684" name="Espaço Reservado para Anotações 1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2030608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36665190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Espaço Reservado para Anotações 3"/>
          <p:cNvSpPr>
            <a:spLocks noGrp="1"/>
          </p:cNvSpPr>
          <p:nvPr/>
        </p:nvSpPr>
        <p:spPr bwMode="auto">
          <a:xfrm>
            <a:off x="685800" y="4716463"/>
            <a:ext cx="54864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0" tIns="46019" rIns="92040" bIns="46019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pt-BR" altLang="pt-BR" sz="1200" b="0">
              <a:latin typeface="Calibri" panose="020F0502020204030204" pitchFamily="34" charset="0"/>
            </a:endParaRPr>
          </a:p>
        </p:txBody>
      </p:sp>
      <p:sp>
        <p:nvSpPr>
          <p:cNvPr id="73732" name="Espaço Reservado para Anotações 1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195469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16861908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" y="4716463"/>
            <a:ext cx="3295650" cy="2747962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pt-BR" altLang="pt-BR" smtClean="0"/>
              <a:t>27/02/2009</a:t>
            </a:r>
          </a:p>
          <a:p>
            <a:pPr eaLnBrk="1" hangingPunct="1"/>
            <a:r>
              <a:rPr lang="pt-BR" altLang="pt-BR" smtClean="0"/>
              <a:t>Item 1. MDE não atingiu 25% pq os encargos da folha da Educação alocados na UO Resemad foram atribuídos à função 9 (Previdência), quando deveria ser função 12 (Educação) .</a:t>
            </a:r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Item 2. O saldo financeiro de 2007 dos “Recursos do FUNDEB” foi suplementado em 2008, resultando nos +4,18%.</a:t>
            </a:r>
          </a:p>
        </p:txBody>
      </p:sp>
    </p:spTree>
    <p:extLst>
      <p:ext uri="{BB962C8B-B14F-4D97-AF65-F5344CB8AC3E}">
        <p14:creationId xmlns:p14="http://schemas.microsoft.com/office/powerpoint/2010/main" val="38397562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3765138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1443576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4280206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-1090613" y="273050"/>
            <a:ext cx="4964113" cy="3722688"/>
          </a:xfrm>
          <a:ln/>
        </p:spPr>
      </p:sp>
      <p:sp>
        <p:nvSpPr>
          <p:cNvPr id="52227" name="Espaço Reservado para Anotações 7"/>
          <p:cNvSpPr>
            <a:spLocks noGrp="1"/>
          </p:cNvSpPr>
          <p:nvPr/>
        </p:nvSpPr>
        <p:spPr bwMode="auto">
          <a:xfrm>
            <a:off x="685800" y="4716463"/>
            <a:ext cx="54864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0" tIns="46019" rIns="92040" bIns="46019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pt-BR" altLang="pt-B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94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4027658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-1090613" y="273050"/>
            <a:ext cx="4964113" cy="3722688"/>
          </a:xfrm>
          <a:ln/>
        </p:spPr>
      </p:sp>
      <p:sp>
        <p:nvSpPr>
          <p:cNvPr id="54275" name="Espaço Reservado para Anotações 7"/>
          <p:cNvSpPr>
            <a:spLocks noGrp="1"/>
          </p:cNvSpPr>
          <p:nvPr/>
        </p:nvSpPr>
        <p:spPr bwMode="auto">
          <a:xfrm>
            <a:off x="685800" y="4716463"/>
            <a:ext cx="54864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0" tIns="46019" rIns="92040" bIns="46019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pt-BR" altLang="pt-B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35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-1090613" y="273050"/>
            <a:ext cx="4964113" cy="3722688"/>
          </a:xfrm>
          <a:ln/>
        </p:spPr>
      </p:sp>
      <p:sp>
        <p:nvSpPr>
          <p:cNvPr id="55299" name="Espaço Reservado para Anotações 7"/>
          <p:cNvSpPr>
            <a:spLocks noGrp="1"/>
          </p:cNvSpPr>
          <p:nvPr/>
        </p:nvSpPr>
        <p:spPr bwMode="auto">
          <a:xfrm>
            <a:off x="685800" y="4716463"/>
            <a:ext cx="54864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0" tIns="46019" rIns="92040" bIns="46019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pt-BR" altLang="pt-B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34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-1090613" y="273050"/>
            <a:ext cx="4964113" cy="3722688"/>
          </a:xfrm>
          <a:ln/>
        </p:spPr>
      </p:sp>
      <p:sp>
        <p:nvSpPr>
          <p:cNvPr id="56323" name="Espaço Reservado para Anotações 7"/>
          <p:cNvSpPr>
            <a:spLocks noGrp="1"/>
          </p:cNvSpPr>
          <p:nvPr/>
        </p:nvSpPr>
        <p:spPr bwMode="auto">
          <a:xfrm>
            <a:off x="685800" y="4716463"/>
            <a:ext cx="54864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0" tIns="46019" rIns="92040" bIns="46019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pt-BR" altLang="pt-B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9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retângulo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upo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orma livre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orma livre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1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EF798EC-E9F2-43D1-9953-31CFCBA3A4BA}" type="datetimeFigureOut">
              <a:rPr lang="en-US"/>
              <a:pPr>
                <a:defRPr/>
              </a:pPr>
              <a:t>1/24/2019</a:t>
            </a:fld>
            <a:endParaRPr lang="en-US"/>
          </a:p>
        </p:txBody>
      </p:sp>
      <p:sp>
        <p:nvSpPr>
          <p:cNvPr id="12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D46C78-125A-4479-AD3D-7FAB5EEB40D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2214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12F1B2-E3EE-4A8B-8599-ECC6F564687F}" type="datetimeFigureOut">
              <a:rPr lang="en-US"/>
              <a:pPr>
                <a:defRPr/>
              </a:pPr>
              <a:t>1/24/2019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A7A4E-E31F-4ABC-B7A5-88CCA372347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9550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27954D-97BE-480F-A9BA-AAB72C97F4A1}" type="datetimeFigureOut">
              <a:rPr lang="en-US"/>
              <a:pPr>
                <a:defRPr/>
              </a:pPr>
              <a:t>1/24/2019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C10D7-CFC0-43E0-8837-1062F471A83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3844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D7E12F-0FFC-4673-9119-E8B58C8960F1}" type="datetimeFigureOut">
              <a:rPr lang="en-US"/>
              <a:pPr>
                <a:defRPr/>
              </a:pPr>
              <a:t>1/24/2019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281CE-3C86-495B-BD0F-2A2E528BFDD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8093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sa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Divisa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54C823-52F1-42AE-8AD0-C83934B38191}" type="datetimeFigureOut">
              <a:rPr lang="en-US"/>
              <a:pPr>
                <a:defRPr/>
              </a:pPr>
              <a:t>1/24/2019</a:t>
            </a:fld>
            <a:endParaRPr lang="en-US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FEF83-C2CC-4D50-B5CA-B9831509C06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399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6F0878-B133-4567-B1D3-C3A3D5E05D5D}" type="datetimeFigureOut">
              <a:rPr lang="en-US"/>
              <a:pPr>
                <a:defRPr/>
              </a:pPr>
              <a:t>1/24/2019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5246E-241F-483B-99A6-D8F16DFE9C9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5002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4C6A89-3EF2-4D8C-AF3F-A7106452327C}" type="datetimeFigureOut">
              <a:rPr lang="en-US"/>
              <a:pPr>
                <a:defRPr/>
              </a:pPr>
              <a:t>1/24/2019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09741-7973-4268-9955-E6C87F3F7A8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5374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9D73BE-D265-429A-8792-3D5A3C8D0731}" type="datetimeFigureOut">
              <a:rPr lang="en-US"/>
              <a:pPr>
                <a:defRPr/>
              </a:pPr>
              <a:t>1/24/2019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DF666-6BCB-4A64-A338-657250E9059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0042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257043-975F-4ED6-8A30-21C265A21F49}" type="datetimeFigureOut">
              <a:rPr lang="en-US"/>
              <a:pPr>
                <a:defRPr/>
              </a:pPr>
              <a:t>1/24/2019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51D4E-3C64-49DD-B106-0A1DED7F8BC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779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B43CA8-60E1-4619-A205-CC6593C392F1}" type="datetimeFigureOut">
              <a:rPr lang="en-US"/>
              <a:pPr>
                <a:defRPr/>
              </a:pPr>
              <a:t>1/24/2019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F7485-59E1-4B5C-B5F7-6D2BDEA8311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8420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rma livre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" name="Triângulo retângulo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ivisa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Divisa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1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2C35010-3EAD-47FF-864B-8A4F52C8108B}" type="datetimeFigureOut">
              <a:rPr lang="en-US"/>
              <a:pPr>
                <a:defRPr/>
              </a:pPr>
              <a:t>1/24/2019</a:t>
            </a:fld>
            <a:endParaRPr lang="en-US"/>
          </a:p>
        </p:txBody>
      </p:sp>
      <p:sp>
        <p:nvSpPr>
          <p:cNvPr id="12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1328E-AE99-46F7-97A3-29B6F5772EC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1156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7" name="Forma livre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3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E6E00444-6634-4B59-8712-9725EFE9B6FD}" type="datetimeFigureOut">
              <a:rPr lang="en-US"/>
              <a:pPr>
                <a:defRPr/>
              </a:pPr>
              <a:t>1/24/2019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b="0"/>
            </a:lvl1pPr>
          </a:lstStyle>
          <a:p>
            <a:fld id="{AE932031-F968-4392-8816-E28FFE31B42B}" type="slidenum">
              <a:rPr lang="en-US" altLang="pt-BR"/>
              <a:pPr/>
              <a:t>‹nº›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3.png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ttp://www.saoluis.ma.gov.br/midias/rotativo_ag/up_ag_2939_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700213"/>
            <a:ext cx="633253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tângulo 78"/>
          <p:cNvSpPr/>
          <p:nvPr/>
        </p:nvSpPr>
        <p:spPr>
          <a:xfrm>
            <a:off x="3492500" y="-127000"/>
            <a:ext cx="56515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R.R.E.O - Receitas</a:t>
            </a:r>
            <a:endParaRPr lang="pt-BR" sz="3200" dirty="0">
              <a:latin typeface="Arial" charset="0"/>
            </a:endParaRPr>
          </a:p>
        </p:txBody>
      </p:sp>
      <p:pic>
        <p:nvPicPr>
          <p:cNvPr id="22531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647700"/>
            <a:ext cx="73691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5516563"/>
            <a:ext cx="192881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tângulo 78"/>
          <p:cNvSpPr/>
          <p:nvPr/>
        </p:nvSpPr>
        <p:spPr>
          <a:xfrm>
            <a:off x="1835150" y="-127000"/>
            <a:ext cx="73088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R.R.E.O - Receitas</a:t>
            </a:r>
            <a:endParaRPr lang="pt-BR" sz="3200" dirty="0">
              <a:latin typeface="Arial" charset="0"/>
            </a:endParaRPr>
          </a:p>
        </p:txBody>
      </p:sp>
      <p:pic>
        <p:nvPicPr>
          <p:cNvPr id="23555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72199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5516563"/>
            <a:ext cx="192881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tângulo 78"/>
          <p:cNvSpPr/>
          <p:nvPr/>
        </p:nvSpPr>
        <p:spPr>
          <a:xfrm>
            <a:off x="1835150" y="-127000"/>
            <a:ext cx="73088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R.R.E.O - Receitas</a:t>
            </a:r>
            <a:endParaRPr lang="pt-BR" sz="3200" dirty="0">
              <a:latin typeface="Arial" charset="0"/>
            </a:endParaRPr>
          </a:p>
        </p:txBody>
      </p:sp>
      <p:pic>
        <p:nvPicPr>
          <p:cNvPr id="24579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7200900" cy="546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516563"/>
            <a:ext cx="19288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1043608" y="584684"/>
          <a:ext cx="708482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3" name="WordArt 8"/>
          <p:cNvSpPr>
            <a:spLocks noChangeArrowheads="1" noChangeShapeType="1" noTextEdit="1"/>
          </p:cNvSpPr>
          <p:nvPr/>
        </p:nvSpPr>
        <p:spPr bwMode="auto">
          <a:xfrm>
            <a:off x="5867400" y="1989138"/>
            <a:ext cx="936625" cy="292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noFill/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União</a:t>
            </a:r>
          </a:p>
        </p:txBody>
      </p:sp>
      <p:sp>
        <p:nvSpPr>
          <p:cNvPr id="25604" name="WordArt 8"/>
          <p:cNvSpPr>
            <a:spLocks noChangeArrowheads="1" noChangeShapeType="1" noTextEdit="1"/>
          </p:cNvSpPr>
          <p:nvPr/>
        </p:nvSpPr>
        <p:spPr bwMode="auto">
          <a:xfrm>
            <a:off x="5616575" y="2924175"/>
            <a:ext cx="1042988" cy="3984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noFill/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Estado</a:t>
            </a:r>
          </a:p>
        </p:txBody>
      </p:sp>
      <p:pic>
        <p:nvPicPr>
          <p:cNvPr id="10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486400"/>
            <a:ext cx="19288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tângulo 78"/>
          <p:cNvSpPr/>
          <p:nvPr/>
        </p:nvSpPr>
        <p:spPr>
          <a:xfrm>
            <a:off x="1835150" y="-127000"/>
            <a:ext cx="73088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R.R.E.O - Receitas</a:t>
            </a:r>
            <a:endParaRPr lang="pt-BR" sz="3200" dirty="0">
              <a:latin typeface="Arial" charset="0"/>
            </a:endParaRPr>
          </a:p>
        </p:txBody>
      </p:sp>
      <p:pic>
        <p:nvPicPr>
          <p:cNvPr id="26627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7243763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5516563"/>
            <a:ext cx="192881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tângulo 78"/>
          <p:cNvSpPr/>
          <p:nvPr/>
        </p:nvSpPr>
        <p:spPr>
          <a:xfrm>
            <a:off x="684213" y="-36513"/>
            <a:ext cx="8532812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R.R.E.O – Dependência Financeira</a:t>
            </a:r>
            <a:endParaRPr lang="pt-BR" sz="3200" dirty="0">
              <a:latin typeface="Arial" charset="0"/>
            </a:endParaRPr>
          </a:p>
        </p:txBody>
      </p:sp>
      <p:sp>
        <p:nvSpPr>
          <p:cNvPr id="27651" name="Retângulo 2"/>
          <p:cNvSpPr>
            <a:spLocks noChangeArrowheads="1"/>
          </p:cNvSpPr>
          <p:nvPr/>
        </p:nvSpPr>
        <p:spPr bwMode="auto">
          <a:xfrm>
            <a:off x="395288" y="5732463"/>
            <a:ext cx="6337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Houve redução da dependência financeira no período: 2,8 p.p.</a:t>
            </a:r>
          </a:p>
        </p:txBody>
      </p:sp>
      <p:pic>
        <p:nvPicPr>
          <p:cNvPr id="27652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53848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2182813"/>
            <a:ext cx="5408612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559425"/>
            <a:ext cx="19272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467544" y="692696"/>
          <a:ext cx="806489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486400"/>
            <a:ext cx="19288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tângulo 70"/>
          <p:cNvSpPr/>
          <p:nvPr/>
        </p:nvSpPr>
        <p:spPr>
          <a:xfrm>
            <a:off x="4392613" y="-315913"/>
            <a:ext cx="4787900" cy="8318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R.R.E.O - Despesas</a:t>
            </a:r>
            <a:endParaRPr lang="pt-BR" sz="3000" dirty="0">
              <a:latin typeface="Arial" charset="0"/>
            </a:endParaRP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592138"/>
            <a:ext cx="9286876" cy="591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467544" y="980728"/>
          <a:ext cx="806489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5486400"/>
            <a:ext cx="19288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m 318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476250"/>
            <a:ext cx="86614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79388" y="-127000"/>
            <a:ext cx="89646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sz="3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R.R.E.O – Desp. p/ Funções</a:t>
            </a:r>
            <a:endParaRPr lang="pt-BR" sz="3000" b="0" dirty="0">
              <a:latin typeface="Arial" charset="0"/>
            </a:endParaRPr>
          </a:p>
        </p:txBody>
      </p:sp>
      <p:sp>
        <p:nvSpPr>
          <p:cNvPr id="31748" name="Text Box 16"/>
          <p:cNvSpPr txBox="1">
            <a:spLocks noChangeArrowheads="1"/>
          </p:cNvSpPr>
          <p:nvPr/>
        </p:nvSpPr>
        <p:spPr bwMode="auto">
          <a:xfrm>
            <a:off x="3236913" y="6145213"/>
            <a:ext cx="2847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>
                <a:solidFill>
                  <a:srgbClr val="3333FF"/>
                </a:solidFill>
                <a:latin typeface="Tahoma" panose="020B0604030504040204" pitchFamily="34" charset="0"/>
              </a:rPr>
              <a:t>R$ milhões (correntes)</a:t>
            </a:r>
            <a:endParaRPr lang="en-US" altLang="pt-BR">
              <a:solidFill>
                <a:srgbClr val="3333FF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559425"/>
            <a:ext cx="192881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Elipse 122"/>
          <p:cNvSpPr/>
          <p:nvPr/>
        </p:nvSpPr>
        <p:spPr bwMode="auto">
          <a:xfrm>
            <a:off x="163513" y="1058863"/>
            <a:ext cx="1728787" cy="1339850"/>
          </a:xfrm>
          <a:prstGeom prst="ellipse">
            <a:avLst/>
          </a:prstGeom>
          <a:solidFill>
            <a:srgbClr val="0033CC">
              <a:alpha val="27843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4" name="Elipse 123"/>
          <p:cNvSpPr/>
          <p:nvPr/>
        </p:nvSpPr>
        <p:spPr bwMode="auto">
          <a:xfrm>
            <a:off x="179388" y="2525713"/>
            <a:ext cx="1512887" cy="903287"/>
          </a:xfrm>
          <a:prstGeom prst="ellipse">
            <a:avLst/>
          </a:prstGeom>
          <a:solidFill>
            <a:srgbClr val="0033CC">
              <a:alpha val="27843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5" name="Elipse 124"/>
          <p:cNvSpPr/>
          <p:nvPr/>
        </p:nvSpPr>
        <p:spPr bwMode="auto">
          <a:xfrm>
            <a:off x="107950" y="4508500"/>
            <a:ext cx="1512888" cy="1082675"/>
          </a:xfrm>
          <a:prstGeom prst="ellipse">
            <a:avLst/>
          </a:prstGeom>
          <a:solidFill>
            <a:srgbClr val="0033CC">
              <a:alpha val="27843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6" name="Elipse 125"/>
          <p:cNvSpPr/>
          <p:nvPr/>
        </p:nvSpPr>
        <p:spPr bwMode="auto">
          <a:xfrm>
            <a:off x="2803525" y="500063"/>
            <a:ext cx="1676400" cy="1103312"/>
          </a:xfrm>
          <a:prstGeom prst="ellipse">
            <a:avLst/>
          </a:prstGeom>
          <a:solidFill>
            <a:srgbClr val="0033CC">
              <a:alpha val="27843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7" name="Elipse 126"/>
          <p:cNvSpPr/>
          <p:nvPr/>
        </p:nvSpPr>
        <p:spPr bwMode="auto">
          <a:xfrm>
            <a:off x="4700588" y="404813"/>
            <a:ext cx="1511300" cy="1382712"/>
          </a:xfrm>
          <a:prstGeom prst="ellipse">
            <a:avLst/>
          </a:prstGeom>
          <a:solidFill>
            <a:srgbClr val="0033CC">
              <a:alpha val="27843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8" name="Elipse 127"/>
          <p:cNvSpPr/>
          <p:nvPr/>
        </p:nvSpPr>
        <p:spPr bwMode="auto">
          <a:xfrm>
            <a:off x="6565900" y="388938"/>
            <a:ext cx="1751013" cy="919162"/>
          </a:xfrm>
          <a:prstGeom prst="ellipse">
            <a:avLst/>
          </a:prstGeom>
          <a:solidFill>
            <a:srgbClr val="CC0000">
              <a:alpha val="27451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9" name="Elipse 128"/>
          <p:cNvSpPr/>
          <p:nvPr/>
        </p:nvSpPr>
        <p:spPr bwMode="auto">
          <a:xfrm>
            <a:off x="7019925" y="1916113"/>
            <a:ext cx="1800225" cy="1046162"/>
          </a:xfrm>
          <a:prstGeom prst="ellipse">
            <a:avLst/>
          </a:prstGeom>
          <a:solidFill>
            <a:srgbClr val="CC0000">
              <a:alpha val="27451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0" name="Elipse 129"/>
          <p:cNvSpPr/>
          <p:nvPr/>
        </p:nvSpPr>
        <p:spPr bwMode="auto">
          <a:xfrm>
            <a:off x="6308725" y="2997200"/>
            <a:ext cx="1800225" cy="968375"/>
          </a:xfrm>
          <a:prstGeom prst="ellipse">
            <a:avLst/>
          </a:prstGeom>
          <a:solidFill>
            <a:srgbClr val="CC0000">
              <a:alpha val="27451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1" name="Elipse 130"/>
          <p:cNvSpPr/>
          <p:nvPr/>
        </p:nvSpPr>
        <p:spPr bwMode="auto">
          <a:xfrm>
            <a:off x="6845300" y="3965575"/>
            <a:ext cx="1543050" cy="976313"/>
          </a:xfrm>
          <a:prstGeom prst="ellipse">
            <a:avLst/>
          </a:prstGeom>
          <a:solidFill>
            <a:srgbClr val="CC0000">
              <a:alpha val="27451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2" name="Elipse 131"/>
          <p:cNvSpPr/>
          <p:nvPr/>
        </p:nvSpPr>
        <p:spPr bwMode="auto">
          <a:xfrm>
            <a:off x="5322888" y="4437063"/>
            <a:ext cx="1728787" cy="1290637"/>
          </a:xfrm>
          <a:prstGeom prst="ellipse">
            <a:avLst/>
          </a:prstGeom>
          <a:solidFill>
            <a:srgbClr val="CC0000">
              <a:alpha val="27451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3" name="Elipse 132"/>
          <p:cNvSpPr/>
          <p:nvPr/>
        </p:nvSpPr>
        <p:spPr bwMode="auto">
          <a:xfrm>
            <a:off x="2813050" y="4946650"/>
            <a:ext cx="1079500" cy="714375"/>
          </a:xfrm>
          <a:prstGeom prst="ellipse">
            <a:avLst/>
          </a:prstGeom>
          <a:solidFill>
            <a:srgbClr val="0033CC">
              <a:alpha val="27843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Obrigat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34" name="Elipse 133"/>
          <p:cNvSpPr/>
          <p:nvPr/>
        </p:nvSpPr>
        <p:spPr bwMode="auto">
          <a:xfrm>
            <a:off x="3892550" y="4959350"/>
            <a:ext cx="1184275" cy="709613"/>
          </a:xfrm>
          <a:prstGeom prst="ellipse">
            <a:avLst/>
          </a:prstGeom>
          <a:solidFill>
            <a:srgbClr val="CC0000">
              <a:alpha val="27451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Discric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1027"/>
          <p:cNvSpPr>
            <a:spLocks noChangeArrowheads="1"/>
          </p:cNvSpPr>
          <p:nvPr/>
        </p:nvSpPr>
        <p:spPr bwMode="auto">
          <a:xfrm>
            <a:off x="1296988" y="4187825"/>
            <a:ext cx="6794500" cy="13477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Raimundo </a:t>
            </a:r>
            <a:r>
              <a:rPr lang="pt-BR" alt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Rodrigues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SECRETÁRIO  MUNICIPAL DA FAZENDA</a:t>
            </a:r>
          </a:p>
          <a:p>
            <a:pPr algn="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6659563" y="5884863"/>
            <a:ext cx="1770062" cy="4302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2200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rPr>
              <a:t>25.mai.2015</a:t>
            </a:r>
          </a:p>
        </p:txBody>
      </p:sp>
      <p:sp>
        <p:nvSpPr>
          <p:cNvPr id="2" name="Retângulo 1"/>
          <p:cNvSpPr/>
          <p:nvPr/>
        </p:nvSpPr>
        <p:spPr>
          <a:xfrm>
            <a:off x="1408113" y="2779713"/>
            <a:ext cx="657383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Audiência Pública</a:t>
            </a:r>
          </a:p>
          <a:p>
            <a:pPr algn="ctr" eaLnBrk="1" hangingPunct="1">
              <a:defRPr/>
            </a:pPr>
            <a:r>
              <a:rPr lang="pt-BR" sz="4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1º Quadrimestre de 2015</a:t>
            </a:r>
          </a:p>
        </p:txBody>
      </p:sp>
      <p:pic>
        <p:nvPicPr>
          <p:cNvPr id="14341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188913"/>
            <a:ext cx="396716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/>
      <p:bldP spid="75783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203575" y="-242888"/>
            <a:ext cx="59404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R.R.E.O – Desp. p/ Funções</a:t>
            </a:r>
            <a:endParaRPr lang="pt-BR" sz="3000" dirty="0">
              <a:latin typeface="Arial" charset="0"/>
            </a:endParaRPr>
          </a:p>
        </p:txBody>
      </p:sp>
      <p:sp>
        <p:nvSpPr>
          <p:cNvPr id="32771" name="Text Box 16"/>
          <p:cNvSpPr txBox="1">
            <a:spLocks noChangeArrowheads="1"/>
          </p:cNvSpPr>
          <p:nvPr/>
        </p:nvSpPr>
        <p:spPr bwMode="auto">
          <a:xfrm>
            <a:off x="3203575" y="5780088"/>
            <a:ext cx="2847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>
                <a:solidFill>
                  <a:srgbClr val="3333FF"/>
                </a:solidFill>
                <a:latin typeface="Tahoma" panose="020B0604030504040204" pitchFamily="34" charset="0"/>
              </a:rPr>
              <a:t>R$ milhões (correntes)</a:t>
            </a:r>
            <a:endParaRPr lang="en-US" altLang="pt-BR">
              <a:solidFill>
                <a:srgbClr val="3333FF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486400"/>
            <a:ext cx="19288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620713"/>
            <a:ext cx="789305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1331640" y="548680"/>
          <a:ext cx="662473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445125"/>
            <a:ext cx="19288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 39"/>
          <p:cNvSpPr/>
          <p:nvPr/>
        </p:nvSpPr>
        <p:spPr>
          <a:xfrm>
            <a:off x="2843213" y="-100013"/>
            <a:ext cx="6337300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9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R.R.E.O  – Balanço Orçamentário</a:t>
            </a:r>
            <a:endParaRPr lang="pt-BR" sz="2900" dirty="0">
              <a:latin typeface="Arial" charset="0"/>
            </a:endParaRPr>
          </a:p>
        </p:txBody>
      </p:sp>
      <p:pic>
        <p:nvPicPr>
          <p:cNvPr id="34819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68313"/>
            <a:ext cx="794385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5559425"/>
            <a:ext cx="192881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445125"/>
            <a:ext cx="19288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 descr="Resultado de imagem para responsabilidade fisc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963" y="2416175"/>
            <a:ext cx="5368925" cy="208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5058228" y="1484784"/>
            <a:ext cx="4050276" cy="1738566"/>
            <a:chOff x="1685550" y="3568979"/>
            <a:chExt cx="5271756" cy="141469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sp>
          <p:nvSpPr>
            <p:cNvPr id="12" name="Retângulo 11"/>
            <p:cNvSpPr/>
            <p:nvPr/>
          </p:nvSpPr>
          <p:spPr>
            <a:xfrm>
              <a:off x="2057092" y="3568979"/>
              <a:ext cx="4900214" cy="1414697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ângulo 12"/>
            <p:cNvSpPr/>
            <p:nvPr/>
          </p:nvSpPr>
          <p:spPr>
            <a:xfrm>
              <a:off x="1685550" y="3568979"/>
              <a:ext cx="4900214" cy="1414697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1422400">
                <a:spcAft>
                  <a:spcPts val="600"/>
                </a:spcAft>
                <a:defRPr/>
              </a:pPr>
              <a:r>
                <a:rPr lang="pt-BR" sz="3200" cap="all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50000" endPos="50000" dist="5000" dir="5400000" sy="-100000" rotWithShape="0"/>
                  </a:effectLst>
                </a:rPr>
                <a:t>   Limites  da</a:t>
              </a:r>
            </a:p>
            <a:p>
              <a:pPr algn="ctr" defTabSz="1422400">
                <a:spcAft>
                  <a:spcPts val="600"/>
                </a:spcAft>
                <a:defRPr/>
              </a:pPr>
              <a:r>
                <a:rPr lang="pt-BR" sz="3200" cap="all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50000" endPos="50000" dist="5000" dir="5400000" sy="-100000" rotWithShape="0"/>
                  </a:effectLst>
                </a:rPr>
                <a:t>                                    </a:t>
              </a:r>
              <a:r>
                <a:rPr lang="pt-BR" sz="3600" cap="all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50000" endPos="50000" dist="5000" dir="5400000" sy="-100000" rotWithShape="0"/>
                  </a:effectLst>
                </a:rPr>
                <a:t>lrf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673475" y="-200025"/>
            <a:ext cx="5472113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R.R.E.O  – RCL</a:t>
            </a:r>
            <a:endParaRPr lang="pt-BR" sz="3200" b="0" dirty="0">
              <a:latin typeface="Arial" charset="0"/>
            </a:endParaRPr>
          </a:p>
        </p:txBody>
      </p:sp>
      <p:pic>
        <p:nvPicPr>
          <p:cNvPr id="36867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612775"/>
            <a:ext cx="6615113" cy="57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445125"/>
            <a:ext cx="19288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-757238" y="-4763"/>
            <a:ext cx="990123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R.R.E.O  – RES. NOMINAL E PRIMÁRIO</a:t>
            </a:r>
            <a:endParaRPr lang="pt-BR" sz="3000" dirty="0">
              <a:latin typeface="Arial" charset="0"/>
            </a:endParaRPr>
          </a:p>
        </p:txBody>
      </p:sp>
      <p:pic>
        <p:nvPicPr>
          <p:cNvPr id="37891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512763"/>
            <a:ext cx="8599488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516563"/>
            <a:ext cx="19288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49225" y="2749550"/>
            <a:ext cx="2519363" cy="9731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pt-BR" sz="2500" dirty="0" smtClean="0">
                <a:solidFill>
                  <a:schemeClr val="bg2">
                    <a:lumMod val="50000"/>
                  </a:schemeClr>
                </a:solidFill>
              </a:rPr>
              <a:t>RESULTADO </a:t>
            </a:r>
          </a:p>
          <a:p>
            <a:pPr>
              <a:defRPr/>
            </a:pPr>
            <a:r>
              <a:rPr lang="en-US" altLang="pt-BR" sz="2500" dirty="0" smtClean="0">
                <a:solidFill>
                  <a:schemeClr val="bg2">
                    <a:lumMod val="50000"/>
                  </a:schemeClr>
                </a:solidFill>
              </a:rPr>
              <a:t>NOMINAL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976438" y="5399088"/>
            <a:ext cx="2420937" cy="56038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133.652,46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6126163" y="2708275"/>
            <a:ext cx="2690812" cy="10334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pt-BR" sz="2500" dirty="0" smtClean="0">
                <a:solidFill>
                  <a:schemeClr val="bg2">
                    <a:lumMod val="50000"/>
                  </a:schemeClr>
                </a:solidFill>
              </a:rPr>
              <a:t>RESULTADO </a:t>
            </a:r>
          </a:p>
          <a:p>
            <a:pPr algn="r">
              <a:defRPr/>
            </a:pPr>
            <a:r>
              <a:rPr lang="en-US" altLang="pt-BR" sz="2500" dirty="0" smtClean="0">
                <a:solidFill>
                  <a:schemeClr val="bg2">
                    <a:lumMod val="50000"/>
                  </a:schemeClr>
                </a:solidFill>
              </a:rPr>
              <a:t>PRIMÁRIO</a:t>
            </a: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4684713" y="5413375"/>
            <a:ext cx="2422525" cy="56197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201.969,93</a:t>
            </a:r>
          </a:p>
        </p:txBody>
      </p:sp>
      <p:sp>
        <p:nvSpPr>
          <p:cNvPr id="11" name="Text Box 2"/>
          <p:cNvSpPr>
            <a:spLocks noChangeArrowheads="1"/>
          </p:cNvSpPr>
          <p:nvPr/>
        </p:nvSpPr>
        <p:spPr bwMode="auto">
          <a:xfrm>
            <a:off x="4757738" y="3875088"/>
            <a:ext cx="4062412" cy="1379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75000"/>
                </a:schemeClr>
              </a:gs>
              <a:gs pos="100000">
                <a:srgbClr val="FFFFFF"/>
              </a:gs>
            </a:gsLst>
            <a:lin ang="0" scaled="1"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5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Mede a capacidade de pagamento da Dívida do Poder Público Municipal</a:t>
            </a:r>
          </a:p>
        </p:txBody>
      </p:sp>
      <p:sp>
        <p:nvSpPr>
          <p:cNvPr id="12" name="Text Box 2"/>
          <p:cNvSpPr>
            <a:spLocks noChangeArrowheads="1"/>
          </p:cNvSpPr>
          <p:nvPr/>
        </p:nvSpPr>
        <p:spPr bwMode="auto">
          <a:xfrm>
            <a:off x="365125" y="3829050"/>
            <a:ext cx="4103688" cy="13795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75000"/>
                </a:schemeClr>
              </a:gs>
              <a:gs pos="100000">
                <a:srgbClr val="FFFFFF"/>
              </a:gs>
            </a:gsLst>
            <a:lin ang="0" scaled="1"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5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Mede o grau de endividamento do Poder Público Municipal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1259632" y="814387"/>
          <a:ext cx="6120680" cy="3550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ângulo 6"/>
          <p:cNvSpPr/>
          <p:nvPr/>
        </p:nvSpPr>
        <p:spPr>
          <a:xfrm>
            <a:off x="4403452" y="3573016"/>
            <a:ext cx="2376264" cy="585356"/>
          </a:xfrm>
          <a:prstGeom prst="rect">
            <a:avLst/>
          </a:prstGeom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r" eaLnBrk="1" hangingPunct="1">
              <a:defRPr/>
            </a:pPr>
            <a:r>
              <a:rPr lang="pt-BR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LC. Nº 101, art. 52</a:t>
            </a:r>
          </a:p>
        </p:txBody>
      </p:sp>
      <p:pic>
        <p:nvPicPr>
          <p:cNvPr id="11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5414963"/>
            <a:ext cx="19288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3851275" y="-242888"/>
            <a:ext cx="5257800" cy="12922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sz="3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R.G.F.  – Dívida Consolidada</a:t>
            </a:r>
            <a:endParaRPr lang="pt-BR" sz="3000" b="0" dirty="0">
              <a:latin typeface="Arial" charset="0"/>
            </a:endParaRPr>
          </a:p>
        </p:txBody>
      </p:sp>
      <p:pic>
        <p:nvPicPr>
          <p:cNvPr id="39939" name="Imagem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820896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2732087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420938"/>
            <a:ext cx="2708275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Image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420938"/>
            <a:ext cx="2741613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516563"/>
            <a:ext cx="192881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373688"/>
            <a:ext cx="192881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AutoShape 11" descr="Resultado de imagem para educação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40964" name="AutoShape 13" descr="Resultado de imagem para educação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40965" name="AutoShape 15" descr="Resultado de imagem para educação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40966" name="AutoShape 17" descr="Resultado de imagem para educação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graphicFrame>
        <p:nvGraphicFramePr>
          <p:cNvPr id="11" name="Diagrama 10"/>
          <p:cNvGraphicFramePr/>
          <p:nvPr/>
        </p:nvGraphicFramePr>
        <p:xfrm>
          <a:off x="1259632" y="908720"/>
          <a:ext cx="6986736" cy="364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tângulo 52"/>
          <p:cNvSpPr/>
          <p:nvPr/>
        </p:nvSpPr>
        <p:spPr>
          <a:xfrm>
            <a:off x="4625975" y="-26988"/>
            <a:ext cx="445928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APLICAÇÃO</a:t>
            </a:r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– </a:t>
            </a:r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Educação</a:t>
            </a:r>
          </a:p>
        </p:txBody>
      </p:sp>
      <p:pic>
        <p:nvPicPr>
          <p:cNvPr id="41987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924175"/>
            <a:ext cx="87709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4292600"/>
            <a:ext cx="90979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775325"/>
            <a:ext cx="15843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Imagem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87010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5559425"/>
            <a:ext cx="192881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a 3"/>
          <p:cNvGraphicFramePr/>
          <p:nvPr/>
        </p:nvGraphicFramePr>
        <p:xfrm>
          <a:off x="1259632" y="1017378"/>
          <a:ext cx="6626967" cy="4059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445125"/>
            <a:ext cx="19288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AutoShape 5" descr="Resultado de imagem para SAÚDE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43012" name="AutoShape 7" descr="Resultado de imagem para SAÚDE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graphicFrame>
        <p:nvGraphicFramePr>
          <p:cNvPr id="12" name="Diagrama 11"/>
          <p:cNvGraphicFramePr/>
          <p:nvPr/>
        </p:nvGraphicFramePr>
        <p:xfrm>
          <a:off x="1259632" y="1124744"/>
          <a:ext cx="640871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4997450" y="-4763"/>
            <a:ext cx="4095750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APLICAÇÃO</a:t>
            </a:r>
            <a: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–</a:t>
            </a:r>
            <a:r>
              <a:rPr lang="pt-B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Saúde</a:t>
            </a:r>
          </a:p>
        </p:txBody>
      </p:sp>
      <p:pic>
        <p:nvPicPr>
          <p:cNvPr id="44035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33375"/>
            <a:ext cx="7837488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005263"/>
            <a:ext cx="768191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5516563"/>
            <a:ext cx="19288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1835696" y="548680"/>
          <a:ext cx="583264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445125"/>
            <a:ext cx="19288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4" name="Text Box 1030"/>
          <p:cNvSpPr txBox="1">
            <a:spLocks noChangeArrowheads="1"/>
          </p:cNvSpPr>
          <p:nvPr/>
        </p:nvSpPr>
        <p:spPr bwMode="black">
          <a:xfrm>
            <a:off x="904875" y="4799013"/>
            <a:ext cx="7405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>
                <a:solidFill>
                  <a:srgbClr val="FF0000"/>
                </a:solidFill>
                <a:latin typeface="Times New Roman" panose="02020603050405020304" pitchFamily="18" charset="0"/>
              </a:rPr>
              <a:t>http://www.semfaz.saoluis.ma.gov.br</a:t>
            </a:r>
          </a:p>
        </p:txBody>
      </p:sp>
      <p:pic>
        <p:nvPicPr>
          <p:cNvPr id="46083" name="Picture 4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96975"/>
            <a:ext cx="52371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516563"/>
            <a:ext cx="19288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a 7"/>
          <p:cNvGraphicFramePr/>
          <p:nvPr/>
        </p:nvGraphicFramePr>
        <p:xfrm>
          <a:off x="1259632" y="1017378"/>
          <a:ext cx="6626967" cy="4059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upo 277"/>
          <p:cNvGrpSpPr>
            <a:grpSpLocks/>
          </p:cNvGrpSpPr>
          <p:nvPr/>
        </p:nvGrpSpPr>
        <p:grpSpPr bwMode="auto">
          <a:xfrm>
            <a:off x="122238" y="552450"/>
            <a:ext cx="8913812" cy="6116638"/>
            <a:chOff x="-36513" y="790575"/>
            <a:chExt cx="9180513" cy="6151563"/>
          </a:xfrm>
        </p:grpSpPr>
        <p:grpSp>
          <p:nvGrpSpPr>
            <p:cNvPr id="353" name="Grupo 84"/>
            <p:cNvGrpSpPr>
              <a:grpSpLocks/>
            </p:cNvGrpSpPr>
            <p:nvPr/>
          </p:nvGrpSpPr>
          <p:grpSpPr bwMode="auto">
            <a:xfrm>
              <a:off x="5682157" y="790575"/>
              <a:ext cx="2476006" cy="6021388"/>
              <a:chOff x="6448787" y="790992"/>
              <a:chExt cx="3029039" cy="6021288"/>
            </a:xfrm>
            <a:solidFill>
              <a:srgbClr val="33CC33">
                <a:alpha val="50000"/>
              </a:srgbClr>
            </a:solidFill>
          </p:grpSpPr>
          <p:sp>
            <p:nvSpPr>
              <p:cNvPr id="354" name="Rectangle 4"/>
              <p:cNvSpPr>
                <a:spLocks noChangeArrowheads="1"/>
              </p:cNvSpPr>
              <p:nvPr/>
            </p:nvSpPr>
            <p:spPr bwMode="auto">
              <a:xfrm>
                <a:off x="6588224" y="790992"/>
                <a:ext cx="2555776" cy="6021288"/>
              </a:xfrm>
              <a:prstGeom prst="rect">
                <a:avLst/>
              </a:prstGeom>
              <a:solidFill>
                <a:srgbClr val="003399">
                  <a:alpha val="27843"/>
                </a:srgb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smtClean="0"/>
              </a:p>
            </p:txBody>
          </p:sp>
          <p:sp>
            <p:nvSpPr>
              <p:cNvPr id="355" name="Oval 6"/>
              <p:cNvSpPr>
                <a:spLocks noChangeArrowheads="1"/>
              </p:cNvSpPr>
              <p:nvPr/>
            </p:nvSpPr>
            <p:spPr bwMode="auto">
              <a:xfrm>
                <a:off x="6448787" y="950913"/>
                <a:ext cx="3029039" cy="415925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pt-BR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Realiz</a:t>
                </a:r>
                <a:r>
                  <a:rPr lang="pt-BR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. até </a:t>
                </a:r>
                <a:r>
                  <a:rPr lang="pt-BR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abr</a:t>
                </a:r>
                <a:r>
                  <a:rPr lang="pt-BR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/15</a:t>
                </a:r>
                <a:endPara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17413" name="Grupo 355"/>
            <p:cNvGrpSpPr>
              <a:grpSpLocks/>
            </p:cNvGrpSpPr>
            <p:nvPr/>
          </p:nvGrpSpPr>
          <p:grpSpPr bwMode="auto">
            <a:xfrm>
              <a:off x="-36513" y="4286250"/>
              <a:ext cx="9180513" cy="1695450"/>
              <a:chOff x="-36513" y="4286250"/>
              <a:chExt cx="9180513" cy="1695450"/>
            </a:xfrm>
          </p:grpSpPr>
          <p:grpSp>
            <p:nvGrpSpPr>
              <p:cNvPr id="17466" name="Grupo 4"/>
              <p:cNvGrpSpPr>
                <a:grpSpLocks/>
              </p:cNvGrpSpPr>
              <p:nvPr/>
            </p:nvGrpSpPr>
            <p:grpSpPr bwMode="auto">
              <a:xfrm>
                <a:off x="-36513" y="4286250"/>
                <a:ext cx="9180513" cy="1695450"/>
                <a:chOff x="-36512" y="4256562"/>
                <a:chExt cx="9180513" cy="1694141"/>
              </a:xfrm>
            </p:grpSpPr>
            <p:grpSp>
              <p:nvGrpSpPr>
                <p:cNvPr id="17468" name="Grupo 81"/>
                <p:cNvGrpSpPr>
                  <a:grpSpLocks/>
                </p:cNvGrpSpPr>
                <p:nvPr/>
              </p:nvGrpSpPr>
              <p:grpSpPr bwMode="auto">
                <a:xfrm>
                  <a:off x="-36512" y="4256562"/>
                  <a:ext cx="9180513" cy="1694141"/>
                  <a:chOff x="-36512" y="4183088"/>
                  <a:chExt cx="9180513" cy="1741354"/>
                </a:xfrm>
              </p:grpSpPr>
              <p:sp>
                <p:nvSpPr>
                  <p:cNvPr id="17473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-36512" y="4183088"/>
                    <a:ext cx="9180513" cy="1560959"/>
                  </a:xfrm>
                  <a:prstGeom prst="rect">
                    <a:avLst/>
                  </a:prstGeom>
                  <a:solidFill>
                    <a:srgbClr val="FFFF66">
                      <a:alpha val="49803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endParaRPr lang="en-US" altLang="pt-BR" sz="2500"/>
                  </a:p>
                </p:txBody>
              </p:sp>
              <p:sp>
                <p:nvSpPr>
                  <p:cNvPr id="17474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00480" y="4633865"/>
                    <a:ext cx="863583" cy="490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</a:pPr>
                    <a:r>
                      <a:rPr lang="pt-BR" altLang="pt-BR" sz="2500"/>
                      <a:t>2,3</a:t>
                    </a:r>
                  </a:p>
                </p:txBody>
              </p:sp>
              <p:sp>
                <p:nvSpPr>
                  <p:cNvPr id="17475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413" y="4638675"/>
                    <a:ext cx="2651125" cy="490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pt-BR" altLang="pt-BR" sz="2500"/>
                      <a:t>Op. Crédito</a:t>
                    </a:r>
                  </a:p>
                </p:txBody>
              </p:sp>
              <p:sp>
                <p:nvSpPr>
                  <p:cNvPr id="17476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413" y="5017989"/>
                    <a:ext cx="2651125" cy="490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pt-BR" altLang="pt-BR" sz="2500"/>
                      <a:t>Alienação</a:t>
                    </a:r>
                  </a:p>
                </p:txBody>
              </p:sp>
              <p:sp>
                <p:nvSpPr>
                  <p:cNvPr id="17477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51500" y="4675188"/>
                    <a:ext cx="2233613" cy="490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</a:pPr>
                    <a:r>
                      <a:rPr lang="pt-BR" altLang="pt-BR" sz="2500"/>
                      <a:t>2.514,62</a:t>
                    </a:r>
                  </a:p>
                </p:txBody>
              </p:sp>
              <p:sp>
                <p:nvSpPr>
                  <p:cNvPr id="17478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24536" y="5055641"/>
                    <a:ext cx="2233612" cy="490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</a:pPr>
                    <a:r>
                      <a:rPr lang="pt-BR" altLang="pt-BR" sz="2500"/>
                      <a:t>41,06</a:t>
                    </a:r>
                  </a:p>
                </p:txBody>
              </p:sp>
              <p:sp>
                <p:nvSpPr>
                  <p:cNvPr id="17479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95938" y="5434013"/>
                    <a:ext cx="2233612" cy="490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</a:pPr>
                    <a:endParaRPr lang="pt-BR" altLang="pt-BR" sz="2500"/>
                  </a:p>
                </p:txBody>
              </p:sp>
              <p:sp>
                <p:nvSpPr>
                  <p:cNvPr id="17480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17888" y="4675188"/>
                    <a:ext cx="2232025" cy="490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</a:pPr>
                    <a:r>
                      <a:rPr lang="pt-BR" altLang="pt-BR" sz="2500"/>
                      <a:t>110,193,36</a:t>
                    </a:r>
                  </a:p>
                </p:txBody>
              </p:sp>
              <p:sp>
                <p:nvSpPr>
                  <p:cNvPr id="17481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28992" y="5082936"/>
                    <a:ext cx="2232025" cy="490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</a:pPr>
                    <a:r>
                      <a:rPr lang="pt-BR" altLang="pt-BR" sz="2500"/>
                      <a:t>1,89</a:t>
                    </a:r>
                  </a:p>
                </p:txBody>
              </p:sp>
            </p:grpSp>
            <p:sp>
              <p:nvSpPr>
                <p:cNvPr id="1746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7743825" y="5442870"/>
                  <a:ext cx="1252538" cy="476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/>
                    <a:t>1,1</a:t>
                  </a:r>
                </a:p>
              </p:txBody>
            </p:sp>
            <p:sp>
              <p:nvSpPr>
                <p:cNvPr id="1747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95288" y="5380957"/>
                  <a:ext cx="2651125" cy="4771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pt-BR" altLang="pt-BR" sz="2500"/>
                    <a:t>Transf. Capital</a:t>
                  </a:r>
                </a:p>
              </p:txBody>
            </p:sp>
            <p:sp>
              <p:nvSpPr>
                <p:cNvPr id="1747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640388" y="5414295"/>
                  <a:ext cx="2233612" cy="476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/>
                    <a:t>599,66</a:t>
                  </a:r>
                </a:p>
              </p:txBody>
            </p:sp>
            <p:sp>
              <p:nvSpPr>
                <p:cNvPr id="1747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444875" y="5438107"/>
                  <a:ext cx="2232025" cy="476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/>
                    <a:t>52.762,80</a:t>
                  </a:r>
                </a:p>
              </p:txBody>
            </p:sp>
          </p:grpSp>
          <p:sp>
            <p:nvSpPr>
              <p:cNvPr id="17467" name="Text Box 18"/>
              <p:cNvSpPr txBox="1">
                <a:spLocks noChangeArrowheads="1"/>
              </p:cNvSpPr>
              <p:nvPr/>
            </p:nvSpPr>
            <p:spPr bwMode="auto">
              <a:xfrm>
                <a:off x="7986712" y="5126038"/>
                <a:ext cx="1157287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/>
                  <a:t>2.170</a:t>
                </a:r>
              </a:p>
            </p:txBody>
          </p:sp>
        </p:grpSp>
        <p:grpSp>
          <p:nvGrpSpPr>
            <p:cNvPr id="373" name="Grupo 65"/>
            <p:cNvGrpSpPr>
              <a:grpSpLocks/>
            </p:cNvGrpSpPr>
            <p:nvPr/>
          </p:nvGrpSpPr>
          <p:grpSpPr bwMode="auto">
            <a:xfrm>
              <a:off x="3563887" y="825456"/>
              <a:ext cx="2087555" cy="5992209"/>
              <a:chOff x="3973445" y="1033280"/>
              <a:chExt cx="2527297" cy="5832475"/>
            </a:xfrm>
            <a:solidFill>
              <a:srgbClr val="009900">
                <a:alpha val="49804"/>
              </a:srgbClr>
            </a:solidFill>
          </p:grpSpPr>
          <p:sp>
            <p:nvSpPr>
              <p:cNvPr id="374" name="Rectangle 4"/>
              <p:cNvSpPr>
                <a:spLocks noChangeArrowheads="1"/>
              </p:cNvSpPr>
              <p:nvPr/>
            </p:nvSpPr>
            <p:spPr bwMode="auto">
              <a:xfrm>
                <a:off x="3973446" y="1033280"/>
                <a:ext cx="2527296" cy="5832475"/>
              </a:xfrm>
              <a:prstGeom prst="rect">
                <a:avLst/>
              </a:prstGeom>
              <a:solidFill>
                <a:srgbClr val="003399">
                  <a:alpha val="27843"/>
                </a:srgbClr>
              </a:solidFill>
              <a:ln w="57150">
                <a:noFill/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5" name="Oval 6"/>
              <p:cNvSpPr>
                <a:spLocks noChangeArrowheads="1"/>
              </p:cNvSpPr>
              <p:nvPr/>
            </p:nvSpPr>
            <p:spPr bwMode="auto">
              <a:xfrm>
                <a:off x="3973445" y="1140603"/>
                <a:ext cx="2460099" cy="415925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pt-BR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Prev. </a:t>
                </a:r>
                <a:r>
                  <a:rPr lang="pt-BR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Atualiz</a:t>
                </a:r>
                <a:r>
                  <a:rPr lang="pt-BR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./15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17415" name="Grupo 71"/>
            <p:cNvGrpSpPr>
              <a:grpSpLocks/>
            </p:cNvGrpSpPr>
            <p:nvPr/>
          </p:nvGrpSpPr>
          <p:grpSpPr bwMode="auto">
            <a:xfrm>
              <a:off x="0" y="1497013"/>
              <a:ext cx="9144000" cy="2795587"/>
              <a:chOff x="0" y="1497013"/>
              <a:chExt cx="9144000" cy="2794888"/>
            </a:xfrm>
          </p:grpSpPr>
          <p:sp>
            <p:nvSpPr>
              <p:cNvPr id="17440" name="Rectangle 2"/>
              <p:cNvSpPr>
                <a:spLocks noChangeArrowheads="1"/>
              </p:cNvSpPr>
              <p:nvPr/>
            </p:nvSpPr>
            <p:spPr bwMode="auto">
              <a:xfrm>
                <a:off x="0" y="1497013"/>
                <a:ext cx="9144000" cy="2665412"/>
              </a:xfrm>
              <a:prstGeom prst="rect">
                <a:avLst/>
              </a:prstGeom>
              <a:solidFill>
                <a:srgbClr val="003399">
                  <a:alpha val="2784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pt-BR" sz="2500"/>
              </a:p>
            </p:txBody>
          </p:sp>
          <p:sp>
            <p:nvSpPr>
              <p:cNvPr id="17441" name="Text Box 12"/>
              <p:cNvSpPr txBox="1">
                <a:spLocks noChangeArrowheads="1"/>
              </p:cNvSpPr>
              <p:nvPr/>
            </p:nvSpPr>
            <p:spPr bwMode="auto">
              <a:xfrm>
                <a:off x="265113" y="1866900"/>
                <a:ext cx="2414587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/>
                  <a:t>Tributárias</a:t>
                </a:r>
              </a:p>
            </p:txBody>
          </p:sp>
          <p:sp>
            <p:nvSpPr>
              <p:cNvPr id="17442" name="Text Box 13"/>
              <p:cNvSpPr txBox="1">
                <a:spLocks noChangeArrowheads="1"/>
              </p:cNvSpPr>
              <p:nvPr/>
            </p:nvSpPr>
            <p:spPr bwMode="auto">
              <a:xfrm>
                <a:off x="265113" y="2239963"/>
                <a:ext cx="2651125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/>
                  <a:t>Contribuições</a:t>
                </a:r>
              </a:p>
            </p:txBody>
          </p:sp>
          <p:sp>
            <p:nvSpPr>
              <p:cNvPr id="17443" name="Text Box 13"/>
              <p:cNvSpPr txBox="1">
                <a:spLocks noChangeArrowheads="1"/>
              </p:cNvSpPr>
              <p:nvPr/>
            </p:nvSpPr>
            <p:spPr bwMode="auto">
              <a:xfrm>
                <a:off x="250825" y="2587625"/>
                <a:ext cx="26511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/>
                  <a:t>Patrimoniais</a:t>
                </a:r>
              </a:p>
            </p:txBody>
          </p:sp>
          <p:sp>
            <p:nvSpPr>
              <p:cNvPr id="17444" name="Text Box 13"/>
              <p:cNvSpPr txBox="1">
                <a:spLocks noChangeArrowheads="1"/>
              </p:cNvSpPr>
              <p:nvPr/>
            </p:nvSpPr>
            <p:spPr bwMode="auto">
              <a:xfrm>
                <a:off x="250825" y="2933700"/>
                <a:ext cx="26511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/>
                  <a:t>Serviços</a:t>
                </a:r>
              </a:p>
            </p:txBody>
          </p:sp>
          <p:sp>
            <p:nvSpPr>
              <p:cNvPr id="17445" name="Text Box 13"/>
              <p:cNvSpPr txBox="1">
                <a:spLocks noChangeArrowheads="1"/>
              </p:cNvSpPr>
              <p:nvPr/>
            </p:nvSpPr>
            <p:spPr bwMode="auto">
              <a:xfrm>
                <a:off x="250825" y="3317875"/>
                <a:ext cx="325437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/>
                  <a:t>Transf. Correntes</a:t>
                </a:r>
              </a:p>
            </p:txBody>
          </p:sp>
          <p:sp>
            <p:nvSpPr>
              <p:cNvPr id="17446" name="Text Box 13"/>
              <p:cNvSpPr txBox="1">
                <a:spLocks noChangeArrowheads="1"/>
              </p:cNvSpPr>
              <p:nvPr/>
            </p:nvSpPr>
            <p:spPr bwMode="auto">
              <a:xfrm>
                <a:off x="250825" y="3708400"/>
                <a:ext cx="260667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/>
                  <a:t>Outras</a:t>
                </a:r>
              </a:p>
            </p:txBody>
          </p:sp>
          <p:sp>
            <p:nvSpPr>
              <p:cNvPr id="17447" name="Text Box 18"/>
              <p:cNvSpPr txBox="1">
                <a:spLocks noChangeArrowheads="1"/>
              </p:cNvSpPr>
              <p:nvPr/>
            </p:nvSpPr>
            <p:spPr bwMode="auto">
              <a:xfrm>
                <a:off x="5653088" y="1865313"/>
                <a:ext cx="2232025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/>
                  <a:t>173.671,65</a:t>
                </a:r>
              </a:p>
            </p:txBody>
          </p:sp>
          <p:sp>
            <p:nvSpPr>
              <p:cNvPr id="17448" name="Text Box 18"/>
              <p:cNvSpPr txBox="1">
                <a:spLocks noChangeArrowheads="1"/>
              </p:cNvSpPr>
              <p:nvPr/>
            </p:nvSpPr>
            <p:spPr bwMode="auto">
              <a:xfrm>
                <a:off x="5638800" y="2228850"/>
                <a:ext cx="22320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/>
                  <a:t>46.181,28</a:t>
                </a:r>
              </a:p>
            </p:txBody>
          </p:sp>
          <p:sp>
            <p:nvSpPr>
              <p:cNvPr id="17449" name="Text Box 18"/>
              <p:cNvSpPr txBox="1">
                <a:spLocks noChangeArrowheads="1"/>
              </p:cNvSpPr>
              <p:nvPr/>
            </p:nvSpPr>
            <p:spPr bwMode="auto">
              <a:xfrm>
                <a:off x="5638800" y="2587625"/>
                <a:ext cx="22320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/>
                  <a:t>11.690,35</a:t>
                </a:r>
              </a:p>
            </p:txBody>
          </p:sp>
          <p:sp>
            <p:nvSpPr>
              <p:cNvPr id="17450" name="Text Box 18"/>
              <p:cNvSpPr txBox="1">
                <a:spLocks noChangeArrowheads="1"/>
              </p:cNvSpPr>
              <p:nvPr/>
            </p:nvSpPr>
            <p:spPr bwMode="auto">
              <a:xfrm>
                <a:off x="5638800" y="3001963"/>
                <a:ext cx="2232025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/>
                  <a:t>128.,07</a:t>
                </a:r>
              </a:p>
            </p:txBody>
          </p:sp>
          <p:sp>
            <p:nvSpPr>
              <p:cNvPr id="17451" name="Text Box 18"/>
              <p:cNvSpPr txBox="1">
                <a:spLocks noChangeArrowheads="1"/>
              </p:cNvSpPr>
              <p:nvPr/>
            </p:nvSpPr>
            <p:spPr bwMode="auto">
              <a:xfrm>
                <a:off x="5638800" y="3389313"/>
                <a:ext cx="2232025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/>
                  <a:t>512.831,48</a:t>
                </a:r>
              </a:p>
            </p:txBody>
          </p:sp>
          <p:sp>
            <p:nvSpPr>
              <p:cNvPr id="17452" name="Text Box 18"/>
              <p:cNvSpPr txBox="1">
                <a:spLocks noChangeArrowheads="1"/>
              </p:cNvSpPr>
              <p:nvPr/>
            </p:nvSpPr>
            <p:spPr bwMode="auto">
              <a:xfrm>
                <a:off x="5638800" y="3759200"/>
                <a:ext cx="22320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/>
                  <a:t>23.044,63</a:t>
                </a:r>
              </a:p>
            </p:txBody>
          </p:sp>
          <p:sp>
            <p:nvSpPr>
              <p:cNvPr id="17453" name="Text Box 18"/>
              <p:cNvSpPr txBox="1">
                <a:spLocks noChangeArrowheads="1"/>
              </p:cNvSpPr>
              <p:nvPr/>
            </p:nvSpPr>
            <p:spPr bwMode="auto">
              <a:xfrm>
                <a:off x="3403600" y="1865313"/>
                <a:ext cx="2232025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/>
                  <a:t>652.506,87</a:t>
                </a:r>
              </a:p>
            </p:txBody>
          </p:sp>
          <p:sp>
            <p:nvSpPr>
              <p:cNvPr id="17454" name="Text Box 18"/>
              <p:cNvSpPr txBox="1">
                <a:spLocks noChangeArrowheads="1"/>
              </p:cNvSpPr>
              <p:nvPr/>
            </p:nvSpPr>
            <p:spPr bwMode="auto">
              <a:xfrm>
                <a:off x="3403600" y="2228850"/>
                <a:ext cx="22320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/>
                  <a:t>137.827,63</a:t>
                </a:r>
              </a:p>
            </p:txBody>
          </p:sp>
          <p:sp>
            <p:nvSpPr>
              <p:cNvPr id="17455" name="Text Box 18"/>
              <p:cNvSpPr txBox="1">
                <a:spLocks noChangeArrowheads="1"/>
              </p:cNvSpPr>
              <p:nvPr/>
            </p:nvSpPr>
            <p:spPr bwMode="auto">
              <a:xfrm>
                <a:off x="3403600" y="2587625"/>
                <a:ext cx="22320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/>
                  <a:t>39.189,93</a:t>
                </a:r>
              </a:p>
            </p:txBody>
          </p:sp>
          <p:sp>
            <p:nvSpPr>
              <p:cNvPr id="17456" name="Text Box 18"/>
              <p:cNvSpPr txBox="1">
                <a:spLocks noChangeArrowheads="1"/>
              </p:cNvSpPr>
              <p:nvPr/>
            </p:nvSpPr>
            <p:spPr bwMode="auto">
              <a:xfrm>
                <a:off x="3403600" y="3001963"/>
                <a:ext cx="2232025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/>
                  <a:t>150,10</a:t>
                </a:r>
              </a:p>
            </p:txBody>
          </p:sp>
          <p:sp>
            <p:nvSpPr>
              <p:cNvPr id="17457" name="Text Box 18"/>
              <p:cNvSpPr txBox="1">
                <a:spLocks noChangeArrowheads="1"/>
              </p:cNvSpPr>
              <p:nvPr/>
            </p:nvSpPr>
            <p:spPr bwMode="auto">
              <a:xfrm>
                <a:off x="3403600" y="3389313"/>
                <a:ext cx="2232025" cy="476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/>
                  <a:t>1.584.541,99</a:t>
                </a:r>
              </a:p>
            </p:txBody>
          </p:sp>
          <p:sp>
            <p:nvSpPr>
              <p:cNvPr id="17458" name="Text Box 18"/>
              <p:cNvSpPr txBox="1">
                <a:spLocks noChangeArrowheads="1"/>
              </p:cNvSpPr>
              <p:nvPr/>
            </p:nvSpPr>
            <p:spPr bwMode="auto">
              <a:xfrm>
                <a:off x="3403600" y="3759200"/>
                <a:ext cx="22320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/>
                  <a:t>63.457,68</a:t>
                </a:r>
              </a:p>
            </p:txBody>
          </p:sp>
          <p:grpSp>
            <p:nvGrpSpPr>
              <p:cNvPr id="17459" name="Grupo 57"/>
              <p:cNvGrpSpPr>
                <a:grpSpLocks/>
              </p:cNvGrpSpPr>
              <p:nvPr/>
            </p:nvGrpSpPr>
            <p:grpSpPr bwMode="auto">
              <a:xfrm>
                <a:off x="7979253" y="1871125"/>
                <a:ext cx="1034968" cy="2420776"/>
                <a:chOff x="6332168" y="1762748"/>
                <a:chExt cx="2674936" cy="2421203"/>
              </a:xfrm>
            </p:grpSpPr>
            <p:sp>
              <p:nvSpPr>
                <p:cNvPr id="1746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397033" y="1762748"/>
                  <a:ext cx="2481857" cy="4770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/>
                    <a:t>26,6</a:t>
                  </a:r>
                </a:p>
              </p:txBody>
            </p:sp>
            <p:sp>
              <p:nvSpPr>
                <p:cNvPr id="1746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332168" y="2119323"/>
                  <a:ext cx="2546721" cy="4770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/>
                    <a:t>33,5</a:t>
                  </a:r>
                </a:p>
              </p:txBody>
            </p:sp>
            <p:sp>
              <p:nvSpPr>
                <p:cNvPr id="1746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350526" y="2535238"/>
                  <a:ext cx="2638220" cy="4770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/>
                    <a:t>29,8</a:t>
                  </a:r>
                </a:p>
              </p:txBody>
            </p:sp>
            <p:sp>
              <p:nvSpPr>
                <p:cNvPr id="1746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459150" y="2949575"/>
                  <a:ext cx="2547954" cy="477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/>
                    <a:t>85,3</a:t>
                  </a:r>
                </a:p>
              </p:txBody>
            </p:sp>
            <p:sp>
              <p:nvSpPr>
                <p:cNvPr id="1746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646864" y="3336927"/>
                  <a:ext cx="2232025" cy="4770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/>
                    <a:t>32,3</a:t>
                  </a:r>
                </a:p>
              </p:txBody>
            </p:sp>
            <p:sp>
              <p:nvSpPr>
                <p:cNvPr id="1746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646864" y="3706813"/>
                  <a:ext cx="2232025" cy="477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/>
                    <a:t>36,3</a:t>
                  </a:r>
                </a:p>
              </p:txBody>
            </p:sp>
          </p:grpSp>
        </p:grpSp>
        <p:sp>
          <p:nvSpPr>
            <p:cNvPr id="17416" name="Oval 6"/>
            <p:cNvSpPr>
              <a:spLocks noChangeArrowheads="1"/>
            </p:cNvSpPr>
            <p:nvPr/>
          </p:nvSpPr>
          <p:spPr bwMode="auto">
            <a:xfrm>
              <a:off x="8158163" y="962025"/>
              <a:ext cx="719137" cy="43180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800"/>
                <a:t>%</a:t>
              </a:r>
              <a:endParaRPr lang="en-US" altLang="pt-BR" sz="2800"/>
            </a:p>
          </p:txBody>
        </p:sp>
        <p:grpSp>
          <p:nvGrpSpPr>
            <p:cNvPr id="17417" name="Grupo 70"/>
            <p:cNvGrpSpPr>
              <a:grpSpLocks/>
            </p:cNvGrpSpPr>
            <p:nvPr/>
          </p:nvGrpSpPr>
          <p:grpSpPr bwMode="auto">
            <a:xfrm>
              <a:off x="25400" y="1444625"/>
              <a:ext cx="9080500" cy="498475"/>
              <a:chOff x="25400" y="1417638"/>
              <a:chExt cx="9080500" cy="498475"/>
            </a:xfrm>
          </p:grpSpPr>
          <p:sp>
            <p:nvSpPr>
              <p:cNvPr id="17436" name="Oval 6"/>
              <p:cNvSpPr>
                <a:spLocks noChangeArrowheads="1"/>
              </p:cNvSpPr>
              <p:nvPr/>
            </p:nvSpPr>
            <p:spPr bwMode="auto">
              <a:xfrm>
                <a:off x="25400" y="1417638"/>
                <a:ext cx="9080500" cy="460375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pt-BR" sz="2500"/>
                  <a:t>CORRENTES</a:t>
                </a:r>
              </a:p>
            </p:txBody>
          </p:sp>
          <p:sp>
            <p:nvSpPr>
              <p:cNvPr id="17437" name="Text Box 18"/>
              <p:cNvSpPr txBox="1">
                <a:spLocks noChangeArrowheads="1"/>
              </p:cNvSpPr>
              <p:nvPr/>
            </p:nvSpPr>
            <p:spPr bwMode="auto">
              <a:xfrm>
                <a:off x="5670550" y="1438275"/>
                <a:ext cx="22320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/>
                  <a:t>767.547,45</a:t>
                </a:r>
              </a:p>
            </p:txBody>
          </p:sp>
          <p:sp>
            <p:nvSpPr>
              <p:cNvPr id="17438" name="Text Box 18"/>
              <p:cNvSpPr txBox="1">
                <a:spLocks noChangeArrowheads="1"/>
              </p:cNvSpPr>
              <p:nvPr/>
            </p:nvSpPr>
            <p:spPr bwMode="auto">
              <a:xfrm>
                <a:off x="3436938" y="1438275"/>
                <a:ext cx="2232025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/>
                  <a:t>2.477.674,19</a:t>
                </a:r>
              </a:p>
            </p:txBody>
          </p:sp>
          <p:sp>
            <p:nvSpPr>
              <p:cNvPr id="17439" name="Text Box 18"/>
              <p:cNvSpPr txBox="1">
                <a:spLocks noChangeArrowheads="1"/>
              </p:cNvSpPr>
              <p:nvPr/>
            </p:nvSpPr>
            <p:spPr bwMode="auto">
              <a:xfrm>
                <a:off x="8045623" y="1431924"/>
                <a:ext cx="918990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/>
                  <a:t>30,9</a:t>
                </a:r>
              </a:p>
            </p:txBody>
          </p:sp>
        </p:grpSp>
        <p:grpSp>
          <p:nvGrpSpPr>
            <p:cNvPr id="17418" name="Grupo 83"/>
            <p:cNvGrpSpPr>
              <a:grpSpLocks/>
            </p:cNvGrpSpPr>
            <p:nvPr/>
          </p:nvGrpSpPr>
          <p:grpSpPr bwMode="auto">
            <a:xfrm>
              <a:off x="30163" y="5908675"/>
              <a:ext cx="9113837" cy="523875"/>
              <a:chOff x="30163" y="5853113"/>
              <a:chExt cx="9113837" cy="523875"/>
            </a:xfrm>
          </p:grpSpPr>
          <p:grpSp>
            <p:nvGrpSpPr>
              <p:cNvPr id="17431" name="Grupo 85"/>
              <p:cNvGrpSpPr>
                <a:grpSpLocks/>
              </p:cNvGrpSpPr>
              <p:nvPr/>
            </p:nvGrpSpPr>
            <p:grpSpPr bwMode="auto">
              <a:xfrm>
                <a:off x="30163" y="5853113"/>
                <a:ext cx="9113837" cy="523875"/>
                <a:chOff x="179388" y="5777036"/>
                <a:chExt cx="8713787" cy="523528"/>
              </a:xfrm>
            </p:grpSpPr>
            <p:sp>
              <p:nvSpPr>
                <p:cNvPr id="17433" name="Oval 6"/>
                <p:cNvSpPr>
                  <a:spLocks noChangeArrowheads="1"/>
                </p:cNvSpPr>
                <p:nvPr/>
              </p:nvSpPr>
              <p:spPr bwMode="auto">
                <a:xfrm>
                  <a:off x="179388" y="5777036"/>
                  <a:ext cx="8713787" cy="4302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>
                    <a:alpha val="27843"/>
                  </a:srgbClr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pt-BR" sz="2400"/>
                    <a:t>INTRA-ORÇAMENT.</a:t>
                  </a:r>
                </a:p>
              </p:txBody>
            </p:sp>
            <p:sp>
              <p:nvSpPr>
                <p:cNvPr id="1743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416753" y="5786323"/>
                  <a:ext cx="2233612" cy="47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/>
                    <a:t>26.372,82</a:t>
                  </a:r>
                </a:p>
              </p:txBody>
            </p:sp>
            <p:sp>
              <p:nvSpPr>
                <p:cNvPr id="1743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1263" y="5822726"/>
                  <a:ext cx="2232025" cy="47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/>
                    <a:t>82.278,83</a:t>
                  </a:r>
                </a:p>
              </p:txBody>
            </p:sp>
          </p:grpSp>
          <p:sp>
            <p:nvSpPr>
              <p:cNvPr id="17432" name="Text Box 18"/>
              <p:cNvSpPr txBox="1">
                <a:spLocks noChangeArrowheads="1"/>
              </p:cNvSpPr>
              <p:nvPr/>
            </p:nvSpPr>
            <p:spPr bwMode="auto">
              <a:xfrm>
                <a:off x="7986356" y="5877272"/>
                <a:ext cx="977707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/>
                  <a:t>32,1</a:t>
                </a:r>
              </a:p>
            </p:txBody>
          </p:sp>
        </p:grpSp>
        <p:sp>
          <p:nvSpPr>
            <p:cNvPr id="415" name="Text Box 16"/>
            <p:cNvSpPr txBox="1">
              <a:spLocks noChangeArrowheads="1"/>
            </p:cNvSpPr>
            <p:nvPr/>
          </p:nvSpPr>
          <p:spPr bwMode="auto">
            <a:xfrm>
              <a:off x="35427" y="931073"/>
              <a:ext cx="2305347" cy="40073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pt-BR" sz="2000" dirty="0">
                  <a:effectLst>
                    <a:outerShdw blurRad="38100" dist="38100" dir="2700000" algn="tl">
                      <a:srgbClr val="808080"/>
                    </a:outerShdw>
                  </a:effectLst>
                  <a:latin typeface="Tahoma" pitchFamily="34" charset="0"/>
                </a:rPr>
                <a:t>R$ mil correntes</a:t>
              </a:r>
              <a:endParaRPr lang="en-US" sz="2000" dirty="0"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endParaRPr>
            </a:p>
          </p:txBody>
        </p:sp>
        <p:grpSp>
          <p:nvGrpSpPr>
            <p:cNvPr id="17420" name="Grupo 82"/>
            <p:cNvGrpSpPr>
              <a:grpSpLocks/>
            </p:cNvGrpSpPr>
            <p:nvPr/>
          </p:nvGrpSpPr>
          <p:grpSpPr bwMode="auto">
            <a:xfrm>
              <a:off x="3151188" y="6413500"/>
              <a:ext cx="5813425" cy="528638"/>
              <a:chOff x="3151139" y="6376899"/>
              <a:chExt cx="5813349" cy="528893"/>
            </a:xfrm>
          </p:grpSpPr>
          <p:sp>
            <p:nvSpPr>
              <p:cNvPr id="17428" name="Text Box 20"/>
              <p:cNvSpPr txBox="1">
                <a:spLocks noChangeArrowheads="1"/>
              </p:cNvSpPr>
              <p:nvPr/>
            </p:nvSpPr>
            <p:spPr bwMode="auto">
              <a:xfrm>
                <a:off x="3151139" y="6376899"/>
                <a:ext cx="2522753" cy="477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/>
                  <a:t>2.722.911,07</a:t>
                </a:r>
              </a:p>
            </p:txBody>
          </p:sp>
          <p:sp>
            <p:nvSpPr>
              <p:cNvPr id="17429" name="Text Box 20"/>
              <p:cNvSpPr txBox="1">
                <a:spLocks noChangeArrowheads="1"/>
              </p:cNvSpPr>
              <p:nvPr/>
            </p:nvSpPr>
            <p:spPr bwMode="auto">
              <a:xfrm>
                <a:off x="5361507" y="6416842"/>
                <a:ext cx="2522752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/>
                  <a:t>797.075,62</a:t>
                </a:r>
              </a:p>
            </p:txBody>
          </p:sp>
          <p:sp>
            <p:nvSpPr>
              <p:cNvPr id="17430" name="Text Box 18"/>
              <p:cNvSpPr txBox="1">
                <a:spLocks noChangeArrowheads="1"/>
              </p:cNvSpPr>
              <p:nvPr/>
            </p:nvSpPr>
            <p:spPr bwMode="auto">
              <a:xfrm>
                <a:off x="8100905" y="6408144"/>
                <a:ext cx="863583" cy="477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/>
                  <a:t>29,3</a:t>
                </a:r>
              </a:p>
            </p:txBody>
          </p:sp>
        </p:grpSp>
        <p:sp>
          <p:nvSpPr>
            <p:cNvPr id="17421" name="Line 27"/>
            <p:cNvSpPr>
              <a:spLocks noChangeShapeType="1"/>
            </p:cNvSpPr>
            <p:nvPr/>
          </p:nvSpPr>
          <p:spPr bwMode="auto">
            <a:xfrm>
              <a:off x="107950" y="6453188"/>
              <a:ext cx="897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7422" name="Grupo 75"/>
            <p:cNvGrpSpPr>
              <a:grpSpLocks/>
            </p:cNvGrpSpPr>
            <p:nvPr/>
          </p:nvGrpSpPr>
          <p:grpSpPr bwMode="auto">
            <a:xfrm>
              <a:off x="11113" y="4221163"/>
              <a:ext cx="9094787" cy="495300"/>
              <a:chOff x="11113" y="4199364"/>
              <a:chExt cx="9094787" cy="495300"/>
            </a:xfrm>
          </p:grpSpPr>
          <p:grpSp>
            <p:nvGrpSpPr>
              <p:cNvPr id="17423" name="Grupo 73"/>
              <p:cNvGrpSpPr>
                <a:grpSpLocks/>
              </p:cNvGrpSpPr>
              <p:nvPr/>
            </p:nvGrpSpPr>
            <p:grpSpPr bwMode="auto">
              <a:xfrm>
                <a:off x="11113" y="4199364"/>
                <a:ext cx="9094787" cy="495300"/>
                <a:chOff x="11113" y="4210040"/>
                <a:chExt cx="9094787" cy="495300"/>
              </a:xfrm>
            </p:grpSpPr>
            <p:sp>
              <p:nvSpPr>
                <p:cNvPr id="17425" name="Oval 6"/>
                <p:cNvSpPr>
                  <a:spLocks noChangeArrowheads="1"/>
                </p:cNvSpPr>
                <p:nvPr/>
              </p:nvSpPr>
              <p:spPr bwMode="auto">
                <a:xfrm>
                  <a:off x="11113" y="4210040"/>
                  <a:ext cx="9094787" cy="430212"/>
                </a:xfrm>
                <a:prstGeom prst="roundRect">
                  <a:avLst>
                    <a:gd name="adj" fmla="val 16667"/>
                  </a:avLst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pt-BR" sz="2500"/>
                    <a:t>CAPITAL</a:t>
                  </a:r>
                </a:p>
              </p:txBody>
            </p:sp>
            <p:sp>
              <p:nvSpPr>
                <p:cNvPr id="1742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579987" y="4227502"/>
                  <a:ext cx="2331274" cy="47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/>
                    <a:t>3.155,34</a:t>
                  </a:r>
                </a:p>
              </p:txBody>
            </p:sp>
            <p:sp>
              <p:nvSpPr>
                <p:cNvPr id="17427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22380" y="4227502"/>
                  <a:ext cx="2329618" cy="47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/>
                    <a:t>162.958,05</a:t>
                  </a:r>
                </a:p>
              </p:txBody>
            </p:sp>
          </p:grpSp>
          <p:sp>
            <p:nvSpPr>
              <p:cNvPr id="17424" name="Text Box 18"/>
              <p:cNvSpPr txBox="1">
                <a:spLocks noChangeArrowheads="1"/>
              </p:cNvSpPr>
              <p:nvPr/>
            </p:nvSpPr>
            <p:spPr bwMode="auto">
              <a:xfrm>
                <a:off x="8100392" y="4205848"/>
                <a:ext cx="863600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/>
                  <a:t>1,9</a:t>
                </a:r>
              </a:p>
            </p:txBody>
          </p:sp>
        </p:grpSp>
      </p:grpSp>
      <p:sp>
        <p:nvSpPr>
          <p:cNvPr id="427" name="Retângulo 426"/>
          <p:cNvSpPr/>
          <p:nvPr/>
        </p:nvSpPr>
        <p:spPr>
          <a:xfrm>
            <a:off x="6323013" y="-26988"/>
            <a:ext cx="2786062" cy="5842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Receitas</a:t>
            </a:r>
            <a:endParaRPr lang="pt-BR" dirty="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8"/>
          <p:cNvSpPr>
            <a:spLocks noChangeArrowheads="1" noChangeShapeType="1" noTextEdit="1"/>
          </p:cNvSpPr>
          <p:nvPr/>
        </p:nvSpPr>
        <p:spPr bwMode="auto">
          <a:xfrm>
            <a:off x="1835150" y="2852738"/>
            <a:ext cx="927100" cy="492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noFill/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itbi</a:t>
            </a:r>
          </a:p>
        </p:txBody>
      </p:sp>
      <p:sp>
        <p:nvSpPr>
          <p:cNvPr id="8" name="Retângulo 7"/>
          <p:cNvSpPr/>
          <p:nvPr/>
        </p:nvSpPr>
        <p:spPr>
          <a:xfrm>
            <a:off x="1835150" y="-127000"/>
            <a:ext cx="73088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pt-BR" sz="4800" dirty="0">
              <a:latin typeface="Arial" charset="0"/>
            </a:endParaRPr>
          </a:p>
        </p:txBody>
      </p:sp>
      <p:graphicFrame>
        <p:nvGraphicFramePr>
          <p:cNvPr id="3" name="Diagrama 2"/>
          <p:cNvGraphicFramePr/>
          <p:nvPr/>
        </p:nvGraphicFramePr>
        <p:xfrm>
          <a:off x="1331640" y="1196752"/>
          <a:ext cx="640871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7" name="WordArt 8"/>
          <p:cNvSpPr>
            <a:spLocks noChangeArrowheads="1" noChangeShapeType="1" noTextEdit="1"/>
          </p:cNvSpPr>
          <p:nvPr/>
        </p:nvSpPr>
        <p:spPr bwMode="auto">
          <a:xfrm>
            <a:off x="1862138" y="2108200"/>
            <a:ext cx="12954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1958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noFill/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juros e multas</a:t>
            </a:r>
          </a:p>
        </p:txBody>
      </p:sp>
      <p:sp>
        <p:nvSpPr>
          <p:cNvPr id="18438" name="WordArt 8"/>
          <p:cNvSpPr>
            <a:spLocks noChangeArrowheads="1" noChangeShapeType="1" noTextEdit="1"/>
          </p:cNvSpPr>
          <p:nvPr/>
        </p:nvSpPr>
        <p:spPr bwMode="auto">
          <a:xfrm>
            <a:off x="5795963" y="2108200"/>
            <a:ext cx="576262" cy="503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noFill/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iptu</a:t>
            </a:r>
          </a:p>
        </p:txBody>
      </p:sp>
      <p:sp>
        <p:nvSpPr>
          <p:cNvPr id="18439" name="WordArt 8"/>
          <p:cNvSpPr>
            <a:spLocks noChangeArrowheads="1" noChangeShapeType="1" noTextEdit="1"/>
          </p:cNvSpPr>
          <p:nvPr/>
        </p:nvSpPr>
        <p:spPr bwMode="auto">
          <a:xfrm>
            <a:off x="5076825" y="1690688"/>
            <a:ext cx="539750" cy="2968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noFill/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issqn</a:t>
            </a:r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3995738" y="2105025"/>
            <a:ext cx="644525" cy="3714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noFill/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taxas</a:t>
            </a:r>
          </a:p>
        </p:txBody>
      </p:sp>
      <p:sp>
        <p:nvSpPr>
          <p:cNvPr id="18441" name="WordArt 8"/>
          <p:cNvSpPr>
            <a:spLocks noChangeArrowheads="1" noChangeShapeType="1" noTextEdit="1"/>
          </p:cNvSpPr>
          <p:nvPr/>
        </p:nvSpPr>
        <p:spPr bwMode="auto">
          <a:xfrm>
            <a:off x="2043113" y="1550988"/>
            <a:ext cx="1438275" cy="288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noFill/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dív. ativa</a:t>
            </a:r>
          </a:p>
        </p:txBody>
      </p:sp>
      <p:pic>
        <p:nvPicPr>
          <p:cNvPr id="1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5516563"/>
            <a:ext cx="192881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tângulo 78"/>
          <p:cNvSpPr/>
          <p:nvPr/>
        </p:nvSpPr>
        <p:spPr>
          <a:xfrm>
            <a:off x="4787900" y="-315913"/>
            <a:ext cx="4356100" cy="8318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R.R.E.O - Receitas</a:t>
            </a:r>
            <a:endParaRPr lang="pt-BR" sz="3200" dirty="0">
              <a:latin typeface="Arial" charset="0"/>
            </a:endParaRPr>
          </a:p>
        </p:txBody>
      </p:sp>
      <p:pic>
        <p:nvPicPr>
          <p:cNvPr id="19459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767080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516563"/>
            <a:ext cx="19288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tângulo 78"/>
          <p:cNvSpPr/>
          <p:nvPr/>
        </p:nvSpPr>
        <p:spPr>
          <a:xfrm>
            <a:off x="3708400" y="-282575"/>
            <a:ext cx="54356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R.R.E.O - Receitas</a:t>
            </a:r>
            <a:endParaRPr lang="pt-BR" sz="3200" dirty="0">
              <a:latin typeface="Arial" charset="0"/>
            </a:endParaRPr>
          </a:p>
        </p:txBody>
      </p:sp>
      <p:pic>
        <p:nvPicPr>
          <p:cNvPr id="20483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7681913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5516563"/>
            <a:ext cx="192881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tângulo 78"/>
          <p:cNvSpPr/>
          <p:nvPr/>
        </p:nvSpPr>
        <p:spPr>
          <a:xfrm>
            <a:off x="4140200" y="-242888"/>
            <a:ext cx="5003800" cy="8318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R.R.E.O - Receitas</a:t>
            </a:r>
            <a:endParaRPr lang="pt-BR" sz="3200" dirty="0">
              <a:latin typeface="Arial" charset="0"/>
            </a:endParaRPr>
          </a:p>
        </p:txBody>
      </p:sp>
      <p:pic>
        <p:nvPicPr>
          <p:cNvPr id="21507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72723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5445125"/>
            <a:ext cx="192881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31.1|31.2|15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31.1|31.2|1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31.1|31.2|1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31.1|31.2|1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31.1|31.2|1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31.1|31.2|15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31.1|31.2|1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31.1|31.2|15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31.1|31.2|15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29634</TotalTime>
  <Words>349</Words>
  <Application>Microsoft Office PowerPoint</Application>
  <PresentationFormat>Apresentação na tela (4:3)</PresentationFormat>
  <Paragraphs>126</Paragraphs>
  <Slides>33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3" baseType="lpstr">
      <vt:lpstr>Arial</vt:lpstr>
      <vt:lpstr>Lucida Sans</vt:lpstr>
      <vt:lpstr>Book Antiqua</vt:lpstr>
      <vt:lpstr>Wingdings 3</vt:lpstr>
      <vt:lpstr>Verdana</vt:lpstr>
      <vt:lpstr>Wingdings 2</vt:lpstr>
      <vt:lpstr>Calibri</vt:lpstr>
      <vt:lpstr>Tahoma</vt:lpstr>
      <vt:lpstr>Times New Roman</vt:lpstr>
      <vt:lpstr>Concurso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SILVYA HELENA</dc:creator>
  <cp:lastModifiedBy>Rogerio Rodrigues</cp:lastModifiedBy>
  <cp:revision>6144</cp:revision>
  <cp:lastPrinted>2015-05-22T22:46:15Z</cp:lastPrinted>
  <dcterms:created xsi:type="dcterms:W3CDTF">2008-05-25T22:30:55Z</dcterms:created>
  <dcterms:modified xsi:type="dcterms:W3CDTF">2019-01-24T18:04:25Z</dcterms:modified>
</cp:coreProperties>
</file>